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7" r:id="rId3"/>
    <p:sldMasterId id="2147483743" r:id="rId4"/>
    <p:sldMasterId id="2147483759" r:id="rId5"/>
  </p:sldMasterIdLst>
  <p:notesMasterIdLst>
    <p:notesMasterId r:id="rId69"/>
  </p:notesMasterIdLst>
  <p:sldIdLst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73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4" r:id="rId51"/>
    <p:sldId id="258" r:id="rId52"/>
    <p:sldId id="259" r:id="rId53"/>
    <p:sldId id="260" r:id="rId54"/>
    <p:sldId id="261" r:id="rId55"/>
    <p:sldId id="375" r:id="rId56"/>
    <p:sldId id="266" r:id="rId57"/>
    <p:sldId id="267" r:id="rId58"/>
    <p:sldId id="269" r:id="rId59"/>
    <p:sldId id="270" r:id="rId60"/>
    <p:sldId id="376" r:id="rId61"/>
    <p:sldId id="286" r:id="rId62"/>
    <p:sldId id="288" r:id="rId63"/>
    <p:sldId id="289" r:id="rId64"/>
    <p:sldId id="377" r:id="rId65"/>
    <p:sldId id="312" r:id="rId66"/>
    <p:sldId id="314" r:id="rId67"/>
    <p:sldId id="315" r:id="rId6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6" autoAdjust="0"/>
    <p:restoredTop sz="94660"/>
  </p:normalViewPr>
  <p:slideViewPr>
    <p:cSldViewPr>
      <p:cViewPr>
        <p:scale>
          <a:sx n="117" d="100"/>
          <a:sy n="11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1800"/>
            </a:pPr>
            <a:r>
              <a:rPr lang="en-US" altLang="ko-KR" sz="1800" dirty="0" smtClean="0"/>
              <a:t>5. </a:t>
            </a:r>
            <a:r>
              <a:rPr lang="ko-KR" sz="1800" dirty="0" smtClean="0"/>
              <a:t>실</a:t>
            </a:r>
            <a:r>
              <a:rPr lang="en-US" sz="1800" dirty="0"/>
              <a:t>/</a:t>
            </a:r>
            <a:r>
              <a:rPr lang="ko-KR" sz="1800" dirty="0"/>
              <a:t>연인원 목표 및 </a:t>
            </a:r>
            <a:r>
              <a:rPr lang="ko-KR" sz="1800" dirty="0" smtClean="0"/>
              <a:t>결과</a:t>
            </a:r>
            <a:endParaRPr lang="ko-KR" sz="1800" dirty="0"/>
          </a:p>
        </c:rich>
      </c:tx>
      <c:layout>
        <c:manualLayout>
          <c:xMode val="edge"/>
          <c:yMode val="edge"/>
          <c:x val="4.9681490788973407E-3"/>
          <c:y val="2.0427217488655166E-2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prstClr val="white">
                <a:lumMod val="50000"/>
              </a:prstClr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 dirty="0" smtClean="0">
                        <a:solidFill>
                          <a:schemeClr val="tx1"/>
                        </a:solidFill>
                      </a:rPr>
                      <a:t>393</a:t>
                    </a:r>
                    <a:r>
                      <a:rPr lang="ko-KR" altLang="en-US" dirty="0" smtClean="0">
                        <a:solidFill>
                          <a:schemeClr val="tx1"/>
                        </a:solidFill>
                      </a:rPr>
                      <a:t>명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 dirty="0" smtClean="0">
                        <a:solidFill>
                          <a:schemeClr val="tx1"/>
                        </a:solidFill>
                      </a:rPr>
                      <a:t>447</a:t>
                    </a:r>
                    <a:r>
                      <a:rPr lang="ko-KR" altLang="en-US" dirty="0" smtClean="0">
                        <a:solidFill>
                          <a:schemeClr val="tx1"/>
                        </a:solidFill>
                      </a:rPr>
                      <a:t>명</a:t>
                    </a:r>
                  </a:p>
                  <a:p>
                    <a:r>
                      <a:rPr lang="en-US" altLang="ko-KR" dirty="0" smtClean="0">
                        <a:solidFill>
                          <a:schemeClr val="tx1"/>
                        </a:solidFill>
                      </a:rPr>
                      <a:t>(113.7%)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altLang="ko-KR" dirty="0" smtClean="0"/>
                      <a:t>067</a:t>
                    </a:r>
                    <a:r>
                      <a:rPr lang="ko-KR" altLang="en-US" dirty="0" smtClean="0"/>
                      <a:t>명</a:t>
                    </a:r>
                    <a:endParaRPr lang="ko-KR" alt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ko-KR" dirty="0" smtClean="0">
                        <a:solidFill>
                          <a:schemeClr val="tx1"/>
                        </a:solidFill>
                      </a:rPr>
                      <a:t>2213</a:t>
                    </a:r>
                    <a:r>
                      <a:rPr lang="ko-KR" altLang="en-US" dirty="0" smtClean="0">
                        <a:solidFill>
                          <a:schemeClr val="tx1"/>
                        </a:solidFill>
                      </a:rPr>
                      <a:t>명</a:t>
                    </a:r>
                  </a:p>
                  <a:p>
                    <a:r>
                      <a:rPr lang="en-US" altLang="ko-KR" dirty="0" smtClean="0">
                        <a:solidFill>
                          <a:schemeClr val="tx1"/>
                        </a:solidFill>
                      </a:rPr>
                      <a:t>(107%)</a:t>
                    </a:r>
                    <a:endParaRPr lang="ko-KR" alt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ko-K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Sheet1!$B$2:$B$5</c:f>
              <c:strCache>
                <c:ptCount val="4"/>
                <c:pt idx="0">
                  <c:v>목표실인원</c:v>
                </c:pt>
                <c:pt idx="1">
                  <c:v>결과실인원</c:v>
                </c:pt>
                <c:pt idx="2">
                  <c:v>목표연인원</c:v>
                </c:pt>
                <c:pt idx="3">
                  <c:v>결과연인원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393</c:v>
                </c:pt>
                <c:pt idx="1">
                  <c:v>443</c:v>
                </c:pt>
                <c:pt idx="2">
                  <c:v>2067</c:v>
                </c:pt>
                <c:pt idx="3">
                  <c:v>2179</c:v>
                </c:pt>
              </c:numCache>
            </c:numRef>
          </c:val>
        </c:ser>
        <c:dLbls>
          <c:showVal val="1"/>
        </c:dLbls>
        <c:overlap val="-25"/>
        <c:axId val="180317568"/>
        <c:axId val="180337280"/>
      </c:barChart>
      <c:catAx>
        <c:axId val="180317568"/>
        <c:scaling>
          <c:orientation val="minMax"/>
        </c:scaling>
        <c:axPos val="b"/>
        <c:numFmt formatCode="General" sourceLinked="0"/>
        <c:majorTickMark val="none"/>
        <c:tickLblPos val="nextTo"/>
        <c:crossAx val="180337280"/>
        <c:crosses val="autoZero"/>
        <c:auto val="1"/>
        <c:lblAlgn val="ctr"/>
        <c:lblOffset val="100"/>
      </c:catAx>
      <c:valAx>
        <c:axId val="1803372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0317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/>
      <c:pieChart>
        <c:varyColors val="1"/>
        <c:ser>
          <c:idx val="0"/>
          <c:order val="0"/>
          <c:spPr>
            <a:noFill/>
            <a:ln>
              <a:solidFill>
                <a:schemeClr val="tx1"/>
              </a:solidFill>
            </a:ln>
          </c:spPr>
          <c:dPt>
            <c:idx val="0"/>
            <c:explosion val="2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0.19929730029996709"/>
                  <c:y val="1.3226308187979121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 smtClean="0"/>
                      <a:t>기타</a:t>
                    </a:r>
                  </a:p>
                  <a:p>
                    <a:r>
                      <a:rPr lang="ko-KR" altLang="en-US" dirty="0" smtClean="0"/>
                      <a:t>보조금</a:t>
                    </a:r>
                    <a:r>
                      <a:rPr lang="ko-KR" altLang="en-US" dirty="0"/>
                      <a:t>
</a:t>
                    </a:r>
                    <a:r>
                      <a:rPr lang="en-US" altLang="ko-KR" dirty="0"/>
                      <a:t>27%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ko-KR" altLang="en-US" sz="1200" dirty="0"/>
                      <a:t>이</a:t>
                    </a:r>
                    <a:r>
                      <a:rPr lang="ko-KR" altLang="en-US" dirty="0"/>
                      <a:t>용료
</a:t>
                    </a:r>
                    <a:r>
                      <a:rPr lang="en-US" altLang="ko-KR" dirty="0"/>
                      <a:t>0.14%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보조금</c:v>
                </c:pt>
                <c:pt idx="1">
                  <c:v>기타보조금</c:v>
                </c:pt>
                <c:pt idx="2">
                  <c:v>후원금</c:v>
                </c:pt>
                <c:pt idx="3">
                  <c:v>이용료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27800000</c:v>
                </c:pt>
                <c:pt idx="1">
                  <c:v>12000000</c:v>
                </c:pt>
                <c:pt idx="2">
                  <c:v>4646110</c:v>
                </c:pt>
                <c:pt idx="3">
                  <c:v>65000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b="1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64DFA-F526-48E4-A83F-9FBF113E81D2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0FFD6777-157D-4E7C-A910-1041156A69B5}">
      <dgm:prSet phldrT="[텍스트]"/>
      <dgm:spPr>
        <a:solidFill>
          <a:schemeClr val="accent2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홍보</a:t>
          </a:r>
          <a:endParaRPr lang="en-US" altLang="ko-KR" dirty="0" smtClean="0"/>
        </a:p>
      </dgm:t>
    </dgm:pt>
    <dgm:pt modelId="{537F509F-D983-4DBC-9EE7-B107127EECE1}" type="parTrans" cxnId="{054FF50E-91E2-4CD4-BFD8-6E4F5C0AC79D}">
      <dgm:prSet/>
      <dgm:spPr/>
      <dgm:t>
        <a:bodyPr/>
        <a:lstStyle/>
        <a:p>
          <a:pPr latinLnBrk="1"/>
          <a:endParaRPr lang="ko-KR" altLang="en-US"/>
        </a:p>
      </dgm:t>
    </dgm:pt>
    <dgm:pt modelId="{AF367142-9DA2-468B-A5F4-D976D910E195}" type="sibTrans" cxnId="{054FF50E-91E2-4CD4-BFD8-6E4F5C0AC79D}">
      <dgm:prSet/>
      <dgm:spPr/>
      <dgm:t>
        <a:bodyPr/>
        <a:lstStyle/>
        <a:p>
          <a:pPr latinLnBrk="1"/>
          <a:endParaRPr lang="ko-KR" altLang="en-US"/>
        </a:p>
      </dgm:t>
    </dgm:pt>
    <dgm:pt modelId="{5646589B-33E1-4275-803A-3DC5824835D9}">
      <dgm:prSet phldrT="[텍스트]"/>
      <dgm:spPr>
        <a:solidFill>
          <a:schemeClr val="accent3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접수</a:t>
          </a:r>
          <a:endParaRPr lang="ko-KR" altLang="en-US" dirty="0"/>
        </a:p>
      </dgm:t>
    </dgm:pt>
    <dgm:pt modelId="{B63D4FB4-4151-4D59-8225-CD16CDDFB2FD}" type="parTrans" cxnId="{7B2D0B1A-B7B7-47C9-89FA-CB34CB93E8F9}">
      <dgm:prSet/>
      <dgm:spPr/>
      <dgm:t>
        <a:bodyPr/>
        <a:lstStyle/>
        <a:p>
          <a:pPr latinLnBrk="1"/>
          <a:endParaRPr lang="ko-KR" altLang="en-US"/>
        </a:p>
      </dgm:t>
    </dgm:pt>
    <dgm:pt modelId="{F74220FD-C612-4110-9C5B-BD45B6DF7A2E}" type="sibTrans" cxnId="{7B2D0B1A-B7B7-47C9-89FA-CB34CB93E8F9}">
      <dgm:prSet/>
      <dgm:spPr/>
      <dgm:t>
        <a:bodyPr/>
        <a:lstStyle/>
        <a:p>
          <a:pPr latinLnBrk="1"/>
          <a:endParaRPr lang="ko-KR" altLang="en-US"/>
        </a:p>
      </dgm:t>
    </dgm:pt>
    <dgm:pt modelId="{CF4C93C7-C2AE-4120-BB43-CE54A0CE14EE}">
      <dgm:prSet phldrT="[텍스트]"/>
      <dgm:spPr>
        <a:solidFill>
          <a:schemeClr val="accent4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진행</a:t>
          </a:r>
          <a:endParaRPr lang="ko-KR" altLang="en-US" dirty="0"/>
        </a:p>
      </dgm:t>
    </dgm:pt>
    <dgm:pt modelId="{E00FAC93-1481-4FBE-8753-EF757158AE01}" type="parTrans" cxnId="{F8EF61BE-5B19-45E4-BBA8-F1FEE0027DD5}">
      <dgm:prSet/>
      <dgm:spPr/>
      <dgm:t>
        <a:bodyPr/>
        <a:lstStyle/>
        <a:p>
          <a:pPr latinLnBrk="1"/>
          <a:endParaRPr lang="ko-KR" altLang="en-US"/>
        </a:p>
      </dgm:t>
    </dgm:pt>
    <dgm:pt modelId="{92E3DD64-020C-45E1-A3A7-D118BA2AC592}" type="sibTrans" cxnId="{F8EF61BE-5B19-45E4-BBA8-F1FEE0027DD5}">
      <dgm:prSet/>
      <dgm:spPr/>
      <dgm:t>
        <a:bodyPr/>
        <a:lstStyle/>
        <a:p>
          <a:pPr latinLnBrk="1"/>
          <a:endParaRPr lang="ko-KR" altLang="en-US"/>
        </a:p>
      </dgm:t>
    </dgm:pt>
    <dgm:pt modelId="{B353AB54-8792-4ED7-BF95-A65CDADE0C9B}">
      <dgm:prSet phldrT="[텍스트]"/>
      <dgm:spPr>
        <a:solidFill>
          <a:schemeClr val="accent5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평가</a:t>
          </a:r>
          <a:endParaRPr lang="ko-KR" altLang="en-US" dirty="0"/>
        </a:p>
      </dgm:t>
    </dgm:pt>
    <dgm:pt modelId="{75B7CD88-7984-413C-B291-DB962AAB5030}" type="parTrans" cxnId="{73996AE6-CBA0-4124-A3A3-11FF4221EB44}">
      <dgm:prSet/>
      <dgm:spPr/>
      <dgm:t>
        <a:bodyPr/>
        <a:lstStyle/>
        <a:p>
          <a:pPr latinLnBrk="1"/>
          <a:endParaRPr lang="ko-KR" altLang="en-US"/>
        </a:p>
      </dgm:t>
    </dgm:pt>
    <dgm:pt modelId="{54DBBD42-0A81-47E9-BC00-1EAAB60F9195}" type="sibTrans" cxnId="{73996AE6-CBA0-4124-A3A3-11FF4221EB44}">
      <dgm:prSet/>
      <dgm:spPr/>
      <dgm:t>
        <a:bodyPr/>
        <a:lstStyle/>
        <a:p>
          <a:pPr latinLnBrk="1"/>
          <a:endParaRPr lang="ko-KR" altLang="en-US"/>
        </a:p>
      </dgm:t>
    </dgm:pt>
    <dgm:pt modelId="{E7AADA7C-59F9-4126-8EA9-4E38DB6077B2}" type="pres">
      <dgm:prSet presAssocID="{FB764DFA-F526-48E4-A83F-9FBF113E81D2}" presName="CompostProcess" presStyleCnt="0">
        <dgm:presLayoutVars>
          <dgm:dir/>
          <dgm:resizeHandles val="exact"/>
        </dgm:presLayoutVars>
      </dgm:prSet>
      <dgm:spPr/>
    </dgm:pt>
    <dgm:pt modelId="{4D3307F2-0464-4656-8687-2733B9F622E4}" type="pres">
      <dgm:prSet presAssocID="{FB764DFA-F526-48E4-A83F-9FBF113E81D2}" presName="arrow" presStyleLbl="bgShp" presStyleIdx="0" presStyleCnt="1"/>
      <dgm:spPr/>
    </dgm:pt>
    <dgm:pt modelId="{FB3E9EE8-5DB9-4916-B2E1-739A7354C07F}" type="pres">
      <dgm:prSet presAssocID="{FB764DFA-F526-48E4-A83F-9FBF113E81D2}" presName="linearProcess" presStyleCnt="0"/>
      <dgm:spPr/>
    </dgm:pt>
    <dgm:pt modelId="{1D5F0ACD-A633-4F73-A49D-7FBCF1A2F4DB}" type="pres">
      <dgm:prSet presAssocID="{0FFD6777-157D-4E7C-A910-1041156A69B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6189B4-FF18-4681-BFB6-722977804B20}" type="pres">
      <dgm:prSet presAssocID="{AF367142-9DA2-468B-A5F4-D976D910E195}" presName="sibTrans" presStyleCnt="0"/>
      <dgm:spPr/>
    </dgm:pt>
    <dgm:pt modelId="{E8DB8F04-ACF7-4029-A50E-D4C8F9E0233D}" type="pres">
      <dgm:prSet presAssocID="{5646589B-33E1-4275-803A-3DC5824835D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07A3D7-06FB-485C-ABAE-47588F132097}" type="pres">
      <dgm:prSet presAssocID="{F74220FD-C612-4110-9C5B-BD45B6DF7A2E}" presName="sibTrans" presStyleCnt="0"/>
      <dgm:spPr/>
    </dgm:pt>
    <dgm:pt modelId="{36D9D712-E84A-46BD-B6D7-CD88E7CD0CD5}" type="pres">
      <dgm:prSet presAssocID="{CF4C93C7-C2AE-4120-BB43-CE54A0CE14E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63F925-5D3C-4601-AA56-27408400555E}" type="pres">
      <dgm:prSet presAssocID="{92E3DD64-020C-45E1-A3A7-D118BA2AC592}" presName="sibTrans" presStyleCnt="0"/>
      <dgm:spPr/>
    </dgm:pt>
    <dgm:pt modelId="{B2AA279B-E61D-45DF-8A81-6F9D9AEFBC0C}" type="pres">
      <dgm:prSet presAssocID="{B353AB54-8792-4ED7-BF95-A65CDADE0C9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DC76694-F86C-4C2E-90E9-6A10B66F1C45}" type="presOf" srcId="{CF4C93C7-C2AE-4120-BB43-CE54A0CE14EE}" destId="{36D9D712-E84A-46BD-B6D7-CD88E7CD0CD5}" srcOrd="0" destOrd="0" presId="urn:microsoft.com/office/officeart/2005/8/layout/hProcess9"/>
    <dgm:cxn modelId="{19CD5551-9F32-4716-9AFB-AC701E287F28}" type="presOf" srcId="{5646589B-33E1-4275-803A-3DC5824835D9}" destId="{E8DB8F04-ACF7-4029-A50E-D4C8F9E0233D}" srcOrd="0" destOrd="0" presId="urn:microsoft.com/office/officeart/2005/8/layout/hProcess9"/>
    <dgm:cxn modelId="{054FF50E-91E2-4CD4-BFD8-6E4F5C0AC79D}" srcId="{FB764DFA-F526-48E4-A83F-9FBF113E81D2}" destId="{0FFD6777-157D-4E7C-A910-1041156A69B5}" srcOrd="0" destOrd="0" parTransId="{537F509F-D983-4DBC-9EE7-B107127EECE1}" sibTransId="{AF367142-9DA2-468B-A5F4-D976D910E195}"/>
    <dgm:cxn modelId="{E208D9B1-5FBD-4357-876D-065C09BAB3D2}" type="presOf" srcId="{FB764DFA-F526-48E4-A83F-9FBF113E81D2}" destId="{E7AADA7C-59F9-4126-8EA9-4E38DB6077B2}" srcOrd="0" destOrd="0" presId="urn:microsoft.com/office/officeart/2005/8/layout/hProcess9"/>
    <dgm:cxn modelId="{F8EF61BE-5B19-45E4-BBA8-F1FEE0027DD5}" srcId="{FB764DFA-F526-48E4-A83F-9FBF113E81D2}" destId="{CF4C93C7-C2AE-4120-BB43-CE54A0CE14EE}" srcOrd="2" destOrd="0" parTransId="{E00FAC93-1481-4FBE-8753-EF757158AE01}" sibTransId="{92E3DD64-020C-45E1-A3A7-D118BA2AC592}"/>
    <dgm:cxn modelId="{7B2D0B1A-B7B7-47C9-89FA-CB34CB93E8F9}" srcId="{FB764DFA-F526-48E4-A83F-9FBF113E81D2}" destId="{5646589B-33E1-4275-803A-3DC5824835D9}" srcOrd="1" destOrd="0" parTransId="{B63D4FB4-4151-4D59-8225-CD16CDDFB2FD}" sibTransId="{F74220FD-C612-4110-9C5B-BD45B6DF7A2E}"/>
    <dgm:cxn modelId="{184BE955-29D6-4820-ACD0-FEDC10417E9F}" type="presOf" srcId="{B353AB54-8792-4ED7-BF95-A65CDADE0C9B}" destId="{B2AA279B-E61D-45DF-8A81-6F9D9AEFBC0C}" srcOrd="0" destOrd="0" presId="urn:microsoft.com/office/officeart/2005/8/layout/hProcess9"/>
    <dgm:cxn modelId="{73996AE6-CBA0-4124-A3A3-11FF4221EB44}" srcId="{FB764DFA-F526-48E4-A83F-9FBF113E81D2}" destId="{B353AB54-8792-4ED7-BF95-A65CDADE0C9B}" srcOrd="3" destOrd="0" parTransId="{75B7CD88-7984-413C-B291-DB962AAB5030}" sibTransId="{54DBBD42-0A81-47E9-BC00-1EAAB60F9195}"/>
    <dgm:cxn modelId="{30045E3D-2846-4621-A56A-8549E534772A}" type="presOf" srcId="{0FFD6777-157D-4E7C-A910-1041156A69B5}" destId="{1D5F0ACD-A633-4F73-A49D-7FBCF1A2F4DB}" srcOrd="0" destOrd="0" presId="urn:microsoft.com/office/officeart/2005/8/layout/hProcess9"/>
    <dgm:cxn modelId="{7C705ED2-4512-494B-AC46-657B63E206A6}" type="presParOf" srcId="{E7AADA7C-59F9-4126-8EA9-4E38DB6077B2}" destId="{4D3307F2-0464-4656-8687-2733B9F622E4}" srcOrd="0" destOrd="0" presId="urn:microsoft.com/office/officeart/2005/8/layout/hProcess9"/>
    <dgm:cxn modelId="{8FD7DBFA-CFEC-47F1-9C49-346759CEC9C5}" type="presParOf" srcId="{E7AADA7C-59F9-4126-8EA9-4E38DB6077B2}" destId="{FB3E9EE8-5DB9-4916-B2E1-739A7354C07F}" srcOrd="1" destOrd="0" presId="urn:microsoft.com/office/officeart/2005/8/layout/hProcess9"/>
    <dgm:cxn modelId="{1A943051-1B99-4DC4-9E6B-06BFA6DA62CD}" type="presParOf" srcId="{FB3E9EE8-5DB9-4916-B2E1-739A7354C07F}" destId="{1D5F0ACD-A633-4F73-A49D-7FBCF1A2F4DB}" srcOrd="0" destOrd="0" presId="urn:microsoft.com/office/officeart/2005/8/layout/hProcess9"/>
    <dgm:cxn modelId="{055685B4-27F4-4ABB-B254-E94D7C24AAEA}" type="presParOf" srcId="{FB3E9EE8-5DB9-4916-B2E1-739A7354C07F}" destId="{7F6189B4-FF18-4681-BFB6-722977804B20}" srcOrd="1" destOrd="0" presId="urn:microsoft.com/office/officeart/2005/8/layout/hProcess9"/>
    <dgm:cxn modelId="{C3D06636-322B-4F22-80A2-FF7C83B1B2BD}" type="presParOf" srcId="{FB3E9EE8-5DB9-4916-B2E1-739A7354C07F}" destId="{E8DB8F04-ACF7-4029-A50E-D4C8F9E0233D}" srcOrd="2" destOrd="0" presId="urn:microsoft.com/office/officeart/2005/8/layout/hProcess9"/>
    <dgm:cxn modelId="{5810D174-8730-4875-BFEF-129676F7C22A}" type="presParOf" srcId="{FB3E9EE8-5DB9-4916-B2E1-739A7354C07F}" destId="{A707A3D7-06FB-485C-ABAE-47588F132097}" srcOrd="3" destOrd="0" presId="urn:microsoft.com/office/officeart/2005/8/layout/hProcess9"/>
    <dgm:cxn modelId="{6E2256B5-53F0-4A13-A84F-10D087356C95}" type="presParOf" srcId="{FB3E9EE8-5DB9-4916-B2E1-739A7354C07F}" destId="{36D9D712-E84A-46BD-B6D7-CD88E7CD0CD5}" srcOrd="4" destOrd="0" presId="urn:microsoft.com/office/officeart/2005/8/layout/hProcess9"/>
    <dgm:cxn modelId="{B82DF490-04FA-4E04-8EB1-611FECE8F33B}" type="presParOf" srcId="{FB3E9EE8-5DB9-4916-B2E1-739A7354C07F}" destId="{8F63F925-5D3C-4601-AA56-27408400555E}" srcOrd="5" destOrd="0" presId="urn:microsoft.com/office/officeart/2005/8/layout/hProcess9"/>
    <dgm:cxn modelId="{B13D98B7-1816-4BF3-936D-F0B53EFF0B50}" type="presParOf" srcId="{FB3E9EE8-5DB9-4916-B2E1-739A7354C07F}" destId="{B2AA279B-E61D-45DF-8A81-6F9D9AEFBC0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3307F2-0464-4656-8687-2733B9F622E4}">
      <dsp:nvSpPr>
        <dsp:cNvPr id="0" name=""/>
        <dsp:cNvSpPr/>
      </dsp:nvSpPr>
      <dsp:spPr>
        <a:xfrm>
          <a:off x="577864" y="0"/>
          <a:ext cx="6549127" cy="388843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F0ACD-A633-4F73-A49D-7FBCF1A2F4DB}">
      <dsp:nvSpPr>
        <dsp:cNvPr id="0" name=""/>
        <dsp:cNvSpPr/>
      </dsp:nvSpPr>
      <dsp:spPr>
        <a:xfrm>
          <a:off x="2633" y="1166529"/>
          <a:ext cx="1711019" cy="15553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홍보</a:t>
          </a:r>
          <a:endParaRPr lang="en-US" altLang="ko-KR" sz="4700" kern="1200" dirty="0" smtClean="0"/>
        </a:p>
      </dsp:txBody>
      <dsp:txXfrm>
        <a:off x="2633" y="1166529"/>
        <a:ext cx="1711019" cy="1555373"/>
      </dsp:txXfrm>
    </dsp:sp>
    <dsp:sp modelId="{E8DB8F04-ACF7-4029-A50E-D4C8F9E0233D}">
      <dsp:nvSpPr>
        <dsp:cNvPr id="0" name=""/>
        <dsp:cNvSpPr/>
      </dsp:nvSpPr>
      <dsp:spPr>
        <a:xfrm>
          <a:off x="1998823" y="1166529"/>
          <a:ext cx="1711019" cy="15553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접수</a:t>
          </a:r>
          <a:endParaRPr lang="ko-KR" altLang="en-US" sz="4700" kern="1200" dirty="0"/>
        </a:p>
      </dsp:txBody>
      <dsp:txXfrm>
        <a:off x="1998823" y="1166529"/>
        <a:ext cx="1711019" cy="1555373"/>
      </dsp:txXfrm>
    </dsp:sp>
    <dsp:sp modelId="{36D9D712-E84A-46BD-B6D7-CD88E7CD0CD5}">
      <dsp:nvSpPr>
        <dsp:cNvPr id="0" name=""/>
        <dsp:cNvSpPr/>
      </dsp:nvSpPr>
      <dsp:spPr>
        <a:xfrm>
          <a:off x="3995012" y="1166529"/>
          <a:ext cx="1711019" cy="15553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진행</a:t>
          </a:r>
          <a:endParaRPr lang="ko-KR" altLang="en-US" sz="4700" kern="1200" dirty="0"/>
        </a:p>
      </dsp:txBody>
      <dsp:txXfrm>
        <a:off x="3995012" y="1166529"/>
        <a:ext cx="1711019" cy="1555373"/>
      </dsp:txXfrm>
    </dsp:sp>
    <dsp:sp modelId="{B2AA279B-E61D-45DF-8A81-6F9D9AEFBC0C}">
      <dsp:nvSpPr>
        <dsp:cNvPr id="0" name=""/>
        <dsp:cNvSpPr/>
      </dsp:nvSpPr>
      <dsp:spPr>
        <a:xfrm>
          <a:off x="5991202" y="1166529"/>
          <a:ext cx="1711019" cy="15553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평가</a:t>
          </a:r>
          <a:endParaRPr lang="ko-KR" altLang="en-US" sz="4700" kern="1200" dirty="0"/>
        </a:p>
      </dsp:txBody>
      <dsp:txXfrm>
        <a:off x="5991202" y="1166529"/>
        <a:ext cx="1711019" cy="1555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B1D6-A5A8-4B14-B6F6-B91AF315BE36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6C3CE-945E-40BF-A79F-CF25706A3A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7923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826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3647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64384" y="782516"/>
            <a:ext cx="3083205" cy="2108689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44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955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91D1-E506-40AF-B98E-003725CDD9E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4710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54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3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A7977-6465-4EB5-B23B-95D9CD1057B7}" type="slidenum">
              <a:rPr lang="ko-KR" altLang="en-US" smtClean="0">
                <a:solidFill>
                  <a:prstClr val="black"/>
                </a:solidFill>
              </a:rPr>
              <a:pPr/>
              <a:t>57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95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2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3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91D1-E506-40AF-B98E-003725CDD9E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503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72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788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64384" y="782516"/>
            <a:ext cx="3083205" cy="2108689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39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055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91D1-E506-40AF-B98E-003725CDD9E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421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177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3A1B0A-1F85-47F2-9827-EFE7B16FF002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330102-0FEE-4794-9B8C-9E523D144F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B0A-1F85-47F2-9827-EFE7B16FF002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0102-0FEE-4794-9B8C-9E523D144F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B0A-1F85-47F2-9827-EFE7B16FF002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6330102-0FEE-4794-9B8C-9E523D144F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401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86" y="86030"/>
            <a:ext cx="8728641" cy="748057"/>
          </a:xfrm>
        </p:spPr>
        <p:txBody>
          <a:bodyPr>
            <a:normAutofit/>
          </a:bodyPr>
          <a:lstStyle>
            <a:lvl1pPr algn="ctr">
              <a:defRPr sz="3000"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62" y="1027587"/>
            <a:ext cx="8671365" cy="504070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u"/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723257"/>
            <a:ext cx="9144000" cy="45719"/>
          </a:xfrm>
          <a:prstGeom prst="rect">
            <a:avLst/>
          </a:prstGeom>
          <a:gradFill>
            <a:gsLst>
              <a:gs pos="0">
                <a:srgbClr val="3469B6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105236" y="6530109"/>
            <a:ext cx="3112654" cy="40178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>
                <a:solidFill>
                  <a:prstClr val="black"/>
                </a:solidFill>
              </a:rPr>
              <a:t>2018</a:t>
            </a:r>
            <a:r>
              <a:rPr lang="ko-KR" altLang="en-US" smtClean="0">
                <a:solidFill>
                  <a:prstClr val="black"/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/>
                </a:solidFill>
              </a:rPr>
              <a:t>- </a:t>
            </a:r>
            <a:r>
              <a:rPr lang="ko-KR" altLang="en-US" smtClean="0">
                <a:solidFill>
                  <a:prstClr val="black"/>
                </a:solidFill>
              </a:rPr>
              <a:t>평생교육팀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64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03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995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371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034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034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77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B0A-1F85-47F2-9827-EFE7B16FF002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0102-0FEE-4794-9B8C-9E523D144F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74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98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448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79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754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124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95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141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832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638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3A1B0A-1F85-47F2-9827-EFE7B16FF002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6330102-0FEE-4794-9B8C-9E523D144F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95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665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5042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79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9" y="6426203"/>
            <a:ext cx="2819399" cy="126999"/>
          </a:xfrm>
        </p:spPr>
        <p:txBody>
          <a:bodyPr/>
          <a:lstStyle/>
          <a:p>
            <a:pPr>
              <a:defRPr lang="ko-KR" altLang="en-US"/>
            </a:pPr>
            <a:fld id="{A845FF15-078D-424B-B28A-9B27B93F64CD}" type="datetimeFigureOut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 lang="ko-KR" altLang="en-US"/>
            </a:pPr>
            <a:fld id="{C5EA28CF-FE7F-4D67-A6AB-9AA55FFDB3CB}" type="slidenum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1" y="6296248"/>
            <a:ext cx="2820987" cy="152400"/>
          </a:xfrm>
        </p:spPr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467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845FF15-078D-424B-B28A-9B27B93F64CD}" type="datetimeFigureOut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C5EA28CF-FE7F-4D67-A6AB-9AA55FFDB3CB}" type="slidenum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638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9" y="6426203"/>
            <a:ext cx="2819399" cy="126999"/>
          </a:xfrm>
        </p:spPr>
        <p:txBody>
          <a:bodyPr/>
          <a:lstStyle/>
          <a:p>
            <a:pPr>
              <a:defRPr lang="ko-KR" altLang="en-US"/>
            </a:pPr>
            <a:fld id="{A845FF15-078D-424B-B28A-9B27B93F64CD}" type="datetime1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 lang="ko-KR" altLang="en-US"/>
            </a:pPr>
            <a:fld id="{C5EA28CF-FE7F-4D67-A6AB-9AA55FFDB3CB}" type="slidenum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1" y="6296248"/>
            <a:ext cx="2820987" cy="152400"/>
          </a:xfrm>
        </p:spPr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="" xmlns:p14="http://schemas.microsoft.com/office/powerpoint/2010/main" val="111499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1"/>
            <a:ext cx="2819400" cy="571499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845FF15-078D-424B-B28A-9B27B93F64CD}" type="datetime1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C5EA28CF-FE7F-4D67-A6AB-9AA55FFDB3CB}" type="slidenum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4740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/>
              <a:buChar char="§"/>
              <a:defRPr sz="1400"/>
            </a:lvl5pPr>
            <a:lvl6pPr>
              <a:buFont typeface="Wingdings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1"/>
            <a:ext cx="2819400" cy="571499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845FF15-078D-424B-B28A-9B27B93F64CD}" type="datetime1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C5EA28CF-FE7F-4D67-A6AB-9AA55FFDB3CB}" type="slidenum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295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845FF15-078D-424B-B28A-9B27B93F64CD}" type="datetime1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C5EA28CF-FE7F-4D67-A6AB-9AA55FFDB3CB}" type="slidenum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85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B0A-1F85-47F2-9827-EFE7B16FF002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0102-0FEE-4794-9B8C-9E523D144F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845FF15-078D-424B-B28A-9B27B93F64CD}" type="datetimeFigureOut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C5EA28CF-FE7F-4D67-A6AB-9AA55FFDB3CB}" type="slidenum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157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1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845FF15-078D-424B-B28A-9B27B93F64CD}" type="datetime1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C5EA28CF-FE7F-4D67-A6AB-9AA55FFDB3CB}" type="slidenum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801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TextEdit="1"/>
          </p:cNvSpPr>
          <p:nvPr>
            <p:ph type="pic" idx="1"/>
          </p:nvPr>
        </p:nvSpPr>
        <p:spPr>
          <a:xfrm>
            <a:off x="304801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845FF15-078D-424B-B28A-9B27B93F64CD}" type="datetime1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C5EA28CF-FE7F-4D67-A6AB-9AA55FFDB3CB}" type="slidenum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90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845FF15-078D-424B-B28A-9B27B93F64CD}" type="datetimeFigureOut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C5EA28CF-FE7F-4D67-A6AB-9AA55FFDB3CB}" type="slidenum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953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845FF15-078D-424B-B28A-9B27B93F64CD}" type="datetimeFigureOut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C5EA28CF-FE7F-4D67-A6AB-9AA55FFDB3CB}" type="slidenum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439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 userDrawn="1"/>
        </p:nvSpPr>
        <p:spPr>
          <a:xfrm rot="8870193">
            <a:off x="-139892" y="-230462"/>
            <a:ext cx="1568790" cy="2091720"/>
          </a:xfrm>
          <a:prstGeom prst="ellipse">
            <a:avLst/>
          </a:prstGeom>
          <a:gradFill>
            <a:gsLst>
              <a:gs pos="50000">
                <a:srgbClr val="9D978B">
                  <a:alpha val="0"/>
                </a:srgbClr>
              </a:gs>
              <a:gs pos="0">
                <a:srgbClr val="9D978B">
                  <a:alpha val="61000"/>
                </a:srgbClr>
              </a:gs>
              <a:gs pos="100000">
                <a:srgbClr val="9D978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99202" y="377903"/>
            <a:ext cx="56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>
                <a:solidFill>
                  <a:srgbClr val="9D978B"/>
                </a:solidFill>
              </a:rPr>
              <a:t>Part</a:t>
            </a:r>
            <a:endParaRPr lang="ko-KR" altLang="en-US">
              <a:solidFill>
                <a:srgbClr val="9D978B"/>
              </a:solidFill>
            </a:endParaRPr>
          </a:p>
        </p:txBody>
      </p:sp>
      <p:sp>
        <p:nvSpPr>
          <p:cNvPr id="4" name="막힌 원호 3"/>
          <p:cNvSpPr/>
          <p:nvPr userDrawn="1"/>
        </p:nvSpPr>
        <p:spPr>
          <a:xfrm rot="13536048">
            <a:off x="-454991" y="-21171"/>
            <a:ext cx="2198988" cy="1649241"/>
          </a:xfrm>
          <a:prstGeom prst="blockArc">
            <a:avLst>
              <a:gd name="adj1" fmla="val 10800000"/>
              <a:gd name="adj2" fmla="val 5706996"/>
              <a:gd name="adj3" fmla="val 616"/>
            </a:avLst>
          </a:prstGeom>
          <a:solidFill>
            <a:srgbClr val="9D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타원 4"/>
          <p:cNvSpPr/>
          <p:nvPr userDrawn="1"/>
        </p:nvSpPr>
        <p:spPr>
          <a:xfrm rot="8870193">
            <a:off x="1196019" y="1564242"/>
            <a:ext cx="42461" cy="56614"/>
          </a:xfrm>
          <a:prstGeom prst="ellipse">
            <a:avLst/>
          </a:prstGeom>
          <a:solidFill>
            <a:srgbClr val="9D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타원 5"/>
          <p:cNvSpPr/>
          <p:nvPr userDrawn="1"/>
        </p:nvSpPr>
        <p:spPr>
          <a:xfrm rot="8870193">
            <a:off x="1241877" y="69421"/>
            <a:ext cx="42461" cy="56614"/>
          </a:xfrm>
          <a:prstGeom prst="ellipse">
            <a:avLst/>
          </a:prstGeom>
          <a:solidFill>
            <a:srgbClr val="9D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68614" y="747235"/>
            <a:ext cx="813197" cy="603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buNone/>
              <a:defRPr lang="ko-KR" altLang="en-US" sz="4800" kern="1200" dirty="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>00</a:t>
            </a:r>
            <a:endParaRPr lang="ko-KR" altLang="en-US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68975" y="701675"/>
            <a:ext cx="4242197" cy="674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9D978B"/>
                </a:solidFill>
                <a:latin typeface="KoPub돋움체 Light"/>
                <a:ea typeface="KoPub돋움체 Light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>Insert Your Main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344708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제목 및 내용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 userDrawn="1"/>
        </p:nvSpPr>
        <p:spPr>
          <a:xfrm rot="8870193">
            <a:off x="-139892" y="-230462"/>
            <a:ext cx="1568790" cy="2091720"/>
          </a:xfrm>
          <a:prstGeom prst="ellipse">
            <a:avLst/>
          </a:prstGeom>
          <a:gradFill>
            <a:gsLst>
              <a:gs pos="50000">
                <a:srgbClr val="9D978B">
                  <a:alpha val="0"/>
                </a:srgbClr>
              </a:gs>
              <a:gs pos="0">
                <a:srgbClr val="9D978B">
                  <a:alpha val="61000"/>
                </a:srgbClr>
              </a:gs>
              <a:gs pos="100000">
                <a:srgbClr val="9D978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99202" y="377903"/>
            <a:ext cx="56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>
                <a:solidFill>
                  <a:srgbClr val="9D978B"/>
                </a:solidFill>
              </a:rPr>
              <a:t>Part</a:t>
            </a:r>
            <a:endParaRPr lang="ko-KR" altLang="en-US">
              <a:solidFill>
                <a:srgbClr val="9D978B"/>
              </a:solidFill>
            </a:endParaRPr>
          </a:p>
        </p:txBody>
      </p:sp>
      <p:sp>
        <p:nvSpPr>
          <p:cNvPr id="4" name="막힌 원호 3"/>
          <p:cNvSpPr/>
          <p:nvPr userDrawn="1"/>
        </p:nvSpPr>
        <p:spPr>
          <a:xfrm rot="13536048">
            <a:off x="-454991" y="-21171"/>
            <a:ext cx="2198988" cy="1649241"/>
          </a:xfrm>
          <a:prstGeom prst="blockArc">
            <a:avLst>
              <a:gd name="adj1" fmla="val 10800000"/>
              <a:gd name="adj2" fmla="val 5706996"/>
              <a:gd name="adj3" fmla="val 616"/>
            </a:avLst>
          </a:prstGeom>
          <a:solidFill>
            <a:srgbClr val="9D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타원 4"/>
          <p:cNvSpPr/>
          <p:nvPr userDrawn="1"/>
        </p:nvSpPr>
        <p:spPr>
          <a:xfrm rot="8870193">
            <a:off x="1196019" y="1564242"/>
            <a:ext cx="42461" cy="56614"/>
          </a:xfrm>
          <a:prstGeom prst="ellipse">
            <a:avLst/>
          </a:prstGeom>
          <a:solidFill>
            <a:srgbClr val="9D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타원 5"/>
          <p:cNvSpPr/>
          <p:nvPr userDrawn="1"/>
        </p:nvSpPr>
        <p:spPr>
          <a:xfrm rot="8870193">
            <a:off x="1241877" y="69421"/>
            <a:ext cx="42461" cy="56614"/>
          </a:xfrm>
          <a:prstGeom prst="ellipse">
            <a:avLst/>
          </a:prstGeom>
          <a:solidFill>
            <a:srgbClr val="9D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68614" y="747235"/>
            <a:ext cx="813197" cy="603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buNone/>
              <a:defRPr lang="ko-KR" altLang="en-US" sz="4800" kern="1200" dirty="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>00</a:t>
            </a:r>
            <a:endParaRPr lang="ko-KR" altLang="en-US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68975" y="701675"/>
            <a:ext cx="4242197" cy="674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9D978B"/>
                </a:solidFill>
                <a:latin typeface="KoPub돋움체 Light"/>
                <a:ea typeface="KoPub돋움체 Light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>Insert Your Main title</a:t>
            </a:r>
          </a:p>
        </p:txBody>
      </p:sp>
      <p:sp>
        <p:nvSpPr>
          <p:cNvPr id="8" name="그림 개체 틀 7"/>
          <p:cNvSpPr>
            <a:spLocks noGrp="1" noTextEdit="1"/>
          </p:cNvSpPr>
          <p:nvPr>
            <p:ph type="pic" sz="quarter" idx="13" hasCustomPrompt="1"/>
          </p:nvPr>
        </p:nvSpPr>
        <p:spPr>
          <a:xfrm>
            <a:off x="1726084" y="2077573"/>
            <a:ext cx="2093119" cy="279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9D978B"/>
                </a:solidFill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>Click for Picture</a:t>
            </a:r>
            <a:endParaRPr lang="ko-KR" altLang="en-US"/>
          </a:p>
        </p:txBody>
      </p:sp>
      <p:sp>
        <p:nvSpPr>
          <p:cNvPr id="13" name="그림 개체 틀 7"/>
          <p:cNvSpPr>
            <a:spLocks noGrp="1" noTextEdit="1"/>
          </p:cNvSpPr>
          <p:nvPr>
            <p:ph type="pic" sz="quarter" idx="14" hasCustomPrompt="1"/>
          </p:nvPr>
        </p:nvSpPr>
        <p:spPr>
          <a:xfrm>
            <a:off x="4107618" y="2077573"/>
            <a:ext cx="2093119" cy="279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9D978B"/>
                </a:solidFill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>Click for Picture</a:t>
            </a:r>
            <a:endParaRPr lang="ko-KR" altLang="en-US"/>
          </a:p>
        </p:txBody>
      </p:sp>
      <p:sp>
        <p:nvSpPr>
          <p:cNvPr id="15" name="그림 개체 틀 7"/>
          <p:cNvSpPr>
            <a:spLocks noGrp="1" noTextEdit="1"/>
          </p:cNvSpPr>
          <p:nvPr>
            <p:ph type="pic" sz="quarter" idx="15" hasCustomPrompt="1"/>
          </p:nvPr>
        </p:nvSpPr>
        <p:spPr>
          <a:xfrm>
            <a:off x="6489152" y="2077573"/>
            <a:ext cx="2093119" cy="279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9D978B"/>
                </a:solidFill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>Click for Picture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73180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제목 및 내용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 userDrawn="1"/>
        </p:nvSpPr>
        <p:spPr>
          <a:xfrm rot="8870193">
            <a:off x="-139892" y="-230462"/>
            <a:ext cx="1568790" cy="2091720"/>
          </a:xfrm>
          <a:prstGeom prst="ellipse">
            <a:avLst/>
          </a:prstGeom>
          <a:gradFill>
            <a:gsLst>
              <a:gs pos="50000">
                <a:srgbClr val="9D978B">
                  <a:alpha val="0"/>
                </a:srgbClr>
              </a:gs>
              <a:gs pos="0">
                <a:srgbClr val="9D978B">
                  <a:alpha val="61000"/>
                </a:srgbClr>
              </a:gs>
              <a:gs pos="100000">
                <a:srgbClr val="9D978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95075" y="377903"/>
            <a:ext cx="56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>
                <a:solidFill>
                  <a:srgbClr val="9D978B"/>
                </a:solidFill>
              </a:rPr>
              <a:t>Part</a:t>
            </a:r>
            <a:endParaRPr lang="ko-KR" altLang="en-US">
              <a:solidFill>
                <a:srgbClr val="9D978B"/>
              </a:solidFill>
            </a:endParaRPr>
          </a:p>
        </p:txBody>
      </p:sp>
      <p:sp>
        <p:nvSpPr>
          <p:cNvPr id="4" name="막힌 원호 3"/>
          <p:cNvSpPr/>
          <p:nvPr userDrawn="1"/>
        </p:nvSpPr>
        <p:spPr>
          <a:xfrm rot="13536048">
            <a:off x="-454991" y="-21171"/>
            <a:ext cx="2198988" cy="1649241"/>
          </a:xfrm>
          <a:prstGeom prst="blockArc">
            <a:avLst>
              <a:gd name="adj1" fmla="val 10800000"/>
              <a:gd name="adj2" fmla="val 5706996"/>
              <a:gd name="adj3" fmla="val 616"/>
            </a:avLst>
          </a:prstGeom>
          <a:solidFill>
            <a:srgbClr val="9D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타원 4"/>
          <p:cNvSpPr/>
          <p:nvPr userDrawn="1"/>
        </p:nvSpPr>
        <p:spPr>
          <a:xfrm rot="8870193">
            <a:off x="1196017" y="1564242"/>
            <a:ext cx="42461" cy="56614"/>
          </a:xfrm>
          <a:prstGeom prst="ellipse">
            <a:avLst/>
          </a:prstGeom>
          <a:solidFill>
            <a:srgbClr val="9D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타원 5"/>
          <p:cNvSpPr/>
          <p:nvPr userDrawn="1"/>
        </p:nvSpPr>
        <p:spPr>
          <a:xfrm rot="8870193">
            <a:off x="1241875" y="69421"/>
            <a:ext cx="42461" cy="56614"/>
          </a:xfrm>
          <a:prstGeom prst="ellipse">
            <a:avLst/>
          </a:prstGeom>
          <a:solidFill>
            <a:srgbClr val="9D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68612" y="747235"/>
            <a:ext cx="813197" cy="603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buNone/>
              <a:defRPr lang="ko-KR" altLang="en-US" sz="4800" kern="1200" dirty="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>00</a:t>
            </a:r>
            <a:endParaRPr lang="ko-KR" altLang="en-US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68973" y="701675"/>
            <a:ext cx="4242197" cy="674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9D978B"/>
                </a:solidFill>
                <a:latin typeface="KoPub돋움체 Light"/>
                <a:ea typeface="KoPub돋움체 Light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>Insert Your Main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723245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제목 및 내용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 userDrawn="1"/>
        </p:nvSpPr>
        <p:spPr>
          <a:xfrm rot="8870193">
            <a:off x="-139892" y="-230462"/>
            <a:ext cx="1568790" cy="2091720"/>
          </a:xfrm>
          <a:prstGeom prst="ellipse">
            <a:avLst/>
          </a:prstGeom>
          <a:gradFill>
            <a:gsLst>
              <a:gs pos="50000">
                <a:srgbClr val="9D978B">
                  <a:alpha val="0"/>
                </a:srgbClr>
              </a:gs>
              <a:gs pos="0">
                <a:srgbClr val="9D978B">
                  <a:alpha val="61000"/>
                </a:srgbClr>
              </a:gs>
              <a:gs pos="100000">
                <a:srgbClr val="9D978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95075" y="377903"/>
            <a:ext cx="56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>
                <a:solidFill>
                  <a:srgbClr val="9D978B"/>
                </a:solidFill>
              </a:rPr>
              <a:t>Part</a:t>
            </a:r>
            <a:endParaRPr lang="ko-KR" altLang="en-US">
              <a:solidFill>
                <a:srgbClr val="9D978B"/>
              </a:solidFill>
            </a:endParaRPr>
          </a:p>
        </p:txBody>
      </p:sp>
      <p:sp>
        <p:nvSpPr>
          <p:cNvPr id="4" name="막힌 원호 3"/>
          <p:cNvSpPr/>
          <p:nvPr userDrawn="1"/>
        </p:nvSpPr>
        <p:spPr>
          <a:xfrm rot="13536048">
            <a:off x="-454991" y="-21171"/>
            <a:ext cx="2198988" cy="1649241"/>
          </a:xfrm>
          <a:prstGeom prst="blockArc">
            <a:avLst>
              <a:gd name="adj1" fmla="val 10800000"/>
              <a:gd name="adj2" fmla="val 5706996"/>
              <a:gd name="adj3" fmla="val 616"/>
            </a:avLst>
          </a:prstGeom>
          <a:solidFill>
            <a:srgbClr val="9D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타원 4"/>
          <p:cNvSpPr/>
          <p:nvPr userDrawn="1"/>
        </p:nvSpPr>
        <p:spPr>
          <a:xfrm rot="8870193">
            <a:off x="1196017" y="1564242"/>
            <a:ext cx="42461" cy="56614"/>
          </a:xfrm>
          <a:prstGeom prst="ellipse">
            <a:avLst/>
          </a:prstGeom>
          <a:solidFill>
            <a:srgbClr val="9D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타원 5"/>
          <p:cNvSpPr/>
          <p:nvPr userDrawn="1"/>
        </p:nvSpPr>
        <p:spPr>
          <a:xfrm rot="8870193">
            <a:off x="1241875" y="69421"/>
            <a:ext cx="42461" cy="56614"/>
          </a:xfrm>
          <a:prstGeom prst="ellipse">
            <a:avLst/>
          </a:prstGeom>
          <a:solidFill>
            <a:srgbClr val="9D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68612" y="747235"/>
            <a:ext cx="813197" cy="6032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buNone/>
              <a:defRPr lang="ko-KR" altLang="en-US" sz="4800" kern="1200" dirty="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>00</a:t>
            </a:r>
            <a:endParaRPr lang="ko-KR" altLang="en-US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68973" y="701675"/>
            <a:ext cx="4242197" cy="674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9D978B"/>
                </a:solidFill>
                <a:latin typeface="KoPub돋움체 Light"/>
                <a:ea typeface="KoPub돋움체 Light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>Insert Your Main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369492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prstClr val="white">
                    <a:lumMod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prstClr val="white">
                    <a:lumMod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cosmetic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405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B0A-1F85-47F2-9827-EFE7B16FF002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0102-0FEE-4794-9B8C-9E523D144F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085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  <p:sp>
        <p:nvSpPr>
          <p:cNvPr id="18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12059" y="246743"/>
            <a:ext cx="8338457" cy="185147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제목을 입력하세요</a:t>
            </a:r>
            <a:endParaRPr lang="en-US" altLang="ko-KR" dirty="0" smtClean="0"/>
          </a:p>
          <a:p>
            <a:pPr lvl="0"/>
            <a:endParaRPr lang="ko-KR" altLang="en-US" dirty="0" smtClean="0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68519" y="4005064"/>
            <a:ext cx="8418281" cy="304826"/>
          </a:xfrm>
        </p:spPr>
        <p:txBody>
          <a:bodyPr anchor="t">
            <a:normAutofit/>
          </a:bodyPr>
          <a:lstStyle>
            <a:lvl1pPr algn="l">
              <a:buFont typeface="Wingdings" pitchFamily="2" charset="2"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prstClr val="white">
                    <a:lumMod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prstClr val="white">
                    <a:lumMod val="50000"/>
                  </a:prst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7352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68300" y="571500"/>
            <a:ext cx="8394700" cy="8461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idx="1" hasCustomPrompt="1"/>
          </p:nvPr>
        </p:nvSpPr>
        <p:spPr>
          <a:xfrm>
            <a:off x="368300" y="1574801"/>
            <a:ext cx="1905000" cy="317499"/>
          </a:xfrm>
        </p:spPr>
        <p:txBody>
          <a:bodyPr>
            <a:normAutofit/>
          </a:bodyPr>
          <a:lstStyle>
            <a:lvl1pPr>
              <a:buFontTx/>
              <a:buNone/>
              <a:defRPr sz="1200" b="1">
                <a:solidFill>
                  <a:srgbClr val="3D3C3E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ko-KR" altLang="en-US" smtClean="0"/>
              <a:t>내용제목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3" hasCustomPrompt="1"/>
          </p:nvPr>
        </p:nvSpPr>
        <p:spPr>
          <a:xfrm>
            <a:off x="2336800" y="1574801"/>
            <a:ext cx="6426200" cy="330199"/>
          </a:xfrm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내용을 입력하십시오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407623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2757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313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76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2020-07-30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61760"/>
            <a:ext cx="2133600" cy="259715"/>
          </a:xfrm>
          <a:prstGeom prst="rect">
            <a:avLst/>
          </a:prstGeom>
        </p:spPr>
        <p:txBody>
          <a:bodyPr/>
          <a:lstStyle/>
          <a:p>
            <a:fld id="{ABB665DE-EC24-48B3-8777-7D553BCB51C2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61760"/>
            <a:ext cx="2895600" cy="259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61760"/>
            <a:ext cx="2133600" cy="259715"/>
          </a:xfrm>
          <a:prstGeom prst="rect">
            <a:avLst/>
          </a:prstGeom>
        </p:spPr>
        <p:txBody>
          <a:bodyPr/>
          <a:lstStyle/>
          <a:p>
            <a:fld id="{FE9F19B3-A940-445D-916B-100FBF8FA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B0A-1F85-47F2-9827-EFE7B16FF002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0102-0FEE-4794-9B8C-9E523D144F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B0A-1F85-47F2-9827-EFE7B16FF002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0102-0FEE-4794-9B8C-9E523D144F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B0A-1F85-47F2-9827-EFE7B16FF002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330102-0FEE-4794-9B8C-9E523D144F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B0A-1F85-47F2-9827-EFE7B16FF002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30102-0FEE-4794-9B8C-9E523D144F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83A1B0A-1F85-47F2-9827-EFE7B16FF002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6330102-0FEE-4794-9B8C-9E523D144F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1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1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1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76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 rotWithShape="1">
          <a:blip r:embed="rId17" cstate="print"/>
          <a:stretch>
            <a:fillRect/>
          </a:stretch>
        </p:blipFill>
        <p:spPr>
          <a:xfrm>
            <a:off x="8823694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1"/>
            <a:ext cx="3657600" cy="57149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C5EA28CF-FE7F-4D67-A6AB-9AA55FFDB3CB}" type="slidenum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2" y="6426203"/>
            <a:ext cx="2819399" cy="12699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845FF15-078D-424B-B28A-9B27B93F64CD}" type="datetime1">
              <a:rPr lang="ko-KR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4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162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</p:sldLayoutIdLst>
  <p:txStyles>
    <p:titleStyle>
      <a:lvl1pPr algn="r" defTabSz="914400" rtl="0" eaLnBrk="1" latinLnBrk="1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1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1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1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1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9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 noGrp="1"/>
          </p:cNvSpPr>
          <p:nvPr>
            <p:ph type="ctrTitle"/>
          </p:nvPr>
        </p:nvSpPr>
        <p:spPr>
          <a:xfrm>
            <a:off x="2396923" y="1409562"/>
            <a:ext cx="5819775" cy="374355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2018</a:t>
            </a:r>
            <a:r>
              <a:rPr lang="ko-KR" altLang="en-US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</a:t>
            </a:r>
            <a:r>
              <a:rPr lang="en-US" altLang="ko-KR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/>
            </a:r>
            <a:br>
              <a:rPr lang="en-US" altLang="ko-KR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</a:br>
            <a:r>
              <a:rPr lang="ko-KR" altLang="en-US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한국시각장애인복지관 사업 결과</a:t>
            </a:r>
            <a:endParaRPr lang="ko-KR" altLang="en-US" sz="4400" b="1" dirty="0">
              <a:solidFill>
                <a:srgbClr val="1B416F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96469" y="874509"/>
            <a:ext cx="7585887" cy="5107740"/>
            <a:chOff x="409710" y="47680"/>
            <a:chExt cx="10114516" cy="6810320"/>
          </a:xfrm>
        </p:grpSpPr>
        <p:sp>
          <p:nvSpPr>
            <p:cNvPr id="6" name="순서도: 연결자 5"/>
            <p:cNvSpPr/>
            <p:nvPr/>
          </p:nvSpPr>
          <p:spPr>
            <a:xfrm>
              <a:off x="409710" y="58164"/>
              <a:ext cx="2019014" cy="1951745"/>
            </a:xfrm>
            <a:prstGeom prst="flowChartConnector">
              <a:avLst/>
            </a:prstGeom>
            <a:gradFill>
              <a:gsLst>
                <a:gs pos="0">
                  <a:srgbClr val="3AD6FE">
                    <a:alpha val="82000"/>
                  </a:srgb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" name="순서도: 연결자 7"/>
            <p:cNvSpPr/>
            <p:nvPr/>
          </p:nvSpPr>
          <p:spPr>
            <a:xfrm>
              <a:off x="1469929" y="2586806"/>
              <a:ext cx="955597" cy="940860"/>
            </a:xfrm>
            <a:prstGeom prst="flowChartConnector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rgbClr val="FFC000">
                    <a:alpha val="49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순서도: 연결자 8"/>
            <p:cNvSpPr/>
            <p:nvPr/>
          </p:nvSpPr>
          <p:spPr>
            <a:xfrm>
              <a:off x="2523598" y="480731"/>
              <a:ext cx="651076" cy="602433"/>
            </a:xfrm>
            <a:prstGeom prst="flowChartConnector">
              <a:avLst/>
            </a:prstGeom>
            <a:solidFill>
              <a:srgbClr val="7030A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순서도: 연결자 9"/>
            <p:cNvSpPr/>
            <p:nvPr/>
          </p:nvSpPr>
          <p:spPr>
            <a:xfrm>
              <a:off x="975110" y="1198969"/>
              <a:ext cx="1418112" cy="1418352"/>
            </a:xfrm>
            <a:prstGeom prst="flowChartConnector">
              <a:avLst/>
            </a:prstGeom>
            <a:gradFill>
              <a:gsLst>
                <a:gs pos="35000">
                  <a:srgbClr val="00B050">
                    <a:alpha val="72000"/>
                  </a:srgb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순서도: 연결자 10"/>
            <p:cNvSpPr/>
            <p:nvPr/>
          </p:nvSpPr>
          <p:spPr>
            <a:xfrm>
              <a:off x="1988051" y="2033959"/>
              <a:ext cx="1158717" cy="1102311"/>
            </a:xfrm>
            <a:prstGeom prst="flowChartConnector">
              <a:avLst/>
            </a:prstGeom>
            <a:solidFill>
              <a:srgbClr val="FF000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순서도: 연결자 11"/>
            <p:cNvSpPr/>
            <p:nvPr/>
          </p:nvSpPr>
          <p:spPr>
            <a:xfrm>
              <a:off x="2951042" y="3528625"/>
              <a:ext cx="594237" cy="558440"/>
            </a:xfrm>
            <a:prstGeom prst="flowChartConnector">
              <a:avLst/>
            </a:prstGeom>
            <a:gradFill>
              <a:gsLst>
                <a:gs pos="0">
                  <a:srgbClr val="3AD6FE">
                    <a:alpha val="49000"/>
                  </a:srgb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3" name="순서도: 연결자 12"/>
            <p:cNvSpPr/>
            <p:nvPr/>
          </p:nvSpPr>
          <p:spPr>
            <a:xfrm>
              <a:off x="1773883" y="6567786"/>
              <a:ext cx="315864" cy="290214"/>
            </a:xfrm>
            <a:prstGeom prst="flowChartConnector">
              <a:avLst/>
            </a:prstGeom>
            <a:gradFill>
              <a:gsLst>
                <a:gs pos="32000">
                  <a:srgbClr val="FF7C80"/>
                </a:gs>
                <a:gs pos="100000">
                  <a:srgbClr val="FF9933">
                    <a:alpha val="2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4" name="순서도: 연결자 13"/>
            <p:cNvSpPr/>
            <p:nvPr/>
          </p:nvSpPr>
          <p:spPr>
            <a:xfrm>
              <a:off x="1743632" y="5276767"/>
              <a:ext cx="461022" cy="433921"/>
            </a:xfrm>
            <a:prstGeom prst="flowChartConnector">
              <a:avLst/>
            </a:prstGeom>
            <a:gradFill>
              <a:gsLst>
                <a:gs pos="13000">
                  <a:schemeClr val="bg1">
                    <a:lumMod val="75000"/>
                  </a:scheme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5" name="순서도: 연결자 14"/>
            <p:cNvSpPr/>
            <p:nvPr/>
          </p:nvSpPr>
          <p:spPr>
            <a:xfrm>
              <a:off x="2204654" y="1818959"/>
              <a:ext cx="409440" cy="367602"/>
            </a:xfrm>
            <a:prstGeom prst="flowChartConnector">
              <a:avLst/>
            </a:prstGeom>
            <a:gradFill>
              <a:gsLst>
                <a:gs pos="0">
                  <a:srgbClr val="8DEA4E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6" name="순서도: 연결자 15"/>
            <p:cNvSpPr/>
            <p:nvPr/>
          </p:nvSpPr>
          <p:spPr>
            <a:xfrm>
              <a:off x="1967787" y="47680"/>
              <a:ext cx="881349" cy="917679"/>
            </a:xfrm>
            <a:prstGeom prst="flowChartConnector">
              <a:avLst/>
            </a:prstGeom>
            <a:solidFill>
              <a:srgbClr val="FF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7" name="순서도: 연결자 16"/>
            <p:cNvSpPr/>
            <p:nvPr/>
          </p:nvSpPr>
          <p:spPr>
            <a:xfrm>
              <a:off x="1035069" y="2999118"/>
              <a:ext cx="641188" cy="651730"/>
            </a:xfrm>
            <a:prstGeom prst="flowChartConnector">
              <a:avLst/>
            </a:prstGeom>
            <a:gradFill>
              <a:gsLst>
                <a:gs pos="0">
                  <a:srgbClr val="39E739">
                    <a:alpha val="64706"/>
                  </a:srgb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8" name="순서도: 연결자 17"/>
            <p:cNvSpPr/>
            <p:nvPr/>
          </p:nvSpPr>
          <p:spPr>
            <a:xfrm>
              <a:off x="1888266" y="4260210"/>
              <a:ext cx="402963" cy="377351"/>
            </a:xfrm>
            <a:prstGeom prst="flowChartConnector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9" name="순서도: 연결자 18"/>
            <p:cNvSpPr/>
            <p:nvPr/>
          </p:nvSpPr>
          <p:spPr>
            <a:xfrm>
              <a:off x="2880187" y="5425502"/>
              <a:ext cx="313232" cy="312457"/>
            </a:xfrm>
            <a:prstGeom prst="flowChartConnector">
              <a:avLst/>
            </a:prstGeom>
            <a:solidFill>
              <a:srgbClr val="3568F9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0" name="순서도: 연결자 19"/>
            <p:cNvSpPr/>
            <p:nvPr/>
          </p:nvSpPr>
          <p:spPr>
            <a:xfrm>
              <a:off x="1941425" y="4898245"/>
              <a:ext cx="651076" cy="602433"/>
            </a:xfrm>
            <a:prstGeom prst="flowChartConnector">
              <a:avLst/>
            </a:prstGeom>
            <a:solidFill>
              <a:srgbClr val="7030A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1" name="순서도: 연결자 20"/>
            <p:cNvSpPr/>
            <p:nvPr/>
          </p:nvSpPr>
          <p:spPr>
            <a:xfrm>
              <a:off x="2338742" y="4664671"/>
              <a:ext cx="458396" cy="410098"/>
            </a:xfrm>
            <a:prstGeom prst="flowChartConnector">
              <a:avLst/>
            </a:prstGeom>
            <a:gradFill>
              <a:gsLst>
                <a:gs pos="35000">
                  <a:srgbClr val="00B050">
                    <a:alpha val="44000"/>
                  </a:srgb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2" name="순서도: 연결자 21"/>
            <p:cNvSpPr/>
            <p:nvPr/>
          </p:nvSpPr>
          <p:spPr>
            <a:xfrm>
              <a:off x="1331414" y="3343256"/>
              <a:ext cx="709594" cy="688594"/>
            </a:xfrm>
            <a:prstGeom prst="flowChartConnector">
              <a:avLst/>
            </a:prstGeom>
            <a:solidFill>
              <a:srgbClr val="FF993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" name="순서도: 연결자 6"/>
            <p:cNvSpPr/>
            <p:nvPr/>
          </p:nvSpPr>
          <p:spPr>
            <a:xfrm>
              <a:off x="1199047" y="2784435"/>
              <a:ext cx="313232" cy="312457"/>
            </a:xfrm>
            <a:prstGeom prst="flowChartConnector">
              <a:avLst/>
            </a:prstGeom>
            <a:solidFill>
              <a:schemeClr val="tx2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4" name="순서도: 연결자 23"/>
            <p:cNvSpPr/>
            <p:nvPr/>
          </p:nvSpPr>
          <p:spPr>
            <a:xfrm>
              <a:off x="2106975" y="3546075"/>
              <a:ext cx="781722" cy="775273"/>
            </a:xfrm>
            <a:prstGeom prst="flowChartConnector">
              <a:avLst/>
            </a:prstGeom>
            <a:gradFill>
              <a:gsLst>
                <a:gs pos="0">
                  <a:srgbClr val="009999"/>
                </a:gs>
                <a:gs pos="100000">
                  <a:srgbClr val="0000FF">
                    <a:alpha val="3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5" name="순서도: 연결자 24"/>
            <p:cNvSpPr/>
            <p:nvPr/>
          </p:nvSpPr>
          <p:spPr>
            <a:xfrm>
              <a:off x="2134613" y="5989710"/>
              <a:ext cx="313232" cy="312457"/>
            </a:xfrm>
            <a:prstGeom prst="flowChartConnector">
              <a:avLst/>
            </a:prstGeom>
            <a:solidFill>
              <a:srgbClr val="3568F9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6" name="순서도: 연결자 25"/>
            <p:cNvSpPr/>
            <p:nvPr/>
          </p:nvSpPr>
          <p:spPr>
            <a:xfrm>
              <a:off x="2393222" y="5566669"/>
              <a:ext cx="219969" cy="216174"/>
            </a:xfrm>
            <a:prstGeom prst="flowChartConnector">
              <a:avLst/>
            </a:prstGeom>
            <a:gradFill>
              <a:gsLst>
                <a:gs pos="0">
                  <a:srgbClr val="39E739">
                    <a:alpha val="64706"/>
                  </a:srgb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7" name="순서도: 연결자 26"/>
            <p:cNvSpPr/>
            <p:nvPr/>
          </p:nvSpPr>
          <p:spPr>
            <a:xfrm>
              <a:off x="1247582" y="4214550"/>
              <a:ext cx="219969" cy="21617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8" name="순서도: 연결자 27"/>
            <p:cNvSpPr/>
            <p:nvPr/>
          </p:nvSpPr>
          <p:spPr>
            <a:xfrm>
              <a:off x="682647" y="1894663"/>
              <a:ext cx="219969" cy="216174"/>
            </a:xfrm>
            <a:prstGeom prst="flowChartConnector">
              <a:avLst/>
            </a:prstGeom>
            <a:gradFill>
              <a:gsLst>
                <a:gs pos="0">
                  <a:srgbClr val="F16BEB">
                    <a:alpha val="64706"/>
                  </a:srgb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9" name="순서도: 연결자 28"/>
            <p:cNvSpPr/>
            <p:nvPr/>
          </p:nvSpPr>
          <p:spPr>
            <a:xfrm>
              <a:off x="1849423" y="6201901"/>
              <a:ext cx="219969" cy="216174"/>
            </a:xfrm>
            <a:prstGeom prst="flowChartConnector">
              <a:avLst/>
            </a:prstGeom>
            <a:gradFill>
              <a:gsLst>
                <a:gs pos="0">
                  <a:srgbClr val="F16BEB">
                    <a:alpha val="64706"/>
                  </a:srgb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1" name="순서도: 연결자 30"/>
            <p:cNvSpPr/>
            <p:nvPr/>
          </p:nvSpPr>
          <p:spPr>
            <a:xfrm>
              <a:off x="10300579" y="4867120"/>
              <a:ext cx="223647" cy="179270"/>
            </a:xfrm>
            <a:prstGeom prst="flowChartConnector">
              <a:avLst/>
            </a:prstGeom>
            <a:gradFill flip="none" rotWithShape="1">
              <a:gsLst>
                <a:gs pos="35000">
                  <a:srgbClr val="00B050">
                    <a:alpha val="44000"/>
                  </a:srgbClr>
                </a:gs>
                <a:gs pos="100000">
                  <a:srgbClr val="AAEB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2" name="순서도: 연결자 31"/>
            <p:cNvSpPr/>
            <p:nvPr/>
          </p:nvSpPr>
          <p:spPr>
            <a:xfrm>
              <a:off x="9347386" y="6201901"/>
              <a:ext cx="486726" cy="493108"/>
            </a:xfrm>
            <a:prstGeom prst="flowChartConnector">
              <a:avLst/>
            </a:prstGeom>
            <a:gradFill>
              <a:gsLst>
                <a:gs pos="0">
                  <a:srgbClr val="009999">
                    <a:alpha val="26000"/>
                  </a:srgbClr>
                </a:gs>
                <a:gs pos="100000">
                  <a:srgbClr val="0000FF">
                    <a:alpha val="3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3" name="순서도: 연결자 32"/>
            <p:cNvSpPr/>
            <p:nvPr/>
          </p:nvSpPr>
          <p:spPr>
            <a:xfrm>
              <a:off x="6506982" y="6029267"/>
              <a:ext cx="370106" cy="312545"/>
            </a:xfrm>
            <a:prstGeom prst="flowChartConnector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0" name="순서도: 연결자 29"/>
            <p:cNvSpPr/>
            <p:nvPr/>
          </p:nvSpPr>
          <p:spPr>
            <a:xfrm>
              <a:off x="1915970" y="6357776"/>
              <a:ext cx="206388" cy="216174"/>
            </a:xfrm>
            <a:prstGeom prst="flowChartConnector">
              <a:avLst/>
            </a:prstGeom>
            <a:gradFill>
              <a:gsLst>
                <a:gs pos="0">
                  <a:srgbClr val="009999">
                    <a:alpha val="78000"/>
                    <a:lumMod val="87000"/>
                    <a:lumOff val="13000"/>
                  </a:srgbClr>
                </a:gs>
                <a:gs pos="100000">
                  <a:srgbClr val="0000FF">
                    <a:lumMod val="69000"/>
                    <a:lumOff val="31000"/>
                    <a:alpha val="66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8936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676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1225" y="1182132"/>
            <a:ext cx="828092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5. </a:t>
            </a:r>
            <a:r>
              <a:rPr lang="ko-KR" altLang="en-US" sz="1600" b="1" dirty="0" smtClean="0">
                <a:latin typeface="Arial" charset="0"/>
              </a:rPr>
              <a:t>진행과정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451225" y="1772815"/>
          <a:ext cx="8369247" cy="4478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607"/>
                <a:gridCol w="6009640"/>
              </a:tblGrid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접수상담</a:t>
                      </a:r>
                      <a:r>
                        <a:rPr lang="en-US" altLang="ko-KR" sz="1400" b="1" dirty="0" smtClean="0"/>
                        <a:t>(</a:t>
                      </a:r>
                      <a:r>
                        <a:rPr lang="ko-KR" altLang="en-US" sz="1400" b="1" dirty="0" smtClean="0"/>
                        <a:t>내관</a:t>
                      </a:r>
                      <a:r>
                        <a:rPr lang="en-US" altLang="ko-KR" sz="1400" b="1" dirty="0" smtClean="0"/>
                        <a:t>/</a:t>
                      </a:r>
                      <a:r>
                        <a:rPr lang="ko-KR" altLang="en-US" sz="1400" b="1" dirty="0" smtClean="0"/>
                        <a:t>전화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보행훈련 희망자에 대한 접수상담 또는 </a:t>
                      </a:r>
                      <a:r>
                        <a:rPr lang="ko-KR" altLang="en-US" sz="1400" b="1" dirty="0" err="1" smtClean="0"/>
                        <a:t>타기관</a:t>
                      </a:r>
                      <a:r>
                        <a:rPr lang="ko-KR" altLang="en-US" sz="1400" b="1" dirty="0" smtClean="0"/>
                        <a:t> 의뢰접수</a:t>
                      </a:r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en-US" altLang="ko-KR" sz="1400" b="1" dirty="0" smtClean="0"/>
                        <a:t>* </a:t>
                      </a:r>
                      <a:r>
                        <a:rPr lang="ko-KR" altLang="en-US" sz="1400" b="1" dirty="0" smtClean="0"/>
                        <a:t>접수상담창구를 통한 연계의 경우 바로 재활사정 진행 가능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재활사정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보행훈련 </a:t>
                      </a:r>
                      <a:r>
                        <a:rPr lang="ko-KR" altLang="en-US" sz="1400" b="1" dirty="0" err="1" smtClean="0"/>
                        <a:t>사정지를</a:t>
                      </a:r>
                      <a:r>
                        <a:rPr lang="ko-KR" altLang="en-US" sz="1400" b="1" dirty="0" smtClean="0"/>
                        <a:t> 통한 이용자 보행욕구 확인 및 보행환경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감각 등 파악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재활계획회의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재활훈련교사 전체회의 진행</a:t>
                      </a:r>
                      <a:r>
                        <a:rPr lang="en-US" altLang="ko-KR" sz="1400" b="1" dirty="0" smtClean="0"/>
                        <a:t>(</a:t>
                      </a:r>
                      <a:r>
                        <a:rPr lang="ko-KR" altLang="en-US" sz="1400" b="1" dirty="0" smtClean="0"/>
                        <a:t>보행사정 결과 공유 및 계획 수준 논의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/>
                        <a:t>개별화계획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재활계획 논의 결과를 토대로 개별화 계획 수립 확정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개입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보행훈련 진행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평가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</a:t>
                      </a:r>
                      <a:r>
                        <a:rPr lang="ko-KR" altLang="en-US" sz="1400" b="1" dirty="0" smtClean="0"/>
                        <a:t>차 초기 평가</a:t>
                      </a:r>
                      <a:r>
                        <a:rPr lang="en-US" altLang="ko-KR" sz="1400" b="1" dirty="0" smtClean="0"/>
                        <a:t>, 2</a:t>
                      </a:r>
                      <a:r>
                        <a:rPr lang="ko-KR" altLang="en-US" sz="1400" b="1" dirty="0" smtClean="0"/>
                        <a:t>차 중간평가</a:t>
                      </a:r>
                      <a:r>
                        <a:rPr lang="en-US" altLang="ko-KR" sz="1400" b="1" dirty="0" smtClean="0"/>
                        <a:t>, 3</a:t>
                      </a:r>
                      <a:r>
                        <a:rPr lang="ko-KR" altLang="en-US" sz="1400" b="1" dirty="0" smtClean="0"/>
                        <a:t>차 종결평가 진행</a:t>
                      </a:r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en-US" altLang="ko-KR" sz="1400" b="1" dirty="0" smtClean="0"/>
                        <a:t>(</a:t>
                      </a:r>
                      <a:r>
                        <a:rPr lang="ko-KR" altLang="en-US" sz="1400" b="1" dirty="0" smtClean="0"/>
                        <a:t>훈련기간 및 목표수준에 따라 </a:t>
                      </a:r>
                      <a:r>
                        <a:rPr lang="en-US" altLang="ko-KR" sz="1400" b="1" dirty="0" smtClean="0"/>
                        <a:t>1</a:t>
                      </a:r>
                      <a:r>
                        <a:rPr lang="ko-KR" altLang="en-US" sz="1400" b="1" dirty="0" smtClean="0"/>
                        <a:t>차 초기평가</a:t>
                      </a:r>
                      <a:r>
                        <a:rPr lang="en-US" altLang="ko-KR" sz="1400" b="1" dirty="0" smtClean="0"/>
                        <a:t>, 2</a:t>
                      </a:r>
                      <a:r>
                        <a:rPr lang="ko-KR" altLang="en-US" sz="1400" b="1" dirty="0" smtClean="0"/>
                        <a:t>차 종결평가만으로 진행 가능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종결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종결평가에 따라 목표달성 또는 이용자 의사 등에 따라 훈련 종결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사후지도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훈련 이수자 향후 필요 여부에 따라 보충 지도 진행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665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676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6. 2018</a:t>
            </a:r>
            <a:r>
              <a:rPr lang="ko-KR" altLang="en-US" sz="1600" b="1" dirty="0" smtClean="0">
                <a:latin typeface="Arial" charset="0"/>
              </a:rPr>
              <a:t>년도</a:t>
            </a:r>
            <a:r>
              <a:rPr lang="en-US" altLang="ko-KR" sz="1600" b="1" dirty="0" smtClean="0">
                <a:latin typeface="Arial" charset="0"/>
              </a:rPr>
              <a:t> </a:t>
            </a:r>
            <a:r>
              <a:rPr lang="ko-KR" altLang="en-US" sz="1600" b="1" dirty="0" smtClean="0">
                <a:latin typeface="Arial" charset="0"/>
              </a:rPr>
              <a:t>운영결과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1) </a:t>
            </a:r>
            <a:r>
              <a:rPr lang="ko-KR" altLang="en-US" sz="1600" b="1" dirty="0" smtClean="0">
                <a:latin typeface="Arial" charset="0"/>
              </a:rPr>
              <a:t>대상 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시각장애시각장애인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err="1" smtClean="0">
                <a:latin typeface="Arial" charset="0"/>
              </a:rPr>
              <a:t>서울권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13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경기 </a:t>
            </a:r>
            <a:r>
              <a:rPr lang="en-US" altLang="ko-KR" sz="1600" b="1" dirty="0" smtClean="0">
                <a:latin typeface="Arial" charset="0"/>
              </a:rPr>
              <a:t>1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 2) </a:t>
            </a:r>
            <a:r>
              <a:rPr lang="ko-KR" altLang="en-US" sz="1600" b="1" dirty="0" smtClean="0">
                <a:latin typeface="Arial" charset="0"/>
              </a:rPr>
              <a:t>운영기간</a:t>
            </a:r>
            <a:r>
              <a:rPr lang="en-US" altLang="ko-KR" sz="1600" b="1" dirty="0" smtClean="0">
                <a:latin typeface="Arial" charset="0"/>
              </a:rPr>
              <a:t>: 2018. 3. 12 ~ 12.21</a:t>
            </a: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 3) </a:t>
            </a:r>
            <a:r>
              <a:rPr lang="ko-KR" altLang="en-US" sz="1600" b="1" dirty="0" smtClean="0">
                <a:latin typeface="Arial" charset="0"/>
              </a:rPr>
              <a:t>운영방법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주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회 오전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시간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오후 </a:t>
            </a:r>
            <a:r>
              <a:rPr lang="en-US" altLang="ko-KR" sz="1600" b="1" dirty="0" smtClean="0">
                <a:latin typeface="Arial" charset="0"/>
              </a:rPr>
              <a:t>3</a:t>
            </a:r>
            <a:r>
              <a:rPr lang="ko-KR" altLang="en-US" sz="1600" b="1" dirty="0" smtClean="0">
                <a:latin typeface="Arial" charset="0"/>
              </a:rPr>
              <a:t>시간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개인별 상황에 따라 탄력적 운영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 smtClean="0">
                <a:latin typeface="Arial" charset="0"/>
              </a:rPr>
              <a:t>                     내관 및 가정방문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4) </a:t>
            </a:r>
            <a:r>
              <a:rPr lang="ko-KR" altLang="en-US" sz="1600" b="1" dirty="0" smtClean="0">
                <a:latin typeface="Arial" charset="0"/>
              </a:rPr>
              <a:t>담당자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보행지도사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(1:1 </a:t>
            </a:r>
            <a:r>
              <a:rPr lang="ko-KR" altLang="en-US" sz="1600" b="1" dirty="0" smtClean="0">
                <a:latin typeface="Arial" charset="0"/>
              </a:rPr>
              <a:t>개별지도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5) </a:t>
            </a:r>
            <a:r>
              <a:rPr lang="ko-KR" altLang="en-US" sz="1600" b="1" dirty="0" smtClean="0">
                <a:latin typeface="Arial" charset="0"/>
              </a:rPr>
              <a:t>훈련비 지출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871,000</a:t>
            </a:r>
            <a:r>
              <a:rPr lang="ko-KR" altLang="en-US" sz="1600" b="1" dirty="0" smtClean="0">
                <a:latin typeface="Arial" charset="0"/>
              </a:rPr>
              <a:t>원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 6) </a:t>
            </a:r>
            <a:r>
              <a:rPr lang="ko-KR" altLang="en-US" sz="1600" b="1" dirty="0" smtClean="0"/>
              <a:t>사업실적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14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(140%),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173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(96%) </a:t>
            </a:r>
            <a:endParaRPr lang="en-US" altLang="ko-KR" sz="1600" b="1" dirty="0">
              <a:latin typeface="Arial" charset="0"/>
            </a:endParaRPr>
          </a:p>
          <a:p>
            <a:pPr eaLnBrk="0" latinLnBrk="0" hangingPunct="0"/>
            <a:r>
              <a:rPr lang="ko-KR" altLang="en-US" sz="1600" b="1" dirty="0"/>
              <a:t> </a:t>
            </a:r>
            <a:r>
              <a:rPr lang="ko-KR" altLang="en-US" sz="1600" b="1" dirty="0" smtClean="0"/>
              <a:t>                보행역량강화</a:t>
            </a:r>
            <a:endParaRPr lang="en-US" altLang="ko-KR" sz="1600" b="1" dirty="0" smtClean="0"/>
          </a:p>
          <a:p>
            <a:pPr eaLnBrk="0" latinLnBrk="0" hangingPunct="0"/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     - </a:t>
            </a:r>
            <a:r>
              <a:rPr lang="ko-KR" altLang="en-US" sz="1600" b="1" dirty="0" smtClean="0"/>
              <a:t>감각활용역량 </a:t>
            </a:r>
            <a:r>
              <a:rPr lang="en-US" altLang="ko-KR" sz="1600" b="1" dirty="0" smtClean="0"/>
              <a:t>14</a:t>
            </a:r>
            <a:r>
              <a:rPr lang="ko-KR" altLang="en-US" sz="1600" b="1" dirty="0" smtClean="0"/>
              <a:t>명 중 </a:t>
            </a:r>
            <a:r>
              <a:rPr lang="en-US" altLang="ko-KR" sz="1600" b="1" dirty="0" smtClean="0"/>
              <a:t>12</a:t>
            </a:r>
            <a:r>
              <a:rPr lang="ko-KR" altLang="en-US" sz="1600" b="1" dirty="0" smtClean="0"/>
              <a:t>명 가능</a:t>
            </a:r>
            <a:r>
              <a:rPr lang="en-US" altLang="ko-KR" sz="1600" b="1" dirty="0" smtClean="0"/>
              <a:t>(2</a:t>
            </a:r>
            <a:r>
              <a:rPr lang="ko-KR" altLang="en-US" sz="1600" b="1" dirty="0" smtClean="0"/>
              <a:t>명 자퇴</a:t>
            </a:r>
            <a:r>
              <a:rPr lang="en-US" altLang="ko-KR" sz="1600" b="1" dirty="0" smtClean="0"/>
              <a:t>)</a:t>
            </a:r>
          </a:p>
          <a:p>
            <a:pPr eaLnBrk="0" latinLnBrk="0" hangingPunct="0"/>
            <a:r>
              <a:rPr lang="ko-KR" altLang="en-US" sz="1600" b="1" dirty="0" smtClean="0"/>
              <a:t>                 </a:t>
            </a:r>
            <a:r>
              <a:rPr lang="en-US" altLang="ko-KR" sz="1600" b="1" dirty="0" smtClean="0"/>
              <a:t>- </a:t>
            </a:r>
            <a:r>
              <a:rPr lang="ko-KR" altLang="en-US" sz="1600" b="1" dirty="0" err="1" smtClean="0"/>
              <a:t>흰지팡이사용기술역량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14</a:t>
            </a:r>
            <a:r>
              <a:rPr lang="ko-KR" altLang="en-US" sz="1600" b="1" dirty="0" smtClean="0"/>
              <a:t>명 중 </a:t>
            </a:r>
            <a:r>
              <a:rPr lang="en-US" altLang="ko-KR" sz="1600" b="1" dirty="0" smtClean="0"/>
              <a:t>9</a:t>
            </a:r>
            <a:r>
              <a:rPr lang="ko-KR" altLang="en-US" sz="1600" b="1" dirty="0" smtClean="0"/>
              <a:t>명 가능</a:t>
            </a:r>
            <a:r>
              <a:rPr lang="en-US" altLang="ko-KR" sz="1600" b="1" dirty="0" smtClean="0"/>
              <a:t>(5</a:t>
            </a:r>
            <a:r>
              <a:rPr lang="ko-KR" altLang="en-US" sz="1600" b="1" dirty="0" smtClean="0"/>
              <a:t>명은 자퇴 또는 훈련 중단</a:t>
            </a:r>
            <a:r>
              <a:rPr lang="en-US" altLang="ko-KR" sz="1600" b="1" dirty="0" smtClean="0"/>
              <a:t>)</a:t>
            </a:r>
          </a:p>
          <a:p>
            <a:pPr eaLnBrk="0" latinLnBrk="0" hangingPunct="0"/>
            <a:r>
              <a:rPr lang="ko-KR" altLang="en-US" sz="1600" b="1" dirty="0" smtClean="0"/>
              <a:t>                 </a:t>
            </a:r>
            <a:r>
              <a:rPr lang="en-US" altLang="ko-KR" sz="1600" b="1" dirty="0" smtClean="0"/>
              <a:t>- </a:t>
            </a:r>
            <a:r>
              <a:rPr lang="ko-KR" altLang="en-US" sz="1600" b="1" dirty="0" smtClean="0"/>
              <a:t>자신감 향상 </a:t>
            </a:r>
            <a:r>
              <a:rPr lang="en-US" altLang="ko-KR" sz="1600" b="1" dirty="0" smtClean="0"/>
              <a:t>14</a:t>
            </a:r>
            <a:r>
              <a:rPr lang="ko-KR" altLang="en-US" sz="1600" b="1" dirty="0" smtClean="0"/>
              <a:t>명 중 </a:t>
            </a:r>
            <a:r>
              <a:rPr lang="en-US" altLang="ko-KR" sz="1600" b="1" dirty="0" smtClean="0"/>
              <a:t>8</a:t>
            </a:r>
            <a:r>
              <a:rPr lang="ko-KR" altLang="en-US" sz="1600" b="1" dirty="0" smtClean="0"/>
              <a:t>명</a:t>
            </a:r>
            <a:r>
              <a:rPr lang="en-US" altLang="ko-KR" sz="1600" b="1" dirty="0" smtClean="0"/>
              <a:t>(6</a:t>
            </a:r>
            <a:r>
              <a:rPr lang="ko-KR" altLang="en-US" sz="1600" b="1" dirty="0" smtClean="0"/>
              <a:t>명은 자퇴 또는 훈련 중단</a:t>
            </a:r>
            <a:r>
              <a:rPr lang="en-US" altLang="ko-KR" sz="1600" b="1" dirty="0" smtClean="0"/>
              <a:t>)</a:t>
            </a:r>
          </a:p>
          <a:p>
            <a:pPr eaLnBrk="0" latinLnBrk="0" hangingPunct="0">
              <a:lnSpc>
                <a:spcPct val="20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123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676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0291" y="6597352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24933" y="1112577"/>
            <a:ext cx="8280920" cy="4770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7) </a:t>
            </a:r>
            <a:r>
              <a:rPr lang="ko-KR" altLang="en-US" sz="1600" b="1" dirty="0" smtClean="0"/>
              <a:t>담당자 총평</a:t>
            </a:r>
            <a:endParaRPr lang="en-US" altLang="ko-KR" sz="1600" b="1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/>
              <a:t>자율적인 훈련 참여로 이용자의 개인적인 일</a:t>
            </a:r>
            <a:r>
              <a:rPr lang="en-US" altLang="ko-KR" sz="1600" dirty="0"/>
              <a:t>(</a:t>
            </a:r>
            <a:r>
              <a:rPr lang="ko-KR" altLang="en-US" sz="1600" dirty="0"/>
              <a:t>건강</a:t>
            </a:r>
            <a:r>
              <a:rPr lang="en-US" altLang="ko-KR" sz="1600" dirty="0"/>
              <a:t>, </a:t>
            </a:r>
            <a:r>
              <a:rPr lang="ko-KR" altLang="en-US" sz="1600" dirty="0"/>
              <a:t>심리</a:t>
            </a:r>
            <a:r>
              <a:rPr lang="en-US" altLang="ko-KR" sz="1600" dirty="0"/>
              <a:t>, </a:t>
            </a:r>
            <a:r>
              <a:rPr lang="ko-KR" altLang="en-US" sz="1600" dirty="0"/>
              <a:t>환경적</a:t>
            </a:r>
            <a:r>
              <a:rPr lang="en-US" altLang="ko-KR" sz="1600" dirty="0"/>
              <a:t>)</a:t>
            </a:r>
            <a:r>
              <a:rPr lang="ko-KR" altLang="en-US" sz="1600" dirty="0"/>
              <a:t>발생 시 결석이 잦아 훈련 진도에 영향을 주고 있어 통학 훈련 시 단점으로 작용하는 부분이 있다고 평가됨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시각장애인 </a:t>
            </a:r>
            <a:r>
              <a:rPr lang="ko-KR" altLang="en-US" sz="1600" dirty="0"/>
              <a:t>흰 지팡이 </a:t>
            </a:r>
            <a:r>
              <a:rPr lang="ko-KR" altLang="en-US" sz="1600" dirty="0" err="1"/>
              <a:t>보행법에</a:t>
            </a:r>
            <a:r>
              <a:rPr lang="ko-KR" altLang="en-US" sz="1600" dirty="0"/>
              <a:t> 대해 미처 알지 못했던 부분들을 배우고 습득할 수 있어 개별 만족감 상승에 도움이 되었음</a:t>
            </a:r>
            <a:r>
              <a:rPr lang="en-US" altLang="ko-KR" sz="1600" dirty="0"/>
              <a:t>. </a:t>
            </a:r>
            <a:endParaRPr lang="en-US" altLang="ko-KR" sz="1600" dirty="0" smtClean="0"/>
          </a:p>
          <a:p>
            <a:pPr lvl="0" fontAlgn="base"/>
            <a:r>
              <a:rPr lang="en-US" altLang="ko-KR" sz="1600" i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1600" i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</a:t>
            </a:r>
            <a:r>
              <a:rPr lang="ko-KR" altLang="en-US" sz="1600" i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“</a:t>
            </a:r>
            <a:r>
              <a:rPr lang="ko-KR" altLang="en-US" sz="1600" i="1" dirty="0">
                <a:latin typeface="MD개성체" panose="02020603020101020101" pitchFamily="18" charset="-127"/>
                <a:ea typeface="MD개성체" panose="02020603020101020101" pitchFamily="18" charset="-127"/>
              </a:rPr>
              <a:t>보행훈련 중 습득한 </a:t>
            </a:r>
            <a:r>
              <a:rPr lang="ko-KR" altLang="en-US" sz="1600" i="1" dirty="0" err="1">
                <a:latin typeface="MD개성체" panose="02020603020101020101" pitchFamily="18" charset="-127"/>
                <a:ea typeface="MD개성체" panose="02020603020101020101" pitchFamily="18" charset="-127"/>
              </a:rPr>
              <a:t>보행법을</a:t>
            </a:r>
            <a:r>
              <a:rPr lang="ko-KR" altLang="en-US" sz="1600" i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일상생활 중에 활용 하면서 보행훈련의 필요성을 많이 </a:t>
            </a:r>
            <a:endParaRPr lang="en-US" altLang="ko-KR" sz="1600" i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lvl="0" fontAlgn="base"/>
            <a:r>
              <a:rPr lang="en-US" altLang="ko-KR" sz="1600" i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1600" i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 </a:t>
            </a:r>
            <a:r>
              <a:rPr lang="ko-KR" altLang="en-US" sz="1600" i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알 </a:t>
            </a:r>
            <a:r>
              <a:rPr lang="ko-KR" altLang="en-US" sz="1600" i="1" dirty="0">
                <a:latin typeface="MD개성체" panose="02020603020101020101" pitchFamily="18" charset="-127"/>
                <a:ea typeface="MD개성체" panose="02020603020101020101" pitchFamily="18" charset="-127"/>
              </a:rPr>
              <a:t>게 </a:t>
            </a:r>
            <a:r>
              <a:rPr lang="ko-KR" altLang="en-US" sz="1600" i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되었다</a:t>
            </a:r>
            <a:r>
              <a:rPr lang="en-US" altLang="ko-KR" sz="1600" i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1600" i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훈련생</a:t>
            </a:r>
            <a:r>
              <a:rPr lang="en-US" altLang="ko-KR" sz="1600" i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)”</a:t>
            </a:r>
            <a:endParaRPr lang="ko-KR" altLang="en-US" sz="1600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sz="16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찾아가는 </a:t>
            </a:r>
            <a:r>
              <a:rPr lang="ko-KR" altLang="en-US" sz="1600" dirty="0"/>
              <a:t>보행훈련의 실시는 투입되는 시간은 많았으나 이용자가 자신이 생활하는 곳에서 주변 환경을 익히는 것에 만족감이 매우 높았고</a:t>
            </a:r>
            <a:r>
              <a:rPr lang="en-US" altLang="ko-KR" sz="1600" dirty="0"/>
              <a:t>, </a:t>
            </a:r>
            <a:r>
              <a:rPr lang="ko-KR" altLang="en-US" sz="1600" dirty="0"/>
              <a:t>보행훈련의 동기부여 측면에서도 상당히 도움이 되었다고 평가됨</a:t>
            </a:r>
            <a:r>
              <a:rPr lang="en-US" altLang="ko-KR" sz="1600" dirty="0" smtClean="0"/>
              <a:t>.</a:t>
            </a:r>
          </a:p>
          <a:p>
            <a:pPr fontAlgn="base"/>
            <a:r>
              <a:rPr lang="en-US" altLang="ko-KR" sz="16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</a:t>
            </a:r>
            <a:r>
              <a:rPr lang="ko-KR" altLang="en-US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“</a:t>
            </a:r>
            <a:r>
              <a:rPr lang="ko-KR" altLang="en-US" sz="1600" dirty="0">
                <a:latin typeface="MD개성체" panose="02020603020101020101" pitchFamily="18" charset="-127"/>
                <a:ea typeface="MD개성체" panose="02020603020101020101" pitchFamily="18" charset="-127"/>
              </a:rPr>
              <a:t>보행훈련 참여를 통해 스스로에 대한 자각을 하게 </a:t>
            </a:r>
            <a:r>
              <a:rPr lang="ko-KR" altLang="en-US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되었음</a:t>
            </a:r>
            <a:r>
              <a:rPr lang="en-US" altLang="ko-KR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훈련생</a:t>
            </a:r>
            <a:r>
              <a:rPr lang="en-US" altLang="ko-KR" sz="16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)”</a:t>
            </a:r>
            <a:endParaRPr lang="ko-KR" altLang="en-US" sz="1600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보행훈련의 </a:t>
            </a:r>
            <a:r>
              <a:rPr lang="ko-KR" altLang="en-US" sz="1600" dirty="0"/>
              <a:t>이원화</a:t>
            </a:r>
            <a:r>
              <a:rPr lang="en-US" altLang="ko-KR" sz="1600" dirty="0"/>
              <a:t>(</a:t>
            </a:r>
            <a:r>
              <a:rPr lang="ko-KR" altLang="en-US" sz="1600" dirty="0"/>
              <a:t>내관보행</a:t>
            </a:r>
            <a:r>
              <a:rPr lang="en-US" altLang="ko-KR" sz="1600" dirty="0"/>
              <a:t>, </a:t>
            </a:r>
            <a:r>
              <a:rPr lang="ko-KR" altLang="en-US" sz="1600" dirty="0"/>
              <a:t>찾아가는 보행</a:t>
            </a:r>
            <a:r>
              <a:rPr lang="en-US" altLang="ko-KR" sz="1600" dirty="0"/>
              <a:t>)</a:t>
            </a:r>
            <a:r>
              <a:rPr lang="ko-KR" altLang="en-US" sz="1600" dirty="0"/>
              <a:t>로 이용자의 개별 환경</a:t>
            </a:r>
            <a:r>
              <a:rPr lang="en-US" altLang="ko-KR" sz="1600" dirty="0"/>
              <a:t>(</a:t>
            </a:r>
            <a:r>
              <a:rPr lang="ko-KR" altLang="en-US" sz="1600" dirty="0"/>
              <a:t>건강</a:t>
            </a:r>
            <a:r>
              <a:rPr lang="en-US" altLang="ko-KR" sz="1600" dirty="0"/>
              <a:t>, </a:t>
            </a:r>
            <a:r>
              <a:rPr lang="ko-KR" altLang="en-US" sz="1600" dirty="0"/>
              <a:t>참여시간 등</a:t>
            </a:r>
            <a:r>
              <a:rPr lang="en-US" altLang="ko-KR" sz="1600" dirty="0"/>
              <a:t>) </a:t>
            </a:r>
            <a:r>
              <a:rPr lang="ko-KR" altLang="en-US" sz="1600" dirty="0"/>
              <a:t>및 욕구에 따른 </a:t>
            </a:r>
            <a:r>
              <a:rPr lang="ko-KR" altLang="en-US" sz="1600" dirty="0" err="1"/>
              <a:t>맞춤식</a:t>
            </a:r>
            <a:r>
              <a:rPr lang="ko-KR" altLang="en-US" sz="1600" dirty="0"/>
              <a:t> 지도로 훈련의 </a:t>
            </a:r>
            <a:r>
              <a:rPr lang="ko-KR" altLang="en-US" sz="1600" dirty="0" smtClean="0"/>
              <a:t>성과가 </a:t>
            </a:r>
            <a:r>
              <a:rPr lang="ko-KR" altLang="en-US" sz="1600" dirty="0"/>
              <a:t>높았다고 평가됨</a:t>
            </a:r>
            <a:r>
              <a:rPr lang="en-US" altLang="ko-KR" sz="1600" dirty="0" smtClean="0"/>
              <a:t>.</a:t>
            </a:r>
            <a:endParaRPr lang="ko-KR" altLang="en-US" sz="1600" dirty="0"/>
          </a:p>
          <a:p>
            <a:pPr eaLnBrk="0" latinLnBrk="0" hangingPunct="0">
              <a:lnSpc>
                <a:spcPct val="200000"/>
              </a:lnSpc>
            </a:pPr>
            <a:endParaRPr lang="en-US" altLang="ko-KR" sz="1600" b="1" dirty="0" smtClean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50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5095" y="1060680"/>
            <a:ext cx="8280920" cy="41549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kumimoji="0" lang="en-US" altLang="ko-KR" sz="1600" b="1" dirty="0" smtClean="0">
                <a:latin typeface="Arial" charset="0"/>
              </a:rPr>
              <a:t>1. </a:t>
            </a:r>
            <a:r>
              <a:rPr kumimoji="0" lang="ko-KR" altLang="en-US" sz="1600" b="1" dirty="0" smtClean="0">
                <a:latin typeface="Arial" charset="0"/>
              </a:rPr>
              <a:t>목적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/>
              <a:t>점자를 활용할 수 없는 시각장애인들이 점자를 읽고 쓰는 법을 교육받음으로써 </a:t>
            </a:r>
            <a:r>
              <a:rPr lang="ko-KR" altLang="en-US" sz="1600" b="1" dirty="0" smtClean="0"/>
              <a:t>   </a:t>
            </a:r>
            <a:endParaRPr lang="en-US" altLang="ko-KR" sz="1600" b="1" dirty="0" smtClean="0"/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 smtClean="0"/>
              <a:t>           학습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업무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여가생활에 적극적으로 활용할 수 있도록 하는데 </a:t>
            </a:r>
            <a:r>
              <a:rPr lang="ko-KR" altLang="en-US" sz="1600" b="1" dirty="0" smtClean="0"/>
              <a:t>있음</a:t>
            </a:r>
            <a:r>
              <a:rPr lang="en-US" altLang="ko-KR" sz="1600" b="1" dirty="0" smtClean="0"/>
              <a:t>.</a:t>
            </a: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/>
              <a:t>2. </a:t>
            </a:r>
            <a:r>
              <a:rPr lang="ko-KR" altLang="en-US" sz="1600" b="1" dirty="0" smtClean="0"/>
              <a:t>목</a:t>
            </a:r>
            <a:r>
              <a:rPr lang="ko-KR" altLang="en-US" sz="1600" b="1" dirty="0" smtClean="0">
                <a:latin typeface="Arial" charset="0"/>
              </a:rPr>
              <a:t>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720</a:t>
            </a:r>
            <a:r>
              <a:rPr lang="ko-KR" altLang="en-US" sz="1600" b="1" dirty="0" smtClean="0">
                <a:latin typeface="Arial" charset="0"/>
              </a:rPr>
              <a:t>명</a:t>
            </a:r>
            <a:endParaRPr lang="en-US" altLang="ko-KR" sz="1600" b="1" dirty="0">
              <a:latin typeface="Arial" charset="0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           </a:t>
            </a:r>
            <a:r>
              <a:rPr lang="ko-KR" altLang="en-US" sz="1600" b="1" dirty="0" err="1" smtClean="0"/>
              <a:t>일반점자책의</a:t>
            </a:r>
            <a:r>
              <a:rPr lang="ko-KR" altLang="en-US" sz="1600" b="1" dirty="0" smtClean="0"/>
              <a:t> </a:t>
            </a:r>
            <a:r>
              <a:rPr lang="ko-KR" altLang="en-US" sz="1600" b="1" dirty="0"/>
              <a:t>내용을 파악할 수 있는 수준으로 읽을 수 </a:t>
            </a:r>
            <a:r>
              <a:rPr lang="ko-KR" altLang="en-US" sz="1600" b="1" dirty="0" smtClean="0"/>
              <a:t>있음</a:t>
            </a:r>
            <a:endParaRPr lang="en-US" altLang="ko-KR" sz="16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(</a:t>
            </a:r>
            <a:r>
              <a:rPr lang="en-US" altLang="ko-KR" sz="1600" b="1" dirty="0"/>
              <a:t>32</a:t>
            </a:r>
            <a:r>
              <a:rPr lang="ko-KR" altLang="en-US" sz="1600" b="1" dirty="0"/>
              <a:t>칸 </a:t>
            </a:r>
            <a:r>
              <a:rPr lang="en-US" altLang="ko-KR" sz="1600" b="1" dirty="0"/>
              <a:t>17</a:t>
            </a:r>
            <a:r>
              <a:rPr lang="ko-KR" altLang="en-US" sz="1600" b="1" dirty="0"/>
              <a:t>행 오독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개 이하로 읽기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/>
              <a:t>           자신의 </a:t>
            </a:r>
            <a:r>
              <a:rPr lang="ko-KR" altLang="en-US" sz="1600" b="1" dirty="0"/>
              <a:t>생각을 점자 쓰기 규칙에 맞추어 쓸 수 </a:t>
            </a:r>
            <a:r>
              <a:rPr lang="ko-KR" altLang="en-US" sz="1600" b="1" dirty="0" smtClean="0"/>
              <a:t>있음</a:t>
            </a:r>
            <a:endParaRPr lang="en-US" altLang="ko-KR" sz="16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(</a:t>
            </a:r>
            <a:r>
              <a:rPr lang="ko-KR" altLang="en-US" sz="1600" b="1" dirty="0"/>
              <a:t>예문 오기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개 이하로 쓰기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3. </a:t>
            </a:r>
            <a:r>
              <a:rPr lang="ko-KR" altLang="en-US" sz="1600" b="1" dirty="0" smtClean="0"/>
              <a:t>사업내용</a:t>
            </a:r>
            <a:r>
              <a:rPr lang="en-US" altLang="ko-KR" sz="1600" b="1" dirty="0" smtClean="0"/>
              <a:t> </a:t>
            </a: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 1) </a:t>
            </a:r>
            <a:r>
              <a:rPr lang="ko-KR" altLang="en-US" sz="1600" b="1" dirty="0" smtClean="0"/>
              <a:t>프로그램 구성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490451" y="5013176"/>
            <a:ext cx="8403894" cy="1561302"/>
            <a:chOff x="164262" y="5131029"/>
            <a:chExt cx="8403894" cy="1183886"/>
          </a:xfrm>
        </p:grpSpPr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323528" y="5301208"/>
              <a:ext cx="2418467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endParaRPr kumimoji="0" lang="en-US" altLang="ko-KR" sz="1600" b="1" i="1" dirty="0">
                <a:latin typeface="Arial" charset="0"/>
              </a:endParaRPr>
            </a:p>
          </p:txBody>
        </p:sp>
        <p:grpSp>
          <p:nvGrpSpPr>
            <p:cNvPr id="5" name="그룹 16"/>
            <p:cNvGrpSpPr/>
            <p:nvPr/>
          </p:nvGrpSpPr>
          <p:grpSpPr>
            <a:xfrm>
              <a:off x="164262" y="5131029"/>
              <a:ext cx="2066724" cy="1026230"/>
              <a:chOff x="467544" y="4221088"/>
              <a:chExt cx="3416983" cy="2414938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점자훈련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세부사업명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22"/>
            <p:cNvGrpSpPr/>
            <p:nvPr/>
          </p:nvGrpSpPr>
          <p:grpSpPr>
            <a:xfrm>
              <a:off x="2276128" y="5131029"/>
              <a:ext cx="6292028" cy="1026230"/>
              <a:chOff x="695382" y="5505608"/>
              <a:chExt cx="7787565" cy="792088"/>
            </a:xfrm>
          </p:grpSpPr>
          <p:grpSp>
            <p:nvGrpSpPr>
              <p:cNvPr id="7" name="그룹 16"/>
              <p:cNvGrpSpPr/>
              <p:nvPr/>
            </p:nvGrpSpPr>
            <p:grpSpPr>
              <a:xfrm>
                <a:off x="695382" y="5505608"/>
                <a:ext cx="2557959" cy="792088"/>
                <a:chOff x="467544" y="4221088"/>
                <a:chExt cx="3416983" cy="2414938"/>
              </a:xfrm>
            </p:grpSpPr>
            <p:sp>
              <p:nvSpPr>
                <p:cNvPr id="41" name="직사각형 40"/>
                <p:cNvSpPr/>
                <p:nvPr/>
              </p:nvSpPr>
              <p:spPr>
                <a:xfrm>
                  <a:off x="467544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목표 수립 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그룹 지도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내관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직사각형 41"/>
                <p:cNvSpPr/>
                <p:nvPr/>
              </p:nvSpPr>
              <p:spPr>
                <a:xfrm>
                  <a:off x="467544" y="4221090"/>
                  <a:ext cx="3416983" cy="75051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형태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그룹 15"/>
              <p:cNvGrpSpPr/>
              <p:nvPr/>
            </p:nvGrpSpPr>
            <p:grpSpPr>
              <a:xfrm>
                <a:off x="3310185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39" name="직사각형 38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약 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개월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 월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~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금 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회 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5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시간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일정에 따라 상이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직사각형 39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시간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그룹 15"/>
              <p:cNvGrpSpPr/>
              <p:nvPr/>
            </p:nvGrpSpPr>
            <p:grpSpPr>
              <a:xfrm>
                <a:off x="5924988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28" name="직사각형 27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점자 기초 감각훈련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한글점자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영어점자 등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내용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41776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30"/>
          <p:cNvGrpSpPr/>
          <p:nvPr/>
        </p:nvGrpSpPr>
        <p:grpSpPr>
          <a:xfrm>
            <a:off x="370052" y="1222495"/>
            <a:ext cx="8403894" cy="1561302"/>
            <a:chOff x="164262" y="5131029"/>
            <a:chExt cx="8403894" cy="1183886"/>
          </a:xfrm>
        </p:grpSpPr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323528" y="5301208"/>
              <a:ext cx="2418467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endParaRPr kumimoji="0" lang="en-US" altLang="ko-KR" sz="1600" b="1" i="1" dirty="0">
                <a:latin typeface="Arial" charset="0"/>
              </a:endParaRPr>
            </a:p>
          </p:txBody>
        </p:sp>
        <p:grpSp>
          <p:nvGrpSpPr>
            <p:cNvPr id="5" name="그룹 16"/>
            <p:cNvGrpSpPr/>
            <p:nvPr/>
          </p:nvGrpSpPr>
          <p:grpSpPr>
            <a:xfrm>
              <a:off x="164262" y="5131029"/>
              <a:ext cx="2066724" cy="1026230"/>
              <a:chOff x="467544" y="4221088"/>
              <a:chExt cx="3416983" cy="2414938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점자사후지도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세부사업명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35"/>
            <p:cNvGrpSpPr/>
            <p:nvPr/>
          </p:nvGrpSpPr>
          <p:grpSpPr>
            <a:xfrm>
              <a:off x="2276128" y="5131029"/>
              <a:ext cx="6292028" cy="1026230"/>
              <a:chOff x="695382" y="5505608"/>
              <a:chExt cx="7787565" cy="792088"/>
            </a:xfrm>
          </p:grpSpPr>
          <p:grpSp>
            <p:nvGrpSpPr>
              <p:cNvPr id="7" name="그룹 16"/>
              <p:cNvGrpSpPr/>
              <p:nvPr/>
            </p:nvGrpSpPr>
            <p:grpSpPr>
              <a:xfrm>
                <a:off x="695382" y="5505608"/>
                <a:ext cx="2557959" cy="792088"/>
                <a:chOff x="467544" y="4221088"/>
                <a:chExt cx="3416983" cy="2414938"/>
              </a:xfrm>
            </p:grpSpPr>
            <p:sp>
              <p:nvSpPr>
                <p:cNvPr id="48" name="직사각형 47"/>
                <p:cNvSpPr/>
                <p:nvPr/>
              </p:nvSpPr>
              <p:spPr>
                <a:xfrm>
                  <a:off x="467544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지도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내관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직사각형 48"/>
                <p:cNvSpPr/>
                <p:nvPr/>
              </p:nvSpPr>
              <p:spPr>
                <a:xfrm>
                  <a:off x="467544" y="4221090"/>
                  <a:ext cx="3416983" cy="75051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형태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그룹 15"/>
              <p:cNvGrpSpPr/>
              <p:nvPr/>
            </p:nvGrpSpPr>
            <p:grpSpPr>
              <a:xfrm>
                <a:off x="3310185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46" name="직사각형 45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사후지도 계획 일정에 따라 결정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직사각형 46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시간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그룹 15"/>
              <p:cNvGrpSpPr/>
              <p:nvPr/>
            </p:nvGrpSpPr>
            <p:grpSpPr>
              <a:xfrm>
                <a:off x="5924988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44" name="직사각형 43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욕구 상태에 따라 내용 선정 진행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.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내용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22060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1225" y="1182132"/>
            <a:ext cx="828092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5. </a:t>
            </a:r>
            <a:r>
              <a:rPr lang="ko-KR" altLang="en-US" sz="1600" b="1" dirty="0" smtClean="0">
                <a:latin typeface="Arial" charset="0"/>
              </a:rPr>
              <a:t>진행과정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451225" y="1772815"/>
          <a:ext cx="8369247" cy="4692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607"/>
                <a:gridCol w="6009640"/>
              </a:tblGrid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접수상담</a:t>
                      </a:r>
                      <a:r>
                        <a:rPr lang="en-US" altLang="ko-KR" sz="1600" b="1" dirty="0" smtClean="0"/>
                        <a:t>(</a:t>
                      </a:r>
                      <a:r>
                        <a:rPr lang="ko-KR" altLang="en-US" sz="1600" b="1" dirty="0" smtClean="0"/>
                        <a:t>내관</a:t>
                      </a:r>
                      <a:r>
                        <a:rPr lang="en-US" altLang="ko-KR" sz="1600" b="1" dirty="0" smtClean="0"/>
                        <a:t>/</a:t>
                      </a:r>
                      <a:r>
                        <a:rPr lang="ko-KR" altLang="en-US" sz="1600" b="1" dirty="0" smtClean="0"/>
                        <a:t>전화</a:t>
                      </a:r>
                      <a:r>
                        <a:rPr lang="en-US" altLang="ko-KR" sz="1600" b="1" dirty="0" smtClean="0"/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점자훈련 희망자에 대한 접수상담 또는 </a:t>
                      </a:r>
                      <a:r>
                        <a:rPr lang="ko-KR" altLang="en-US" sz="1600" b="1" dirty="0" err="1" smtClean="0"/>
                        <a:t>타기관</a:t>
                      </a:r>
                      <a:r>
                        <a:rPr lang="ko-KR" altLang="en-US" sz="1600" b="1" dirty="0" smtClean="0"/>
                        <a:t> 의뢰접수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600" b="1" dirty="0" smtClean="0"/>
                        <a:t>* </a:t>
                      </a:r>
                      <a:r>
                        <a:rPr lang="ko-KR" altLang="en-US" sz="1600" b="1" dirty="0" smtClean="0"/>
                        <a:t>접수상담창구를 통한 연계의 경우 바로 재활사정 진행 가능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재활사정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점자훈련 </a:t>
                      </a:r>
                      <a:r>
                        <a:rPr lang="ko-KR" altLang="en-US" sz="1600" b="1" dirty="0" err="1" smtClean="0"/>
                        <a:t>사정지를</a:t>
                      </a:r>
                      <a:r>
                        <a:rPr lang="ko-KR" altLang="en-US" sz="1600" b="1" dirty="0" smtClean="0"/>
                        <a:t> 통한 이용자 욕구 확인 및 점자 감각 등 파악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재활계획회의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재활훈련교사 전체회의 진행</a:t>
                      </a:r>
                      <a:r>
                        <a:rPr lang="en-US" altLang="ko-KR" sz="1600" b="1" dirty="0" smtClean="0"/>
                        <a:t>(</a:t>
                      </a:r>
                      <a:r>
                        <a:rPr lang="ko-KR" altLang="en-US" sz="1600" b="1" dirty="0" smtClean="0"/>
                        <a:t>점자사정 결과 공유 및 계획 수준 논의</a:t>
                      </a:r>
                      <a:r>
                        <a:rPr lang="en-US" altLang="ko-KR" sz="1600" b="1" dirty="0" smtClean="0"/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/>
                        <a:t>개별화계획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재활계획 논의 결과를 토대로 개별화 계획 수립 확정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개입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점자훈련 진행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평가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r>
                        <a:rPr lang="ko-KR" altLang="en-US" sz="1600" b="1" dirty="0" smtClean="0"/>
                        <a:t>차 초기 평가</a:t>
                      </a:r>
                      <a:r>
                        <a:rPr lang="en-US" altLang="ko-KR" sz="1600" b="1" dirty="0" smtClean="0"/>
                        <a:t>, 2</a:t>
                      </a:r>
                      <a:r>
                        <a:rPr lang="ko-KR" altLang="en-US" sz="1600" b="1" dirty="0" smtClean="0"/>
                        <a:t>차 중간평가</a:t>
                      </a:r>
                      <a:r>
                        <a:rPr lang="en-US" altLang="ko-KR" sz="1600" b="1" dirty="0" smtClean="0"/>
                        <a:t>, 3</a:t>
                      </a:r>
                      <a:r>
                        <a:rPr lang="ko-KR" altLang="en-US" sz="1600" b="1" dirty="0" smtClean="0"/>
                        <a:t>차 종결평가 진행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600" b="1" dirty="0" smtClean="0"/>
                        <a:t>(</a:t>
                      </a:r>
                      <a:r>
                        <a:rPr lang="ko-KR" altLang="en-US" sz="1600" b="1" dirty="0" smtClean="0"/>
                        <a:t>훈련기간 및 목표수준에 따라 </a:t>
                      </a:r>
                      <a:r>
                        <a:rPr lang="en-US" altLang="ko-KR" sz="1600" b="1" dirty="0" smtClean="0"/>
                        <a:t>1</a:t>
                      </a:r>
                      <a:r>
                        <a:rPr lang="ko-KR" altLang="en-US" sz="1600" b="1" dirty="0" smtClean="0"/>
                        <a:t>차 초기평가</a:t>
                      </a:r>
                      <a:r>
                        <a:rPr lang="en-US" altLang="ko-KR" sz="1600" b="1" dirty="0" smtClean="0"/>
                        <a:t>, 2</a:t>
                      </a:r>
                      <a:r>
                        <a:rPr lang="ko-KR" altLang="en-US" sz="1600" b="1" dirty="0" smtClean="0"/>
                        <a:t>차 종결평가만으로 진행 가능</a:t>
                      </a:r>
                      <a:r>
                        <a:rPr lang="en-US" altLang="ko-KR" sz="1600" b="1" dirty="0" smtClean="0"/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종결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종결평가에 따라 목표달성 또는 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ko-KR" altLang="en-US" sz="1600" b="1" dirty="0" smtClean="0"/>
                        <a:t>이용자 의사 등에 따라 훈련 종결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사후지도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훈련 이수자 향후 필요 여부에 따라 점자 보충 지도 진행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09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41549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6. 2018</a:t>
            </a:r>
            <a:r>
              <a:rPr lang="ko-KR" altLang="en-US" sz="1600" b="1" dirty="0" smtClean="0">
                <a:latin typeface="Arial" charset="0"/>
              </a:rPr>
              <a:t>년도</a:t>
            </a:r>
            <a:r>
              <a:rPr lang="en-US" altLang="ko-KR" sz="1600" b="1" dirty="0" smtClean="0">
                <a:latin typeface="Arial" charset="0"/>
              </a:rPr>
              <a:t> </a:t>
            </a:r>
            <a:r>
              <a:rPr lang="ko-KR" altLang="en-US" sz="1600" b="1" dirty="0" smtClean="0">
                <a:latin typeface="Arial" charset="0"/>
              </a:rPr>
              <a:t>운영결과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1) </a:t>
            </a:r>
            <a:r>
              <a:rPr lang="ko-KR" altLang="en-US" sz="1600" b="1" dirty="0" smtClean="0">
                <a:latin typeface="Arial" charset="0"/>
              </a:rPr>
              <a:t>대상 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서울시 및 서울 인근 거주 시각장애인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err="1" smtClean="0">
                <a:latin typeface="Arial" charset="0"/>
              </a:rPr>
              <a:t>서울권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15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err="1" smtClean="0">
                <a:latin typeface="Arial" charset="0"/>
              </a:rPr>
              <a:t>서울외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)               </a:t>
            </a: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2) </a:t>
            </a:r>
            <a:r>
              <a:rPr lang="ko-KR" altLang="en-US" sz="1600" b="1" dirty="0" smtClean="0">
                <a:latin typeface="Arial" charset="0"/>
              </a:rPr>
              <a:t>운영기간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점자훈련 </a:t>
            </a:r>
            <a:r>
              <a:rPr lang="en-US" altLang="ko-KR" sz="1600" b="1" dirty="0" smtClean="0">
                <a:latin typeface="Arial" charset="0"/>
              </a:rPr>
              <a:t>2019. 1. 3 ~ 12.27(235</a:t>
            </a:r>
            <a:r>
              <a:rPr lang="ko-KR" altLang="en-US" sz="1600" b="1" dirty="0" smtClean="0">
                <a:latin typeface="Arial" charset="0"/>
              </a:rPr>
              <a:t>회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3) </a:t>
            </a:r>
            <a:r>
              <a:rPr lang="ko-KR" altLang="en-US" sz="1600" b="1" dirty="0" smtClean="0">
                <a:latin typeface="Arial" charset="0"/>
              </a:rPr>
              <a:t>운영방법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내관 그룹별 지도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4) </a:t>
            </a:r>
            <a:r>
              <a:rPr lang="ko-KR" altLang="en-US" sz="1600" b="1" dirty="0" smtClean="0">
                <a:latin typeface="Arial" charset="0"/>
              </a:rPr>
              <a:t>담당자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점자지도 교사 및 강사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명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5) </a:t>
            </a:r>
            <a:r>
              <a:rPr lang="ko-KR" altLang="en-US" sz="1600" b="1" dirty="0" smtClean="0">
                <a:latin typeface="Arial" charset="0"/>
              </a:rPr>
              <a:t>훈련비 지출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18,858,340</a:t>
            </a:r>
            <a:r>
              <a:rPr lang="ko-KR" altLang="en-US" sz="1600" b="1" dirty="0" smtClean="0">
                <a:latin typeface="Arial" charset="0"/>
              </a:rPr>
              <a:t>원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/>
              <a:t> 6) </a:t>
            </a:r>
            <a:r>
              <a:rPr lang="ko-KR" altLang="en-US" sz="1600" b="1" dirty="0" smtClean="0"/>
              <a:t>사업실적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16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(133%),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730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>
                <a:latin typeface="Arial" charset="0"/>
              </a:rPr>
              <a:t>(</a:t>
            </a:r>
            <a:r>
              <a:rPr lang="en-US" altLang="ko-KR" sz="1600" b="1" dirty="0" smtClean="0">
                <a:latin typeface="Arial" charset="0"/>
              </a:rPr>
              <a:t>101%) </a:t>
            </a:r>
            <a:endParaRPr lang="en-US" altLang="ko-KR" sz="1600" b="1" dirty="0">
              <a:latin typeface="Arial" charset="0"/>
            </a:endParaRPr>
          </a:p>
          <a:p>
            <a:pPr lvl="0" fontAlgn="base">
              <a:lnSpc>
                <a:spcPct val="150000"/>
              </a:lnSpc>
            </a:pPr>
            <a:r>
              <a:rPr lang="ko-KR" altLang="en-US" sz="1600" b="1" dirty="0"/>
              <a:t> </a:t>
            </a:r>
            <a:r>
              <a:rPr lang="ko-KR" altLang="en-US" sz="1600" b="1" dirty="0" smtClean="0"/>
              <a:t>                 </a:t>
            </a:r>
            <a:r>
              <a:rPr lang="en-US" altLang="ko-KR" sz="1600" b="1" dirty="0" smtClean="0"/>
              <a:t>32</a:t>
            </a:r>
            <a:r>
              <a:rPr lang="ko-KR" altLang="en-US" sz="1600" b="1" dirty="0"/>
              <a:t>칸 </a:t>
            </a:r>
            <a:r>
              <a:rPr lang="en-US" altLang="ko-KR" sz="1600" b="1" dirty="0"/>
              <a:t>17</a:t>
            </a:r>
            <a:r>
              <a:rPr lang="ko-KR" altLang="en-US" sz="1600" b="1" dirty="0"/>
              <a:t>행 오독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개 이하로 </a:t>
            </a:r>
            <a:r>
              <a:rPr lang="ko-KR" altLang="en-US" sz="1600" b="1" dirty="0" smtClean="0"/>
              <a:t>읽기</a:t>
            </a:r>
            <a:r>
              <a:rPr lang="en-US" altLang="ko-KR" sz="1600" b="1" dirty="0" smtClean="0"/>
              <a:t>(16</a:t>
            </a:r>
            <a:r>
              <a:rPr lang="ko-KR" altLang="en-US" sz="1600" b="1" dirty="0" smtClean="0"/>
              <a:t>명중 </a:t>
            </a:r>
            <a:r>
              <a:rPr lang="en-US" altLang="ko-KR" sz="1600" b="1" dirty="0" smtClean="0"/>
              <a:t>10</a:t>
            </a:r>
            <a:r>
              <a:rPr lang="ko-KR" altLang="en-US" sz="1600" b="1" dirty="0" smtClean="0"/>
              <a:t>명 달성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  <a:p>
            <a:pPr lvl="0" fontAlgn="base">
              <a:lnSpc>
                <a:spcPct val="150000"/>
              </a:lnSpc>
            </a:pPr>
            <a:r>
              <a:rPr lang="ko-KR" altLang="en-US" sz="1600" b="1" dirty="0" smtClean="0"/>
              <a:t>                  예문 </a:t>
            </a:r>
            <a:r>
              <a:rPr lang="ko-KR" altLang="en-US" sz="1600" b="1" dirty="0"/>
              <a:t>오기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개 이하로 </a:t>
            </a:r>
            <a:r>
              <a:rPr lang="ko-KR" altLang="en-US" sz="1600" b="1" dirty="0" smtClean="0"/>
              <a:t>쓰기</a:t>
            </a:r>
            <a:r>
              <a:rPr lang="en-US" altLang="ko-KR" sz="1600" b="1" dirty="0" smtClean="0"/>
              <a:t>(16</a:t>
            </a:r>
            <a:r>
              <a:rPr lang="ko-KR" altLang="en-US" sz="1600" b="1" dirty="0" smtClean="0"/>
              <a:t>명중 </a:t>
            </a:r>
            <a:r>
              <a:rPr lang="en-US" altLang="ko-KR" sz="1600" b="1" dirty="0" smtClean="0"/>
              <a:t>11</a:t>
            </a:r>
            <a:r>
              <a:rPr lang="ko-KR" altLang="en-US" sz="1600" b="1" dirty="0" smtClean="0"/>
              <a:t>명 달성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782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0291" y="6597352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3662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7) </a:t>
            </a:r>
            <a:r>
              <a:rPr lang="ko-KR" altLang="en-US" sz="1600" b="1" dirty="0" smtClean="0"/>
              <a:t>담당자 총평</a:t>
            </a:r>
            <a:endParaRPr lang="en-US" altLang="ko-KR" sz="1600" b="1" dirty="0" smtClean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/>
              <a:t>15</a:t>
            </a:r>
            <a:r>
              <a:rPr lang="ko-KR" altLang="en-US" sz="1600" b="1" dirty="0"/>
              <a:t>세 이하의 어린 훈련생들이 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명 있었고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성인 훈련생들과의 의사소통문제로 약간의 마찰이 발생하였음</a:t>
            </a:r>
            <a:r>
              <a:rPr lang="en-US" altLang="ko-KR" sz="1600" b="1" dirty="0"/>
              <a:t>. 10</a:t>
            </a:r>
            <a:r>
              <a:rPr lang="ko-KR" altLang="en-US" sz="1600" b="1" dirty="0"/>
              <a:t>대의 훈련생이 교육에 참가할 경우 성인들과 분반하여 최대한 또래끼리 훈련을 진행하는 것이 좋다고 생각함</a:t>
            </a:r>
            <a:r>
              <a:rPr lang="en-US" altLang="ko-KR" sz="1600" b="1" dirty="0" smtClean="0"/>
              <a:t>.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600" b="1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/>
              <a:t>수시접수 및 개별목표달성을 중심으로 훈련을 진행하여 </a:t>
            </a:r>
            <a:r>
              <a:rPr lang="ko-KR" altLang="en-US" sz="1600" b="1" dirty="0" err="1"/>
              <a:t>실인원을</a:t>
            </a:r>
            <a:r>
              <a:rPr lang="ko-KR" altLang="en-US" sz="1600" b="1" dirty="0"/>
              <a:t> 확보하였으나 훈련생들의 연합분위기가 낮아져 개별목표달성까지의 기간이 길어지는 등의 부정적인 부분이 있다고 생각함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endParaRPr lang="en-US" altLang="ko-KR" sz="1600" b="1" dirty="0" smtClean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786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857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31539" y="1220844"/>
            <a:ext cx="8280920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kumimoji="0" lang="en-US" altLang="ko-KR" sz="1600" b="1" dirty="0" smtClean="0">
                <a:latin typeface="Arial" charset="0"/>
              </a:rPr>
              <a:t>1. </a:t>
            </a:r>
            <a:r>
              <a:rPr kumimoji="0" lang="ko-KR" altLang="en-US" sz="1600" b="1" dirty="0" smtClean="0">
                <a:latin typeface="Arial" charset="0"/>
              </a:rPr>
              <a:t>목적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/>
              <a:t>신입시각장애대학생들이 캠퍼스보행을 통해 입학대학의 새로운 보행환경을 </a:t>
            </a:r>
            <a:r>
              <a:rPr lang="ko-KR" altLang="en-US" sz="1600" b="1" dirty="0" smtClean="0"/>
              <a:t>           </a:t>
            </a:r>
            <a:endParaRPr lang="en-US" altLang="ko-KR" sz="1600" b="1" dirty="0" smtClean="0"/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 smtClean="0"/>
              <a:t>            사전 파악 </a:t>
            </a:r>
            <a:r>
              <a:rPr lang="ko-KR" altLang="en-US" sz="1600" b="1" dirty="0"/>
              <a:t>및 숙지하여 준비함으로써 효율적인 대학생활 참여와 단독보행 </a:t>
            </a:r>
            <a:r>
              <a:rPr lang="ko-KR" altLang="en-US" sz="1600" b="1" dirty="0" smtClean="0"/>
              <a:t>         </a:t>
            </a:r>
            <a:endParaRPr lang="en-US" altLang="ko-KR" sz="1600" b="1" dirty="0" smtClean="0"/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</a:t>
            </a:r>
            <a:r>
              <a:rPr lang="ko-KR" altLang="en-US" sz="1600" b="1" dirty="0" smtClean="0"/>
              <a:t>이동성 </a:t>
            </a:r>
            <a:r>
              <a:rPr lang="ko-KR" altLang="en-US" sz="1600" b="1" dirty="0"/>
              <a:t>강화에 도움을 준다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2. </a:t>
            </a:r>
            <a:r>
              <a:rPr lang="ko-KR" altLang="en-US" sz="1600" b="1" dirty="0" smtClean="0">
                <a:latin typeface="Arial" charset="0"/>
              </a:rPr>
              <a:t>목표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 </a:t>
            </a:r>
            <a:r>
              <a:rPr lang="en-US" altLang="ko-KR" sz="1600" b="1" dirty="0" smtClean="0">
                <a:latin typeface="Arial" charset="0"/>
              </a:rPr>
              <a:t>25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32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/>
              <a:t>(</a:t>
            </a:r>
            <a:r>
              <a:rPr lang="ko-KR" altLang="en-US" sz="1600" b="1" dirty="0" err="1"/>
              <a:t>저시력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일</a:t>
            </a:r>
            <a:r>
              <a:rPr lang="en-US" altLang="ko-KR" sz="1600" b="1" dirty="0"/>
              <a:t>, </a:t>
            </a:r>
            <a:r>
              <a:rPr lang="ko-KR" altLang="en-US" sz="1600" b="1" dirty="0" err="1"/>
              <a:t>전맹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일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dirty="0" smtClean="0"/>
              <a:t>           </a:t>
            </a:r>
            <a:r>
              <a:rPr lang="ko-KR" altLang="en-US" sz="1600" b="1" dirty="0"/>
              <a:t>캠퍼스보행에 참가한 시각장애학생이 원하는 곳을 찾아 갈 수 있다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3. </a:t>
            </a:r>
            <a:r>
              <a:rPr lang="ko-KR" altLang="en-US" sz="1600" b="1" dirty="0" smtClean="0"/>
              <a:t>사업내용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1) </a:t>
            </a:r>
            <a:r>
              <a:rPr lang="ko-KR" altLang="en-US" sz="1600" b="1" dirty="0" smtClean="0"/>
              <a:t>프로그램 구성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7052"/>
            <a:ext cx="7155708" cy="69660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4"/>
          <p:cNvGrpSpPr/>
          <p:nvPr/>
        </p:nvGrpSpPr>
        <p:grpSpPr>
          <a:xfrm>
            <a:off x="591772" y="4550484"/>
            <a:ext cx="7787565" cy="1470803"/>
            <a:chOff x="695382" y="5505608"/>
            <a:chExt cx="7787565" cy="792088"/>
          </a:xfrm>
        </p:grpSpPr>
        <p:grpSp>
          <p:nvGrpSpPr>
            <p:cNvPr id="5" name="그룹 16"/>
            <p:cNvGrpSpPr/>
            <p:nvPr/>
          </p:nvGrpSpPr>
          <p:grpSpPr>
            <a:xfrm>
              <a:off x="695382" y="5505608"/>
              <a:ext cx="2557959" cy="792088"/>
              <a:chOff x="467544" y="4221088"/>
              <a:chExt cx="3416983" cy="2414938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1:1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개별지도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대학 집단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신청시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저시력학생인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 경우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1: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다수 형태도로도 진행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형태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3310185" y="5505608"/>
              <a:ext cx="2557959" cy="792088"/>
              <a:chOff x="4211960" y="4221088"/>
              <a:chExt cx="3416983" cy="2414938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전맹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2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일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저시력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일을 기본으로 하되 탄력적으로 진행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회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5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 범위에서 탄력적으로 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진행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4211960" y="4221088"/>
                <a:ext cx="3416983" cy="7505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>
              <a:off x="5924988" y="5505608"/>
              <a:ext cx="2557959" cy="792088"/>
              <a:chOff x="4211960" y="4221088"/>
              <a:chExt cx="3416983" cy="2414938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캠퍼스내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 주요 시설 환경정보 및 찾아가기 코스 보행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주강의실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기숙사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식당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장애학생지원센터 등 신청자 필요 시설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4211960" y="4221088"/>
                <a:ext cx="3416983" cy="7505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내용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3010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857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1225" y="1142281"/>
            <a:ext cx="828092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4. </a:t>
            </a:r>
            <a:r>
              <a:rPr lang="ko-KR" altLang="en-US" sz="1600" b="1" dirty="0" smtClean="0">
                <a:latin typeface="Arial" charset="0"/>
              </a:rPr>
              <a:t>진행과정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36600"/>
            <a:ext cx="6948264" cy="100112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451225" y="1772813"/>
          <a:ext cx="8369247" cy="3816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607"/>
                <a:gridCol w="6009640"/>
              </a:tblGrid>
              <a:tr h="8793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신청접수</a:t>
                      </a:r>
                      <a:r>
                        <a:rPr lang="en-US" altLang="ko-KR" sz="1600" b="1" dirty="0" smtClean="0"/>
                        <a:t>/</a:t>
                      </a:r>
                      <a:r>
                        <a:rPr lang="ko-KR" altLang="en-US" sz="1600" b="1" dirty="0" smtClean="0"/>
                        <a:t>욕구파악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캠퍼스보행 희망자에 대한 신청 접수 및 희망 코스 욕구 파악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기본적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인적사항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및 입학 대학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희망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chemeClr val="tx1"/>
                          </a:solidFill>
                        </a:rPr>
                        <a:t>보행코스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파악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 일정 협의 및 조정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접수를 토대로 방문 가능 일정 조율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개입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현장 방문 보행 지도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73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평가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일지작성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)/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종결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희망 목적지 찾아가기 단독보행 가능 여부 판단 및 진행일지 작성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사후지도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차후 코스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변경시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추가 접수 진행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01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재활자립팀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857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67001" y="917751"/>
            <a:ext cx="8280920" cy="65402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6. 2018</a:t>
            </a:r>
            <a:r>
              <a:rPr lang="ko-KR" altLang="en-US" sz="1600" b="1" dirty="0" smtClean="0">
                <a:latin typeface="Arial" charset="0"/>
              </a:rPr>
              <a:t>년도</a:t>
            </a:r>
            <a:r>
              <a:rPr lang="en-US" altLang="ko-KR" sz="1600" b="1" dirty="0" smtClean="0">
                <a:latin typeface="Arial" charset="0"/>
              </a:rPr>
              <a:t> </a:t>
            </a:r>
            <a:r>
              <a:rPr lang="ko-KR" altLang="en-US" sz="1600" b="1" dirty="0" smtClean="0">
                <a:latin typeface="Arial" charset="0"/>
              </a:rPr>
              <a:t>운영결과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1) </a:t>
            </a:r>
            <a:r>
              <a:rPr lang="ko-KR" altLang="en-US" sz="1600" b="1" dirty="0" smtClean="0">
                <a:latin typeface="Arial" charset="0"/>
              </a:rPr>
              <a:t>대상 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시각장애대학생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2) </a:t>
            </a:r>
            <a:r>
              <a:rPr lang="ko-KR" altLang="en-US" sz="1600" b="1" dirty="0" smtClean="0">
                <a:latin typeface="Arial" charset="0"/>
              </a:rPr>
              <a:t>운영기간</a:t>
            </a:r>
            <a:r>
              <a:rPr lang="en-US" altLang="ko-KR" sz="1600" b="1" dirty="0" smtClean="0">
                <a:latin typeface="Arial" charset="0"/>
              </a:rPr>
              <a:t>: 2018. 1. 11 ~ 2.28(</a:t>
            </a:r>
            <a:r>
              <a:rPr lang="ko-KR" altLang="en-US" sz="1600" b="1" dirty="0" smtClean="0">
                <a:latin typeface="Arial" charset="0"/>
              </a:rPr>
              <a:t>추가 진행 </a:t>
            </a:r>
            <a:r>
              <a:rPr lang="en-US" altLang="ko-KR" sz="1600" b="1" dirty="0" smtClean="0">
                <a:latin typeface="Arial" charset="0"/>
              </a:rPr>
              <a:t>8.31)  </a:t>
            </a:r>
            <a:r>
              <a:rPr lang="ko-KR" altLang="en-US" sz="1600" b="1" dirty="0" smtClean="0">
                <a:latin typeface="Arial" charset="0"/>
              </a:rPr>
              <a:t>총 운영일수</a:t>
            </a:r>
            <a:r>
              <a:rPr lang="en-US" altLang="ko-KR" sz="1600" b="1" dirty="0" smtClean="0">
                <a:latin typeface="Arial" charset="0"/>
              </a:rPr>
              <a:t>: 22</a:t>
            </a:r>
            <a:r>
              <a:rPr lang="ko-KR" altLang="en-US" sz="1600" b="1" dirty="0" smtClean="0">
                <a:latin typeface="Arial" charset="0"/>
              </a:rPr>
              <a:t>일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3) </a:t>
            </a:r>
            <a:r>
              <a:rPr lang="ko-KR" altLang="en-US" sz="1600" b="1" dirty="0" smtClean="0">
                <a:latin typeface="Arial" charset="0"/>
              </a:rPr>
              <a:t>운영방법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전맹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일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err="1" smtClean="0">
                <a:latin typeface="Arial" charset="0"/>
              </a:rPr>
              <a:t>저시력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</a:t>
            </a:r>
            <a:r>
              <a:rPr lang="ko-KR" altLang="en-US" sz="1600" b="1" dirty="0" smtClean="0">
                <a:latin typeface="Arial" charset="0"/>
              </a:rPr>
              <a:t>일 </a:t>
            </a:r>
            <a:r>
              <a:rPr lang="en-US" altLang="ko-KR" sz="1600" b="1" dirty="0" smtClean="0">
                <a:latin typeface="Arial" charset="0"/>
              </a:rPr>
              <a:t>1:1 </a:t>
            </a:r>
            <a:r>
              <a:rPr lang="ko-KR" altLang="en-US" sz="1600" b="1" dirty="0" smtClean="0">
                <a:latin typeface="Arial" charset="0"/>
              </a:rPr>
              <a:t>개별지도 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필요에 따라 탄력적 운영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 smtClean="0">
                <a:latin typeface="Arial" charset="0"/>
              </a:rPr>
              <a:t> 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</a:t>
            </a: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4) </a:t>
            </a:r>
            <a:r>
              <a:rPr lang="ko-KR" altLang="en-US" sz="1600" b="1" dirty="0" smtClean="0">
                <a:latin typeface="Arial" charset="0"/>
              </a:rPr>
              <a:t>투입인력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보행지도담당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팀장 </a:t>
            </a:r>
            <a:r>
              <a:rPr lang="en-US" altLang="ko-KR" sz="1600" b="1" dirty="0" smtClean="0">
                <a:latin typeface="Arial" charset="0"/>
              </a:rPr>
              <a:t>1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 </a:t>
            </a: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 smtClean="0">
                <a:latin typeface="Arial" charset="0"/>
              </a:rPr>
              <a:t>                      재가복지파트 직원 </a:t>
            </a:r>
            <a:r>
              <a:rPr lang="en-US" altLang="ko-KR" sz="1600" b="1" dirty="0" smtClean="0">
                <a:latin typeface="Arial" charset="0"/>
              </a:rPr>
              <a:t>1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err="1" smtClean="0">
                <a:latin typeface="Arial" charset="0"/>
              </a:rPr>
              <a:t>보행지도사</a:t>
            </a:r>
            <a:r>
              <a:rPr lang="ko-KR" altLang="en-US" sz="1600" b="1" dirty="0" smtClean="0">
                <a:latin typeface="Arial" charset="0"/>
              </a:rPr>
              <a:t> 취득자임</a:t>
            </a:r>
            <a:r>
              <a:rPr lang="en-US" altLang="ko-KR" sz="1600" b="1" dirty="0" smtClean="0">
                <a:latin typeface="Arial" charset="0"/>
              </a:rPr>
              <a:t>)</a:t>
            </a:r>
            <a:r>
              <a:rPr lang="ko-KR" altLang="en-US" sz="1600" b="1" dirty="0" smtClean="0">
                <a:latin typeface="Arial" charset="0"/>
              </a:rPr>
              <a:t> 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5) </a:t>
            </a:r>
            <a:r>
              <a:rPr lang="ko-KR" altLang="en-US" sz="1600" b="1" dirty="0" smtClean="0">
                <a:latin typeface="Arial" charset="0"/>
              </a:rPr>
              <a:t>예산지출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2,081,110</a:t>
            </a:r>
            <a:r>
              <a:rPr lang="ko-KR" altLang="en-US" sz="1600" b="1" dirty="0" smtClean="0">
                <a:latin typeface="Arial" charset="0"/>
              </a:rPr>
              <a:t>원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/>
              <a:t> 6) </a:t>
            </a:r>
            <a:r>
              <a:rPr lang="ko-KR" altLang="en-US" sz="1600" b="1" dirty="0" smtClean="0"/>
              <a:t>사업실적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24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(96%),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45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>
                <a:latin typeface="Arial" charset="0"/>
              </a:rPr>
              <a:t>(</a:t>
            </a:r>
            <a:r>
              <a:rPr lang="en-US" altLang="ko-KR" sz="1600" b="1" dirty="0" smtClean="0">
                <a:latin typeface="Arial" charset="0"/>
              </a:rPr>
              <a:t>140.6</a:t>
            </a:r>
            <a:r>
              <a:rPr lang="en-US" altLang="ko-KR" sz="1600" b="1" smtClean="0">
                <a:latin typeface="Arial" charset="0"/>
              </a:rPr>
              <a:t>%) 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13</a:t>
            </a:r>
            <a:r>
              <a:rPr lang="ko-KR" altLang="en-US" sz="1600" b="1" dirty="0" smtClean="0">
                <a:latin typeface="Arial" charset="0"/>
              </a:rPr>
              <a:t>개 대학</a:t>
            </a:r>
            <a:endParaRPr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/>
              <a:t> </a:t>
            </a:r>
            <a:r>
              <a:rPr lang="ko-KR" altLang="en-US" sz="1600" b="1" dirty="0" smtClean="0"/>
              <a:t>                 시각장애인대학생들이 </a:t>
            </a:r>
            <a:r>
              <a:rPr lang="ko-KR" altLang="en-US" sz="1600" b="1" dirty="0"/>
              <a:t>캠퍼스보행지도를 통해 단독보행 이동 역량을 </a:t>
            </a:r>
            <a:r>
              <a:rPr lang="ko-KR" altLang="en-US" sz="1600" b="1" dirty="0" smtClean="0"/>
              <a:t>강화</a:t>
            </a:r>
            <a:endParaRPr lang="en-US" altLang="ko-KR" sz="1600" b="1" dirty="0" smtClean="0"/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/>
              <a:t>                  - </a:t>
            </a:r>
            <a:r>
              <a:rPr lang="ko-KR" altLang="en-US" sz="1600" b="1" dirty="0"/>
              <a:t>보행코스 시각화 및 오리엔테이션이 가능 </a:t>
            </a:r>
            <a:r>
              <a:rPr lang="en-US" altLang="ko-KR" sz="1600" b="1" dirty="0" smtClean="0"/>
              <a:t>(100%)</a:t>
            </a:r>
            <a:endParaRPr lang="ko-KR" altLang="en-US" sz="1600" b="1" dirty="0"/>
          </a:p>
          <a:p>
            <a:pPr eaLnBrk="0" latinLnBrk="0" hangingPunct="0">
              <a:lnSpc>
                <a:spcPct val="150000"/>
              </a:lnSpc>
            </a:pPr>
            <a:endParaRPr lang="ko-KR" altLang="en-US" sz="1600" b="1" dirty="0"/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2990" y="52715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82771" y="4665474"/>
            <a:ext cx="1360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8969935"/>
              </p:ext>
            </p:extLst>
          </p:nvPr>
        </p:nvGraphicFramePr>
        <p:xfrm>
          <a:off x="1736481" y="2778684"/>
          <a:ext cx="4923750" cy="1642110"/>
        </p:xfrm>
        <a:graphic>
          <a:graphicData uri="http://schemas.openxmlformats.org/drawingml/2006/table">
            <a:tbl>
              <a:tblPr/>
              <a:tblGrid>
                <a:gridCol w="1641250"/>
                <a:gridCol w="1641250"/>
                <a:gridCol w="1641250"/>
              </a:tblGrid>
              <a:tr h="2119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참여일수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실인원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연인원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일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16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34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일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5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24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45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36799" y="28229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034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857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9495" y="521792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82771" y="4665474"/>
            <a:ext cx="1360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36799" y="28229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51225" y="1373862"/>
            <a:ext cx="7162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 - </a:t>
            </a:r>
            <a:r>
              <a:rPr lang="ko-KR" altLang="en-US" b="1" dirty="0"/>
              <a:t>보행코스 반복연습을 통한 보행환경 </a:t>
            </a:r>
            <a:r>
              <a:rPr lang="ko-KR" altLang="en-US" b="1" dirty="0" smtClean="0"/>
              <a:t>친숙 가능</a:t>
            </a:r>
            <a:r>
              <a:rPr lang="en-US" altLang="ko-KR" b="1" dirty="0" smtClean="0"/>
              <a:t>(</a:t>
            </a:r>
            <a:r>
              <a:rPr lang="en-US" altLang="ko-KR" b="1" dirty="0"/>
              <a:t>100</a:t>
            </a:r>
            <a:r>
              <a:rPr lang="en-US" altLang="ko-KR" b="1" dirty="0" smtClean="0"/>
              <a:t>%)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</a:t>
            </a:r>
            <a:r>
              <a:rPr lang="en-US" altLang="ko-KR" b="1" dirty="0" smtClean="0"/>
              <a:t>- </a:t>
            </a:r>
            <a:r>
              <a:rPr lang="ko-KR" altLang="en-US" b="1" dirty="0"/>
              <a:t>보행환경 숙지로 단독보행 자신감 </a:t>
            </a:r>
            <a:r>
              <a:rPr lang="ko-KR" altLang="en-US" b="1" dirty="0" smtClean="0"/>
              <a:t>상승</a:t>
            </a:r>
            <a:r>
              <a:rPr lang="en-US" altLang="ko-KR" b="1" dirty="0" smtClean="0"/>
              <a:t>(100%)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- </a:t>
            </a:r>
            <a:r>
              <a:rPr lang="ko-KR" altLang="en-US" b="1" dirty="0" smtClean="0"/>
              <a:t>캠퍼스보행사업 전반적 만족도</a:t>
            </a:r>
            <a:r>
              <a:rPr lang="en-US" altLang="ko-KR" b="1" dirty="0" smtClean="0"/>
              <a:t>(97.6%)</a:t>
            </a:r>
            <a:endParaRPr lang="ko-KR" altLang="en-US" b="1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0673838"/>
              </p:ext>
            </p:extLst>
          </p:nvPr>
        </p:nvGraphicFramePr>
        <p:xfrm>
          <a:off x="755704" y="2956210"/>
          <a:ext cx="6624736" cy="1104951"/>
        </p:xfrm>
        <a:graphic>
          <a:graphicData uri="http://schemas.openxmlformats.org/drawingml/2006/table">
            <a:tbl>
              <a:tblPr/>
              <a:tblGrid>
                <a:gridCol w="804367"/>
                <a:gridCol w="804367"/>
                <a:gridCol w="804367"/>
                <a:gridCol w="804367"/>
                <a:gridCol w="804367"/>
                <a:gridCol w="893741"/>
                <a:gridCol w="765206"/>
                <a:gridCol w="943954"/>
              </a:tblGrid>
              <a:tr h="6795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기간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시간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내용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과정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도움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전반적 만족도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지속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평 균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97.92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97.92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98.96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96.88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92.05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100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100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97.68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55704" y="2608367"/>
            <a:ext cx="4044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00"/>
          </a:p>
        </p:txBody>
      </p:sp>
    </p:spTree>
    <p:extLst>
      <p:ext uri="{BB962C8B-B14F-4D97-AF65-F5344CB8AC3E}">
        <p14:creationId xmlns="" xmlns:p14="http://schemas.microsoft.com/office/powerpoint/2010/main" val="14395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857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0291" y="6597352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082020"/>
            <a:ext cx="8280920" cy="4770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7) </a:t>
            </a:r>
            <a:r>
              <a:rPr lang="ko-KR" altLang="en-US" sz="1600" b="1" dirty="0" smtClean="0"/>
              <a:t>담당자 총평</a:t>
            </a:r>
            <a:endParaRPr lang="en-US" altLang="ko-KR" sz="1600" b="1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/>
              <a:t>신입시각장애대학생이 대학생활 초반에 느낄 수 있는 부담감 해소 및 캠퍼스 내에서의 개별 단독보행 능력 강화로 </a:t>
            </a:r>
            <a:r>
              <a:rPr lang="ko-KR" altLang="en-US" sz="1600" dirty="0" err="1"/>
              <a:t>자존감</a:t>
            </a:r>
            <a:r>
              <a:rPr lang="ko-KR" altLang="en-US" sz="1600" dirty="0"/>
              <a:t> 및 자신감 상승에 도움이 되었다고 평가함</a:t>
            </a:r>
            <a:r>
              <a:rPr lang="en-US" altLang="ko-KR" sz="1600" dirty="0" smtClean="0"/>
              <a:t>.</a:t>
            </a:r>
            <a:endParaRPr lang="ko-KR" altLang="en-US" sz="16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/>
              <a:t>캠퍼스보행 서비스 </a:t>
            </a:r>
            <a:r>
              <a:rPr lang="ko-KR" altLang="en-US" sz="1600" dirty="0" err="1"/>
              <a:t>제공일이</a:t>
            </a:r>
            <a:r>
              <a:rPr lang="ko-KR" altLang="en-US" sz="1600" dirty="0"/>
              <a:t> 겹치는 집중 밀집 기간에 </a:t>
            </a:r>
            <a:r>
              <a:rPr lang="ko-KR" altLang="en-US" sz="1600" dirty="0" err="1"/>
              <a:t>재활자립팀</a:t>
            </a:r>
            <a:r>
              <a:rPr lang="ko-KR" altLang="en-US" sz="1600" dirty="0"/>
              <a:t> 및 타 팀 보행교사 자격증 보유자의 활용으로 신청자의 일정에 맞게 서비스를 제공하여 만족도를 높일 수 있었다고 평가함</a:t>
            </a:r>
            <a:r>
              <a:rPr lang="en-US" altLang="ko-KR" sz="1600" dirty="0" smtClean="0"/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교사는 </a:t>
            </a:r>
            <a:r>
              <a:rPr lang="ko-KR" altLang="en-US" sz="1600" dirty="0"/>
              <a:t>심리</a:t>
            </a:r>
            <a:r>
              <a:rPr lang="en-US" altLang="ko-KR" sz="1600" dirty="0"/>
              <a:t>·</a:t>
            </a:r>
            <a:r>
              <a:rPr lang="ko-KR" altLang="en-US" sz="1600" dirty="0"/>
              <a:t>사회적 지지자로서의 역할을 수행하여 캠퍼스보행 인지도 및 신뢰성 향상에 이바지 할 수 있었다고 평가 함</a:t>
            </a:r>
            <a:r>
              <a:rPr lang="en-US" altLang="ko-KR" sz="1600" dirty="0" smtClean="0"/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보행오리엔테이션 </a:t>
            </a:r>
            <a:r>
              <a:rPr lang="ko-KR" altLang="en-US" sz="1600" dirty="0"/>
              <a:t>뿐만 아니라 대학생활과 관련한 다양한 정보 제공은 기관 및 보행교사의 신뢰성을 높일 수 있어 지속 보완 운영할 필요가 있다고 평가함</a:t>
            </a:r>
            <a:r>
              <a:rPr lang="en-US" altLang="ko-KR" sz="1600" dirty="0" smtClean="0"/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추가적인 </a:t>
            </a:r>
            <a:r>
              <a:rPr lang="ko-KR" altLang="en-US" sz="1600" dirty="0"/>
              <a:t>욕구발생 시 서비스 제공 가능 범위 내에서 욕구해결이 가능 하도록 최대한 지원할 필요가 있다고 평가 함</a:t>
            </a:r>
            <a:r>
              <a:rPr lang="en-US" altLang="ko-KR" sz="1600" dirty="0" smtClean="0"/>
              <a:t>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성인으로 </a:t>
            </a:r>
            <a:r>
              <a:rPr lang="ko-KR" altLang="en-US" sz="1600" dirty="0"/>
              <a:t>가는 길목에 있는 신입시각장애대학생들에게 </a:t>
            </a:r>
            <a:r>
              <a:rPr lang="ko-KR" altLang="en-US" sz="1600" dirty="0" err="1"/>
              <a:t>자존감</a:t>
            </a:r>
            <a:r>
              <a:rPr lang="ko-KR" altLang="en-US" sz="1600" dirty="0"/>
              <a:t> 회복 및 독립보행의 필요성을 인식시키고 정서적 지지자로서의 길잡이 역할을 지속적으로 할 필요가 있다고 평가함</a:t>
            </a:r>
            <a:r>
              <a:rPr lang="en-US" altLang="ko-KR" sz="1600" dirty="0" smtClean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/>
              <a:t>신입시각장애학생들의 많은 참여율과 높은 만족도 점수를 바탕으로 지속 보완 운영할 필요가 있다고 평가함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ko-KR" altLang="en-US" sz="1600" dirty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36600"/>
            <a:ext cx="6876256" cy="100112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037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3640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사례관리사업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5095" y="1060680"/>
            <a:ext cx="8280920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kumimoji="0" lang="en-US" altLang="ko-KR" sz="1600" b="1" dirty="0" smtClean="0">
                <a:latin typeface="Arial" charset="0"/>
              </a:rPr>
              <a:t>1. </a:t>
            </a:r>
            <a:r>
              <a:rPr kumimoji="0" lang="ko-KR" altLang="en-US" sz="1600" b="1" dirty="0" smtClean="0">
                <a:latin typeface="Arial" charset="0"/>
              </a:rPr>
              <a:t>목적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/>
              <a:t>신체적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경제적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정서적 어려움 등에서 일어나는 여러 복합적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만성적인 문제와 </a:t>
            </a:r>
            <a:r>
              <a:rPr lang="ko-KR" altLang="en-US" sz="1600" b="1" dirty="0" smtClean="0"/>
              <a:t>       </a:t>
            </a:r>
            <a:endParaRPr lang="en-US" altLang="ko-KR" sz="1600" b="1" dirty="0" smtClean="0"/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 smtClean="0"/>
              <a:t>           욕구들에 </a:t>
            </a:r>
            <a:r>
              <a:rPr lang="ko-KR" altLang="en-US" sz="1600" b="1" dirty="0"/>
              <a:t>대해 적절한 서비스 및 정보제공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필요로 하는 자원을 연결함으로써 </a:t>
            </a:r>
            <a:endParaRPr lang="en-US" altLang="ko-KR" sz="1600" b="1" dirty="0" smtClean="0"/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</a:t>
            </a:r>
            <a:r>
              <a:rPr lang="ko-KR" altLang="en-US" sz="1600" b="1" dirty="0" smtClean="0"/>
              <a:t>삶의 </a:t>
            </a:r>
            <a:r>
              <a:rPr lang="ko-KR" altLang="en-US" sz="1600" b="1" dirty="0"/>
              <a:t>질을 향상시켜 재가시각장애인의 자립을 이루어 가도록 하고자 함</a:t>
            </a:r>
            <a:r>
              <a:rPr lang="en-US" altLang="ko-KR" sz="1600" b="1" dirty="0"/>
              <a:t>. </a:t>
            </a:r>
            <a:endParaRPr lang="ko-KR" altLang="en-US" sz="1600" b="1" dirty="0"/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/>
              <a:t>2. </a:t>
            </a:r>
            <a:r>
              <a:rPr lang="ko-KR" altLang="en-US" sz="1600" b="1" dirty="0" smtClean="0"/>
              <a:t>목</a:t>
            </a:r>
            <a:r>
              <a:rPr lang="ko-KR" altLang="en-US" sz="1600" b="1" dirty="0" smtClean="0">
                <a:latin typeface="Arial" charset="0"/>
              </a:rPr>
              <a:t>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사례과</a:t>
            </a:r>
            <a:r>
              <a:rPr lang="ko-KR" altLang="en-US" sz="1600" b="1" dirty="0" smtClean="0"/>
              <a:t>정을 </a:t>
            </a:r>
            <a:r>
              <a:rPr lang="ko-KR" altLang="en-US" sz="1600" b="1" dirty="0"/>
              <a:t>통해 </a:t>
            </a:r>
            <a:r>
              <a:rPr lang="ko-KR" altLang="en-US" sz="1600" b="1" dirty="0" smtClean="0"/>
              <a:t>삶의 </a:t>
            </a:r>
            <a:r>
              <a:rPr lang="ko-KR" altLang="en-US" sz="1600" b="1" dirty="0"/>
              <a:t>질 </a:t>
            </a:r>
            <a:r>
              <a:rPr lang="ko-KR" altLang="en-US" sz="1600" b="1" dirty="0" smtClean="0"/>
              <a:t>향상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실 </a:t>
            </a:r>
            <a:r>
              <a:rPr lang="en-US" altLang="ko-KR" sz="1600" b="1" dirty="0" smtClean="0"/>
              <a:t>6</a:t>
            </a:r>
            <a:r>
              <a:rPr lang="ko-KR" altLang="en-US" sz="1600" b="1" dirty="0" smtClean="0"/>
              <a:t>명</a:t>
            </a:r>
            <a:r>
              <a:rPr lang="en-US" altLang="ko-KR" sz="1600" b="1" dirty="0" smtClean="0"/>
              <a:t>) </a:t>
            </a:r>
            <a:endParaRPr lang="ko-KR" altLang="en-US" sz="1600" b="1" dirty="0"/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 smtClean="0">
                <a:latin typeface="Arial" charset="0"/>
              </a:rPr>
              <a:t>               재가시각장애인 신규 발굴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실 </a:t>
            </a:r>
            <a:r>
              <a:rPr lang="en-US" altLang="ko-KR" sz="1600" b="1" dirty="0" smtClean="0">
                <a:latin typeface="Arial" charset="0"/>
              </a:rPr>
              <a:t>10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)</a:t>
            </a:r>
            <a:endParaRPr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3. </a:t>
            </a:r>
            <a:r>
              <a:rPr lang="ko-KR" altLang="en-US" sz="1600" b="1" dirty="0" smtClean="0"/>
              <a:t>사업내용</a:t>
            </a:r>
            <a:r>
              <a:rPr lang="en-US" altLang="ko-KR" sz="1600" b="1" dirty="0" smtClean="0"/>
              <a:t> </a:t>
            </a: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 1) </a:t>
            </a:r>
            <a:r>
              <a:rPr lang="ko-KR" altLang="en-US" sz="1600" b="1" dirty="0" smtClean="0"/>
              <a:t>프로그램 구성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451225" y="4011878"/>
            <a:ext cx="8403894" cy="1225430"/>
            <a:chOff x="164262" y="5131029"/>
            <a:chExt cx="8403894" cy="1183886"/>
          </a:xfrm>
        </p:grpSpPr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323528" y="5301208"/>
              <a:ext cx="2418467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endParaRPr kumimoji="0" lang="en-US" altLang="ko-KR" sz="1600" b="1" i="1" dirty="0">
                <a:latin typeface="Arial" charset="0"/>
              </a:endParaRPr>
            </a:p>
          </p:txBody>
        </p:sp>
        <p:grpSp>
          <p:nvGrpSpPr>
            <p:cNvPr id="5" name="그룹 16"/>
            <p:cNvGrpSpPr/>
            <p:nvPr/>
          </p:nvGrpSpPr>
          <p:grpSpPr>
            <a:xfrm>
              <a:off x="164262" y="5131029"/>
              <a:ext cx="2066724" cy="1026230"/>
              <a:chOff x="467544" y="4221088"/>
              <a:chExt cx="3416983" cy="2414938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통합사례관리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세부사업명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22"/>
            <p:cNvGrpSpPr/>
            <p:nvPr/>
          </p:nvGrpSpPr>
          <p:grpSpPr>
            <a:xfrm>
              <a:off x="2276128" y="5131029"/>
              <a:ext cx="6292028" cy="1026230"/>
              <a:chOff x="695382" y="5505608"/>
              <a:chExt cx="7787565" cy="792088"/>
            </a:xfrm>
          </p:grpSpPr>
          <p:grpSp>
            <p:nvGrpSpPr>
              <p:cNvPr id="7" name="그룹 16"/>
              <p:cNvGrpSpPr/>
              <p:nvPr/>
            </p:nvGrpSpPr>
            <p:grpSpPr>
              <a:xfrm>
                <a:off x="695382" y="5505608"/>
                <a:ext cx="2557959" cy="792088"/>
                <a:chOff x="467544" y="4221088"/>
                <a:chExt cx="3416983" cy="2414938"/>
              </a:xfrm>
            </p:grpSpPr>
            <p:sp>
              <p:nvSpPr>
                <p:cNvPr id="41" name="직사각형 40"/>
                <p:cNvSpPr/>
                <p:nvPr/>
              </p:nvSpPr>
              <p:spPr>
                <a:xfrm>
                  <a:off x="467544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사례관리 프로세스에 따른 개별 개입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직사각형 41"/>
                <p:cNvSpPr/>
                <p:nvPr/>
              </p:nvSpPr>
              <p:spPr>
                <a:xfrm>
                  <a:off x="467544" y="4221090"/>
                  <a:ext cx="3416983" cy="75051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형태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그룹 15"/>
              <p:cNvGrpSpPr/>
              <p:nvPr/>
            </p:nvGrpSpPr>
            <p:grpSpPr>
              <a:xfrm>
                <a:off x="3310185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39" name="직사각형 38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수시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직사각형 39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시간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그룹 15"/>
              <p:cNvGrpSpPr/>
              <p:nvPr/>
            </p:nvGrpSpPr>
            <p:grpSpPr>
              <a:xfrm>
                <a:off x="5924988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28" name="직사각형 27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목표 달성을 위한 서비스 제공 및 연계 등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내용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" name="그룹 30"/>
          <p:cNvGrpSpPr/>
          <p:nvPr/>
        </p:nvGrpSpPr>
        <p:grpSpPr>
          <a:xfrm>
            <a:off x="451225" y="5172683"/>
            <a:ext cx="8403894" cy="1208645"/>
            <a:chOff x="164262" y="5131029"/>
            <a:chExt cx="8403894" cy="1183886"/>
          </a:xfrm>
        </p:grpSpPr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323528" y="5301208"/>
              <a:ext cx="2418467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endParaRPr kumimoji="0" lang="en-US" altLang="ko-KR" sz="1600" b="1" i="1" dirty="0">
                <a:latin typeface="Arial" charset="0"/>
              </a:endParaRPr>
            </a:p>
          </p:txBody>
        </p:sp>
        <p:grpSp>
          <p:nvGrpSpPr>
            <p:cNvPr id="13" name="그룹 16"/>
            <p:cNvGrpSpPr/>
            <p:nvPr/>
          </p:nvGrpSpPr>
          <p:grpSpPr>
            <a:xfrm>
              <a:off x="164262" y="5131029"/>
              <a:ext cx="2066724" cy="1026230"/>
              <a:chOff x="467544" y="4221088"/>
              <a:chExt cx="3416983" cy="2414938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재가시각장애인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신규발굴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세부사업명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그룹 35"/>
            <p:cNvGrpSpPr/>
            <p:nvPr/>
          </p:nvGrpSpPr>
          <p:grpSpPr>
            <a:xfrm>
              <a:off x="2276128" y="5131029"/>
              <a:ext cx="6292028" cy="1026230"/>
              <a:chOff x="695382" y="5505608"/>
              <a:chExt cx="7787565" cy="792088"/>
            </a:xfrm>
          </p:grpSpPr>
          <p:grpSp>
            <p:nvGrpSpPr>
              <p:cNvPr id="15" name="그룹 16"/>
              <p:cNvGrpSpPr/>
              <p:nvPr/>
            </p:nvGrpSpPr>
            <p:grpSpPr>
              <a:xfrm>
                <a:off x="695382" y="5505608"/>
                <a:ext cx="2557959" cy="792088"/>
                <a:chOff x="467544" y="4221088"/>
                <a:chExt cx="3416983" cy="2414938"/>
              </a:xfrm>
            </p:grpSpPr>
            <p:sp>
              <p:nvSpPr>
                <p:cNvPr id="48" name="직사각형 47"/>
                <p:cNvSpPr/>
                <p:nvPr/>
              </p:nvSpPr>
              <p:spPr>
                <a:xfrm>
                  <a:off x="467544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err="1" smtClean="0">
                      <a:solidFill>
                        <a:schemeClr val="tx1"/>
                      </a:solidFill>
                    </a:rPr>
                    <a:t>동주민센터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 협력 미등록 시각장애인 발굴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동행방문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직사각형 48"/>
                <p:cNvSpPr/>
                <p:nvPr/>
              </p:nvSpPr>
              <p:spPr>
                <a:xfrm>
                  <a:off x="467544" y="4221090"/>
                  <a:ext cx="3416983" cy="75051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형태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그룹 15"/>
              <p:cNvGrpSpPr/>
              <p:nvPr/>
            </p:nvGrpSpPr>
            <p:grpSpPr>
              <a:xfrm>
                <a:off x="3310185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46" name="직사각형 45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수시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직사각형 46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시간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그룹 15"/>
              <p:cNvGrpSpPr/>
              <p:nvPr/>
            </p:nvGrpSpPr>
            <p:grpSpPr>
              <a:xfrm>
                <a:off x="5924988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44" name="직사각형 43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프로그램 소개 및 동료상담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정서지원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외출지원 등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내용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2364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3640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사례관리사업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551938" y="1157065"/>
            <a:ext cx="828092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5. </a:t>
            </a:r>
            <a:r>
              <a:rPr lang="ko-KR" altLang="en-US" sz="1600" b="1" dirty="0" smtClean="0">
                <a:latin typeface="Arial" charset="0"/>
              </a:rPr>
              <a:t>진행과정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8610150"/>
              </p:ext>
            </p:extLst>
          </p:nvPr>
        </p:nvGraphicFramePr>
        <p:xfrm>
          <a:off x="451225" y="1772815"/>
          <a:ext cx="8369247" cy="4385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607"/>
                <a:gridCol w="6009640"/>
              </a:tblGrid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접수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600" b="1" dirty="0" smtClean="0"/>
                        <a:t>(</a:t>
                      </a:r>
                      <a:r>
                        <a:rPr lang="ko-KR" altLang="en-US" sz="1600" b="1" dirty="0" smtClean="0"/>
                        <a:t>내관</a:t>
                      </a:r>
                      <a:r>
                        <a:rPr lang="en-US" altLang="ko-KR" sz="1600" b="1" dirty="0" smtClean="0"/>
                        <a:t>/</a:t>
                      </a:r>
                      <a:r>
                        <a:rPr lang="ko-KR" altLang="en-US" sz="1600" b="1" dirty="0" smtClean="0"/>
                        <a:t>전화</a:t>
                      </a:r>
                      <a:r>
                        <a:rPr lang="en-US" altLang="ko-KR" sz="1600" b="1" dirty="0" smtClean="0"/>
                        <a:t>/</a:t>
                      </a:r>
                      <a:r>
                        <a:rPr lang="ko-KR" altLang="en-US" sz="1600" b="1" dirty="0" smtClean="0"/>
                        <a:t>가정방문</a:t>
                      </a:r>
                      <a:r>
                        <a:rPr lang="en-US" altLang="ko-KR" sz="1600" b="1" dirty="0" smtClean="0"/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시각장애인 서비스에 대한 접수상담 또는 </a:t>
                      </a:r>
                      <a:r>
                        <a:rPr lang="ko-KR" altLang="en-US" sz="1600" b="1" dirty="0" err="1" smtClean="0"/>
                        <a:t>타기관</a:t>
                      </a:r>
                      <a:r>
                        <a:rPr lang="ko-KR" altLang="en-US" sz="1600" b="1" dirty="0" smtClean="0"/>
                        <a:t> 의뢰접수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종합사정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이용자 종합적</a:t>
                      </a:r>
                      <a:r>
                        <a:rPr lang="ko-KR" altLang="en-US" sz="1600" b="1" baseline="0" dirty="0" smtClean="0"/>
                        <a:t> </a:t>
                      </a:r>
                      <a:r>
                        <a:rPr lang="ko-KR" altLang="en-US" sz="1600" b="1" dirty="0" smtClean="0"/>
                        <a:t>욕구 및 환경 파악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자립지원회의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욕구사정에 근거해 </a:t>
                      </a:r>
                      <a:r>
                        <a:rPr lang="ko-KR" altLang="en-US" sz="1600" b="1" dirty="0" err="1" smtClean="0"/>
                        <a:t>관련팀</a:t>
                      </a:r>
                      <a:r>
                        <a:rPr lang="ko-KR" altLang="en-US" sz="1600" b="1" dirty="0" smtClean="0"/>
                        <a:t> 담당자 참석 자립지원 회의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/>
                        <a:t>개별화계획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자립지원회의 결과를 토대로 사례관리 개별화 계획 수립 확정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개입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사례관리 진행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평가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 초기 평가</a:t>
                      </a:r>
                      <a:r>
                        <a:rPr lang="en-US" altLang="ko-KR" sz="1600" b="1" dirty="0" smtClean="0"/>
                        <a:t>, </a:t>
                      </a:r>
                      <a:r>
                        <a:rPr lang="ko-KR" altLang="en-US" sz="1600" b="1" dirty="0" smtClean="0"/>
                        <a:t>중간평가</a:t>
                      </a:r>
                      <a:r>
                        <a:rPr lang="en-US" altLang="ko-KR" sz="1600" b="1" dirty="0" smtClean="0"/>
                        <a:t>, </a:t>
                      </a:r>
                      <a:r>
                        <a:rPr lang="ko-KR" altLang="en-US" sz="1600" b="1" dirty="0" smtClean="0"/>
                        <a:t>종결평가 진행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종결</a:t>
                      </a:r>
                      <a:r>
                        <a:rPr lang="en-US" altLang="ko-KR" sz="1600" b="1" dirty="0" smtClean="0"/>
                        <a:t>/</a:t>
                      </a:r>
                      <a:r>
                        <a:rPr lang="ko-KR" altLang="en-US" sz="1600" b="1" dirty="0" err="1" smtClean="0"/>
                        <a:t>재사정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종결평가에 따라 종결 또는 신규 욕구에 대한 </a:t>
                      </a:r>
                      <a:r>
                        <a:rPr lang="ko-KR" altLang="en-US" sz="1600" b="1" dirty="0" err="1" smtClean="0"/>
                        <a:t>재사정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사후관리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/>
                        <a:t>종결자에</a:t>
                      </a:r>
                      <a:r>
                        <a:rPr lang="ko-KR" altLang="en-US" sz="1600" b="1" dirty="0" smtClean="0"/>
                        <a:t> 대한 사후적 관리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673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3640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사례관리사업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6. 2018</a:t>
            </a:r>
            <a:r>
              <a:rPr lang="ko-KR" altLang="en-US" sz="1600" b="1" dirty="0" smtClean="0">
                <a:latin typeface="Arial" charset="0"/>
              </a:rPr>
              <a:t>년도</a:t>
            </a:r>
            <a:r>
              <a:rPr lang="en-US" altLang="ko-KR" sz="1600" b="1" dirty="0" smtClean="0">
                <a:latin typeface="Arial" charset="0"/>
              </a:rPr>
              <a:t> </a:t>
            </a:r>
            <a:r>
              <a:rPr lang="ko-KR" altLang="en-US" sz="1600" b="1" dirty="0" smtClean="0">
                <a:latin typeface="Arial" charset="0"/>
              </a:rPr>
              <a:t>운영결과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1) </a:t>
            </a:r>
            <a:r>
              <a:rPr lang="ko-KR" altLang="en-US" sz="1600" b="1" dirty="0" smtClean="0">
                <a:latin typeface="Arial" charset="0"/>
              </a:rPr>
              <a:t>대상 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강동구 거주 시각장애인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강동권 </a:t>
            </a:r>
            <a:r>
              <a:rPr lang="en-US" altLang="ko-KR" sz="1600" b="1" dirty="0" smtClean="0">
                <a:latin typeface="Arial" charset="0"/>
              </a:rPr>
              <a:t>4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)               </a:t>
            </a: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2) </a:t>
            </a:r>
            <a:r>
              <a:rPr lang="ko-KR" altLang="en-US" sz="1600" b="1" dirty="0" smtClean="0">
                <a:latin typeface="Arial" charset="0"/>
              </a:rPr>
              <a:t>운영기간</a:t>
            </a:r>
            <a:r>
              <a:rPr lang="en-US" altLang="ko-KR" sz="1600" b="1" dirty="0" smtClean="0">
                <a:latin typeface="Arial" charset="0"/>
              </a:rPr>
              <a:t>: 2018. 1 ~ 12(</a:t>
            </a:r>
            <a:r>
              <a:rPr lang="ko-KR" altLang="en-US" sz="1600" b="1" dirty="0" smtClean="0">
                <a:latin typeface="Arial" charset="0"/>
              </a:rPr>
              <a:t>연중수시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 3) </a:t>
            </a:r>
            <a:r>
              <a:rPr lang="ko-KR" altLang="en-US" sz="1600" b="1" dirty="0" smtClean="0">
                <a:latin typeface="Arial" charset="0"/>
              </a:rPr>
              <a:t>운영방법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가정방문 상담 및 모니터링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외부자원연계 등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4) </a:t>
            </a:r>
            <a:r>
              <a:rPr lang="ko-KR" altLang="en-US" sz="1600" b="1" dirty="0" smtClean="0">
                <a:latin typeface="Arial" charset="0"/>
              </a:rPr>
              <a:t>담당자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사례관리 담당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명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5) </a:t>
            </a:r>
            <a:r>
              <a:rPr lang="ko-KR" altLang="en-US" sz="1600" b="1" dirty="0" smtClean="0">
                <a:latin typeface="Arial" charset="0"/>
              </a:rPr>
              <a:t>훈련비 지출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262,000</a:t>
            </a:r>
            <a:r>
              <a:rPr lang="ko-KR" altLang="en-US" sz="1600" b="1" dirty="0" smtClean="0">
                <a:latin typeface="Arial" charset="0"/>
              </a:rPr>
              <a:t>원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 6) </a:t>
            </a:r>
            <a:r>
              <a:rPr lang="ko-KR" altLang="en-US" sz="1600" b="1" dirty="0" smtClean="0"/>
              <a:t>사업실적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4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(66.7%) </a:t>
            </a:r>
          </a:p>
          <a:p>
            <a:pPr eaLnBrk="0" latinLnBrk="0" hangingPunct="0">
              <a:lnSpc>
                <a:spcPct val="200000"/>
              </a:lnSpc>
            </a:pPr>
            <a:r>
              <a:rPr lang="ko-KR" altLang="en-US" sz="1600" b="1" dirty="0" smtClean="0">
                <a:latin typeface="Arial" charset="0"/>
              </a:rPr>
              <a:t>                      </a:t>
            </a:r>
            <a:r>
              <a:rPr lang="ko-KR" altLang="en-US" sz="1600" b="1" dirty="0" err="1" smtClean="0">
                <a:latin typeface="Arial" charset="0"/>
              </a:rPr>
              <a:t>종결자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명에 대한 과정 만족도 </a:t>
            </a:r>
            <a:r>
              <a:rPr lang="en-US" altLang="ko-KR" sz="1600" b="1" dirty="0" smtClean="0">
                <a:latin typeface="Arial" charset="0"/>
              </a:rPr>
              <a:t>100% </a:t>
            </a:r>
            <a:r>
              <a:rPr lang="ko-KR" altLang="en-US" sz="1600" b="1" dirty="0" smtClean="0">
                <a:latin typeface="Arial" charset="0"/>
              </a:rPr>
              <a:t>개입 만족</a:t>
            </a:r>
            <a:endParaRPr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786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3640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사례관리사업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0291" y="6597352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37856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7) </a:t>
            </a:r>
            <a:r>
              <a:rPr lang="ko-KR" altLang="en-US" sz="1600" b="1" dirty="0" smtClean="0"/>
              <a:t>담당자 총평</a:t>
            </a:r>
            <a:endParaRPr lang="en-US" altLang="ko-KR" sz="1600" b="1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당사자가 </a:t>
            </a:r>
            <a:r>
              <a:rPr lang="ko-KR" altLang="en-US" sz="1600" b="1" dirty="0"/>
              <a:t>직면한 문제를 중심으로 </a:t>
            </a:r>
            <a:r>
              <a:rPr lang="ko-KR" altLang="en-US" sz="1600" b="1" dirty="0" err="1"/>
              <a:t>개별화계획을</a:t>
            </a:r>
            <a:r>
              <a:rPr lang="ko-KR" altLang="en-US" sz="1600" b="1" dirty="0"/>
              <a:t> 수립하여 대상자에 대한 사례관리 질이 </a:t>
            </a:r>
            <a:r>
              <a:rPr lang="ko-KR" altLang="en-US" sz="1600" b="1" dirty="0" smtClean="0"/>
              <a:t>좋음</a:t>
            </a:r>
            <a:endParaRPr lang="en-US" altLang="ko-KR" sz="1600" b="1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ko-KR" altLang="en-US" sz="1600" b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b="1" dirty="0"/>
              <a:t>외부자원 연계로</a:t>
            </a:r>
            <a:r>
              <a:rPr lang="en-US" altLang="ko-KR" sz="1600" b="1" dirty="0" smtClean="0"/>
              <a:t>(00</a:t>
            </a:r>
            <a:r>
              <a:rPr lang="ko-KR" altLang="en-US" sz="1600" b="1" dirty="0" smtClean="0"/>
              <a:t>치과병원 </a:t>
            </a:r>
            <a:r>
              <a:rPr lang="ko-KR" altLang="en-US" sz="1600" b="1" dirty="0"/>
              <a:t>보철</a:t>
            </a:r>
            <a:r>
              <a:rPr lang="en-US" altLang="ko-KR" sz="1600" b="1" dirty="0"/>
              <a:t>/</a:t>
            </a:r>
            <a:r>
              <a:rPr lang="ko-KR" altLang="en-US" sz="1600" b="1" dirty="0" err="1"/>
              <a:t>임플란트</a:t>
            </a:r>
            <a:r>
              <a:rPr lang="ko-KR" altLang="en-US" sz="1600" b="1" dirty="0"/>
              <a:t> 무료지원</a:t>
            </a:r>
            <a:r>
              <a:rPr lang="en-US" altLang="ko-KR" sz="1600" b="1" dirty="0"/>
              <a:t>) </a:t>
            </a:r>
            <a:r>
              <a:rPr lang="ko-KR" altLang="en-US" sz="1600" b="1" dirty="0"/>
              <a:t>대상자의 문제에 대해 직접적인 해결이 가능했음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altLang="ko-KR" sz="1600" b="1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정기모니터링 </a:t>
            </a:r>
            <a:r>
              <a:rPr lang="ko-KR" altLang="en-US" sz="1600" b="1" dirty="0"/>
              <a:t>회의 및 체계적인 과정평가로 대상자를 다방면으로 점검하고 심층적으로 관리할 수 있었음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altLang="ko-KR" sz="1600" b="1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관내 </a:t>
            </a:r>
            <a:r>
              <a:rPr lang="ko-KR" altLang="en-US" sz="1600" b="1" dirty="0"/>
              <a:t>전문서비스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재활훈련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평생교육</a:t>
            </a:r>
            <a:r>
              <a:rPr lang="en-US" altLang="ko-KR" sz="1600" b="1" dirty="0"/>
              <a:t>, </a:t>
            </a:r>
            <a:r>
              <a:rPr lang="ko-KR" altLang="en-US" sz="1600" b="1" dirty="0" err="1"/>
              <a:t>정보화교육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스포츠여가 등</a:t>
            </a:r>
            <a:r>
              <a:rPr lang="en-US" altLang="ko-KR" sz="1600" b="1" dirty="0"/>
              <a:t>)</a:t>
            </a:r>
            <a:r>
              <a:rPr lang="ko-KR" altLang="en-US" sz="1600" b="1" dirty="0"/>
              <a:t>로 적기에 필요한 프로그램에 참여할 수 있었음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endParaRPr lang="en-US" altLang="ko-KR" sz="1600" b="1" dirty="0" smtClean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21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0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8685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기억에 남는 사례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어려웠던 사례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>
            <a:off x="251520" y="6381328"/>
            <a:ext cx="864096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2" name="그룹 25"/>
          <p:cNvGrpSpPr/>
          <p:nvPr/>
        </p:nvGrpSpPr>
        <p:grpSpPr>
          <a:xfrm>
            <a:off x="179512" y="1556792"/>
            <a:ext cx="1872209" cy="1206180"/>
            <a:chOff x="251520" y="1844824"/>
            <a:chExt cx="1872209" cy="1206180"/>
          </a:xfrm>
        </p:grpSpPr>
        <p:sp>
          <p:nvSpPr>
            <p:cNvPr id="22" name="AutoShape 35"/>
            <p:cNvSpPr>
              <a:spLocks noChangeArrowheads="1"/>
            </p:cNvSpPr>
            <p:nvPr/>
          </p:nvSpPr>
          <p:spPr bwMode="auto">
            <a:xfrm flipH="1" flipV="1">
              <a:off x="251520" y="2924944"/>
              <a:ext cx="1872209" cy="126060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323528" y="1844824"/>
              <a:ext cx="1800200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기억에 </a:t>
              </a:r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남는 사례</a:t>
              </a:r>
              <a:endParaRPr kumimoji="0" lang="en-US" altLang="ko-KR" sz="2000" b="1" i="1" dirty="0">
                <a:latin typeface="Arial" charset="0"/>
              </a:endParaRPr>
            </a:p>
          </p:txBody>
        </p:sp>
      </p:grp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2339752" y="1124744"/>
            <a:ext cx="6804248" cy="44012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사례관리 재활훈련생 맹학교 입학 사례</a:t>
            </a:r>
            <a:r>
              <a:rPr kumimoji="0" lang="en-US" altLang="ko-KR" sz="1600" b="1" dirty="0" smtClean="0">
                <a:latin typeface="Arial" charset="0"/>
              </a:rPr>
              <a:t>(</a:t>
            </a:r>
            <a:r>
              <a:rPr kumimoji="0" lang="ko-KR" altLang="en-US" sz="1600" b="1" dirty="0" smtClean="0">
                <a:latin typeface="Arial" charset="0"/>
              </a:rPr>
              <a:t>약 </a:t>
            </a:r>
            <a:r>
              <a:rPr kumimoji="0" lang="en-US" altLang="ko-KR" sz="1600" b="1" dirty="0" smtClean="0">
                <a:latin typeface="Arial" charset="0"/>
              </a:rPr>
              <a:t>2</a:t>
            </a:r>
            <a:r>
              <a:rPr kumimoji="0" lang="ko-KR" altLang="en-US" sz="1600" b="1" dirty="0" smtClean="0">
                <a:latin typeface="Arial" charset="0"/>
              </a:rPr>
              <a:t>년 시간 소요</a:t>
            </a:r>
            <a:r>
              <a:rPr kumimoji="0" lang="en-US" altLang="ko-KR" sz="1600" b="1" dirty="0" smtClean="0">
                <a:latin typeface="Arial" charset="0"/>
              </a:rPr>
              <a:t>)</a:t>
            </a:r>
            <a:r>
              <a:rPr kumimoji="0" lang="ko-KR" altLang="en-US" sz="1600" b="1" dirty="0" smtClean="0">
                <a:latin typeface="Arial" charset="0"/>
              </a:rPr>
              <a:t> 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kumimoji="0" lang="en-US" altLang="ko-KR" sz="1600" b="1" dirty="0" smtClean="0">
                <a:latin typeface="Arial" charset="0"/>
              </a:rPr>
              <a:t>  </a:t>
            </a:r>
            <a:r>
              <a:rPr kumimoji="0" lang="en-US" altLang="ko-KR" sz="1600" dirty="0" smtClean="0">
                <a:latin typeface="Arial" charset="0"/>
              </a:rPr>
              <a:t>- </a:t>
            </a:r>
            <a:r>
              <a:rPr kumimoji="0" lang="ko-KR" altLang="en-US" sz="1600" dirty="0" smtClean="0">
                <a:latin typeface="Arial" charset="0"/>
              </a:rPr>
              <a:t>초기 가</a:t>
            </a:r>
            <a:r>
              <a:rPr lang="ko-KR" altLang="en-US" sz="1600" dirty="0" smtClean="0">
                <a:latin typeface="Arial" charset="0"/>
              </a:rPr>
              <a:t>정방문 상담시 상황</a:t>
            </a:r>
            <a:r>
              <a:rPr lang="en-US" altLang="ko-KR" sz="1600" dirty="0" smtClean="0">
                <a:latin typeface="Arial" charset="0"/>
              </a:rPr>
              <a:t>: </a:t>
            </a:r>
            <a:r>
              <a:rPr lang="ko-KR" altLang="en-US" sz="1600" dirty="0" smtClean="0">
                <a:latin typeface="Arial" charset="0"/>
              </a:rPr>
              <a:t>정보부족</a:t>
            </a:r>
            <a:r>
              <a:rPr lang="en-US" altLang="ko-KR" sz="1600" dirty="0" smtClean="0">
                <a:latin typeface="Arial" charset="0"/>
              </a:rPr>
              <a:t>, </a:t>
            </a:r>
            <a:r>
              <a:rPr lang="ko-KR" altLang="en-US" sz="1600" dirty="0" smtClean="0">
                <a:latin typeface="Arial" charset="0"/>
              </a:rPr>
              <a:t>적극성 약함</a:t>
            </a:r>
            <a:r>
              <a:rPr lang="en-US" altLang="ko-KR" sz="1600" dirty="0" smtClean="0">
                <a:latin typeface="Arial" charset="0"/>
              </a:rPr>
              <a:t>(</a:t>
            </a:r>
            <a:r>
              <a:rPr lang="ko-KR" altLang="en-US" sz="1600" dirty="0" smtClean="0">
                <a:latin typeface="Arial" charset="0"/>
              </a:rPr>
              <a:t>본인</a:t>
            </a:r>
            <a:r>
              <a:rPr lang="en-US" altLang="ko-KR" sz="1600" dirty="0" smtClean="0">
                <a:latin typeface="Arial" charset="0"/>
              </a:rPr>
              <a:t>, </a:t>
            </a:r>
            <a:r>
              <a:rPr lang="ko-KR" altLang="en-US" sz="1600" dirty="0" smtClean="0">
                <a:latin typeface="Arial" charset="0"/>
              </a:rPr>
              <a:t>가족</a:t>
            </a:r>
            <a:r>
              <a:rPr lang="en-US" altLang="ko-KR" sz="1600" dirty="0" smtClean="0">
                <a:latin typeface="Arial" charset="0"/>
              </a:rPr>
              <a:t>)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dirty="0" smtClean="0">
                <a:latin typeface="Arial" charset="0"/>
              </a:rPr>
              <a:t>  - </a:t>
            </a:r>
            <a:r>
              <a:rPr lang="ko-KR" altLang="en-US" sz="1600" dirty="0" smtClean="0">
                <a:latin typeface="Arial" charset="0"/>
              </a:rPr>
              <a:t>개입</a:t>
            </a:r>
            <a:r>
              <a:rPr lang="en-US" altLang="ko-KR" sz="1600" dirty="0" smtClean="0">
                <a:latin typeface="Arial" charset="0"/>
              </a:rPr>
              <a:t>: </a:t>
            </a:r>
            <a:r>
              <a:rPr lang="ko-KR" altLang="en-US" sz="1600" dirty="0" smtClean="0">
                <a:latin typeface="Arial" charset="0"/>
              </a:rPr>
              <a:t>재활훈련 참여</a:t>
            </a:r>
            <a:r>
              <a:rPr lang="en-US" altLang="ko-KR" sz="1600" dirty="0" smtClean="0">
                <a:latin typeface="Arial" charset="0"/>
              </a:rPr>
              <a:t>/ </a:t>
            </a:r>
            <a:r>
              <a:rPr lang="ko-KR" altLang="en-US" sz="1600" dirty="0" smtClean="0">
                <a:latin typeface="Arial" charset="0"/>
              </a:rPr>
              <a:t>소소한 재가서비스 제공</a:t>
            </a:r>
            <a:endParaRPr lang="en-US" altLang="ko-KR" sz="1600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dirty="0" smtClean="0">
                <a:latin typeface="Arial" charset="0"/>
              </a:rPr>
              <a:t>  - </a:t>
            </a:r>
            <a:r>
              <a:rPr lang="ko-KR" altLang="en-US" sz="1600" dirty="0" smtClean="0">
                <a:latin typeface="Arial" charset="0"/>
              </a:rPr>
              <a:t>결과</a:t>
            </a:r>
            <a:r>
              <a:rPr lang="en-US" altLang="ko-KR" sz="1600" dirty="0" smtClean="0">
                <a:latin typeface="Arial" charset="0"/>
              </a:rPr>
              <a:t>: 2018</a:t>
            </a:r>
            <a:r>
              <a:rPr lang="ko-KR" altLang="en-US" sz="1600" dirty="0" smtClean="0">
                <a:latin typeface="Arial" charset="0"/>
              </a:rPr>
              <a:t>년</a:t>
            </a:r>
            <a:r>
              <a:rPr lang="en-US" altLang="ko-KR" sz="1600" dirty="0" smtClean="0">
                <a:latin typeface="Arial" charset="0"/>
              </a:rPr>
              <a:t> 00</a:t>
            </a:r>
            <a:r>
              <a:rPr lang="ko-KR" altLang="en-US" sz="1600" dirty="0" smtClean="0">
                <a:latin typeface="Arial" charset="0"/>
              </a:rPr>
              <a:t>맹학교 탈락 이후 사례관리 개입</a:t>
            </a:r>
            <a:endParaRPr lang="en-US" altLang="ko-KR" sz="1600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dirty="0" smtClean="0">
                <a:latin typeface="Arial" charset="0"/>
              </a:rPr>
              <a:t>             (</a:t>
            </a:r>
            <a:r>
              <a:rPr lang="ko-KR" altLang="en-US" sz="1600" dirty="0" smtClean="0">
                <a:latin typeface="Arial" charset="0"/>
              </a:rPr>
              <a:t>스포츠여가</a:t>
            </a:r>
            <a:r>
              <a:rPr lang="en-US" altLang="ko-KR" sz="1600" dirty="0" smtClean="0">
                <a:latin typeface="Arial" charset="0"/>
              </a:rPr>
              <a:t>/</a:t>
            </a:r>
            <a:r>
              <a:rPr lang="ko-KR" altLang="en-US" sz="1600" dirty="0" smtClean="0">
                <a:latin typeface="Arial" charset="0"/>
              </a:rPr>
              <a:t>평생교육 등 활동 확대</a:t>
            </a:r>
            <a:r>
              <a:rPr lang="en-US" altLang="ko-KR" sz="1600" dirty="0" smtClean="0">
                <a:latin typeface="Arial" charset="0"/>
              </a:rPr>
              <a:t>, </a:t>
            </a:r>
            <a:r>
              <a:rPr lang="ko-KR" altLang="en-US" sz="1600" dirty="0" smtClean="0">
                <a:latin typeface="Arial" charset="0"/>
              </a:rPr>
              <a:t>이미지 변화 시도</a:t>
            </a:r>
            <a:r>
              <a:rPr lang="en-US" altLang="ko-KR" sz="1600" dirty="0" smtClean="0">
                <a:latin typeface="Arial" charset="0"/>
              </a:rPr>
              <a:t>)</a:t>
            </a:r>
            <a:r>
              <a:rPr lang="ko-KR" altLang="en-US" sz="1600" dirty="0" smtClean="0">
                <a:latin typeface="Arial" charset="0"/>
              </a:rPr>
              <a:t> </a:t>
            </a:r>
            <a:endParaRPr lang="en-US" altLang="ko-KR" sz="1600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dirty="0" smtClean="0">
                <a:latin typeface="Arial" charset="0"/>
              </a:rPr>
              <a:t>             2019</a:t>
            </a:r>
            <a:r>
              <a:rPr lang="ko-KR" altLang="en-US" sz="1600" dirty="0" smtClean="0">
                <a:latin typeface="Arial" charset="0"/>
              </a:rPr>
              <a:t>년</a:t>
            </a:r>
            <a:r>
              <a:rPr lang="en-US" altLang="ko-KR" sz="1600" dirty="0" smtClean="0">
                <a:latin typeface="Arial" charset="0"/>
              </a:rPr>
              <a:t> 00</a:t>
            </a:r>
            <a:r>
              <a:rPr lang="ko-KR" altLang="en-US" sz="1600" dirty="0" smtClean="0">
                <a:latin typeface="Arial" charset="0"/>
              </a:rPr>
              <a:t>맹학교 입학</a:t>
            </a:r>
            <a:r>
              <a:rPr lang="en-US" altLang="ko-KR" sz="1600" dirty="0" smtClean="0">
                <a:latin typeface="Arial" charset="0"/>
              </a:rPr>
              <a:t>(</a:t>
            </a:r>
            <a:r>
              <a:rPr lang="ko-KR" altLang="en-US" sz="1600" dirty="0" smtClean="0">
                <a:latin typeface="Arial" charset="0"/>
              </a:rPr>
              <a:t>예정</a:t>
            </a:r>
            <a:r>
              <a:rPr lang="en-US" altLang="ko-KR" sz="1600" dirty="0" smtClean="0">
                <a:latin typeface="Arial" charset="0"/>
              </a:rPr>
              <a:t>)</a:t>
            </a:r>
          </a:p>
          <a:p>
            <a:pPr marL="114300" indent="-114300" eaLnBrk="0" latinLnBrk="0" hangingPunct="0"/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/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buFont typeface="Arial" pitchFamily="34" charset="0"/>
              <a:buChar char="•"/>
            </a:pPr>
            <a:r>
              <a:rPr lang="ko-KR" altLang="en-US" sz="1600" b="1" dirty="0" smtClean="0">
                <a:latin typeface="Arial" charset="0"/>
              </a:rPr>
              <a:t> 사례관리 </a:t>
            </a:r>
            <a:r>
              <a:rPr lang="en-US" altLang="ko-KR" sz="1600" b="1" dirty="0" smtClean="0">
                <a:latin typeface="Arial" charset="0"/>
              </a:rPr>
              <a:t>00</a:t>
            </a:r>
            <a:r>
              <a:rPr lang="ko-KR" altLang="en-US" sz="1600" b="1" dirty="0" smtClean="0">
                <a:latin typeface="Arial" charset="0"/>
              </a:rPr>
              <a:t>공단 의뢰 대상자 개입 사례</a:t>
            </a:r>
            <a:endParaRPr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kumimoji="0" lang="en-US" altLang="ko-KR" sz="1600" dirty="0" smtClean="0">
                <a:latin typeface="Arial" charset="0"/>
              </a:rPr>
              <a:t>  - </a:t>
            </a:r>
            <a:r>
              <a:rPr kumimoji="0" lang="ko-KR" altLang="en-US" sz="1600" dirty="0" smtClean="0">
                <a:latin typeface="Arial" charset="0"/>
              </a:rPr>
              <a:t>당시 심리 상황</a:t>
            </a:r>
            <a:r>
              <a:rPr kumimoji="0" lang="en-US" altLang="ko-KR" sz="1600" dirty="0" smtClean="0">
                <a:latin typeface="Arial" charset="0"/>
              </a:rPr>
              <a:t>: </a:t>
            </a:r>
            <a:r>
              <a:rPr kumimoji="0" lang="ko-KR" altLang="en-US" sz="1600" dirty="0" smtClean="0">
                <a:latin typeface="Arial" charset="0"/>
              </a:rPr>
              <a:t>사회에 대한 비판적 시각</a:t>
            </a:r>
            <a:r>
              <a:rPr kumimoji="0" lang="en-US" altLang="ko-KR" sz="1600" dirty="0" smtClean="0">
                <a:latin typeface="Arial" charset="0"/>
              </a:rPr>
              <a:t>, </a:t>
            </a:r>
            <a:r>
              <a:rPr kumimoji="0" lang="ko-KR" altLang="en-US" sz="1600" dirty="0" smtClean="0">
                <a:latin typeface="Arial" charset="0"/>
              </a:rPr>
              <a:t>실명 수용</a:t>
            </a:r>
            <a:r>
              <a:rPr kumimoji="0" lang="en-US" altLang="ko-KR" sz="1600" dirty="0" smtClean="0">
                <a:latin typeface="Arial" charset="0"/>
              </a:rPr>
              <a:t>, </a:t>
            </a:r>
            <a:r>
              <a:rPr kumimoji="0" lang="ko-KR" altLang="en-US" sz="1600" dirty="0" smtClean="0">
                <a:latin typeface="Arial" charset="0"/>
              </a:rPr>
              <a:t>적응의 어려움</a:t>
            </a:r>
            <a:r>
              <a:rPr kumimoji="0" lang="en-US" altLang="ko-KR" sz="1600" dirty="0" smtClean="0">
                <a:latin typeface="Arial" charset="0"/>
              </a:rPr>
              <a:t>.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dirty="0" smtClean="0">
                <a:latin typeface="Arial" charset="0"/>
              </a:rPr>
              <a:t>  - </a:t>
            </a:r>
            <a:r>
              <a:rPr lang="ko-KR" altLang="en-US" sz="1600" dirty="0" smtClean="0">
                <a:latin typeface="Arial" charset="0"/>
              </a:rPr>
              <a:t>개입</a:t>
            </a:r>
            <a:r>
              <a:rPr lang="en-US" altLang="ko-KR" sz="1600" dirty="0" smtClean="0">
                <a:latin typeface="Arial" charset="0"/>
              </a:rPr>
              <a:t>: </a:t>
            </a:r>
            <a:r>
              <a:rPr lang="ko-KR" altLang="en-US" sz="1600" dirty="0" smtClean="0">
                <a:latin typeface="Arial" charset="0"/>
              </a:rPr>
              <a:t>재활훈련</a:t>
            </a:r>
            <a:r>
              <a:rPr lang="en-US" altLang="ko-KR" sz="1600" dirty="0" smtClean="0">
                <a:latin typeface="Arial" charset="0"/>
              </a:rPr>
              <a:t>/ </a:t>
            </a:r>
            <a:r>
              <a:rPr lang="ko-KR" altLang="en-US" sz="1600" dirty="0" smtClean="0">
                <a:latin typeface="Arial" charset="0"/>
              </a:rPr>
              <a:t>재가서비스</a:t>
            </a:r>
            <a:r>
              <a:rPr lang="en-US" altLang="ko-KR" sz="1600" dirty="0" smtClean="0">
                <a:latin typeface="Arial" charset="0"/>
              </a:rPr>
              <a:t>/ </a:t>
            </a:r>
            <a:r>
              <a:rPr lang="ko-KR" altLang="en-US" sz="1600" dirty="0" smtClean="0">
                <a:latin typeface="Arial" charset="0"/>
              </a:rPr>
              <a:t>결연후원</a:t>
            </a:r>
            <a:r>
              <a:rPr lang="en-US" altLang="ko-KR" sz="1600" dirty="0" smtClean="0">
                <a:latin typeface="Arial" charset="0"/>
              </a:rPr>
              <a:t>/ </a:t>
            </a:r>
            <a:r>
              <a:rPr lang="ko-KR" altLang="en-US" sz="1600" dirty="0" smtClean="0">
                <a:latin typeface="Arial" charset="0"/>
              </a:rPr>
              <a:t>검정고시 봉사자 등 개입</a:t>
            </a:r>
            <a:endParaRPr lang="en-US" altLang="ko-KR" sz="1600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kumimoji="0" lang="en-US" altLang="ko-KR" sz="1600" dirty="0" smtClean="0">
                <a:latin typeface="Arial" charset="0"/>
              </a:rPr>
              <a:t>  - </a:t>
            </a:r>
            <a:r>
              <a:rPr kumimoji="0" lang="ko-KR" altLang="en-US" sz="1600" dirty="0" smtClean="0">
                <a:latin typeface="Arial" charset="0"/>
              </a:rPr>
              <a:t>결과</a:t>
            </a:r>
            <a:r>
              <a:rPr kumimoji="0" lang="en-US" altLang="ko-KR" sz="1600" dirty="0" smtClean="0">
                <a:latin typeface="Arial" charset="0"/>
              </a:rPr>
              <a:t>: 2016 </a:t>
            </a:r>
            <a:r>
              <a:rPr kumimoji="0" lang="ko-KR" altLang="en-US" sz="1600" dirty="0" smtClean="0">
                <a:latin typeface="Arial" charset="0"/>
              </a:rPr>
              <a:t>안마사</a:t>
            </a:r>
            <a:r>
              <a:rPr kumimoji="0" lang="en-US" altLang="ko-KR" sz="1600" dirty="0" smtClean="0">
                <a:latin typeface="Arial" charset="0"/>
              </a:rPr>
              <a:t>00</a:t>
            </a:r>
            <a:r>
              <a:rPr kumimoji="0" lang="ko-KR" altLang="en-US" sz="1600" dirty="0" smtClean="0">
                <a:latin typeface="Arial" charset="0"/>
              </a:rPr>
              <a:t>수련원 탈락</a:t>
            </a:r>
            <a:r>
              <a:rPr kumimoji="0" lang="en-US" altLang="ko-KR" sz="1600" dirty="0" smtClean="0">
                <a:latin typeface="Arial" charset="0"/>
              </a:rPr>
              <a:t> </a:t>
            </a:r>
            <a:r>
              <a:rPr kumimoji="0" lang="ko-KR" altLang="en-US" sz="1600" dirty="0" smtClean="0">
                <a:latin typeface="Arial" charset="0"/>
              </a:rPr>
              <a:t>후 면접 </a:t>
            </a:r>
            <a:r>
              <a:rPr kumimoji="0" lang="ko-KR" altLang="en-US" sz="1600" dirty="0" err="1" smtClean="0">
                <a:latin typeface="Arial" charset="0"/>
              </a:rPr>
              <a:t>코칭</a:t>
            </a:r>
            <a:r>
              <a:rPr kumimoji="0" lang="ko-KR" altLang="en-US" sz="1600" dirty="0" smtClean="0">
                <a:latin typeface="Arial" charset="0"/>
              </a:rPr>
              <a:t> 진행</a:t>
            </a:r>
            <a:r>
              <a:rPr lang="en-US" altLang="ko-KR" sz="1600" dirty="0" smtClean="0">
                <a:latin typeface="Arial" charset="0"/>
              </a:rPr>
              <a:t> </a:t>
            </a:r>
            <a:r>
              <a:rPr kumimoji="0" lang="en-US" altLang="ko-KR" sz="1600" dirty="0" smtClean="0">
                <a:latin typeface="Arial" charset="0"/>
              </a:rPr>
              <a:t>(2017</a:t>
            </a:r>
            <a:r>
              <a:rPr kumimoji="0" lang="ko-KR" altLang="en-US" sz="1600" dirty="0" smtClean="0">
                <a:latin typeface="Arial" charset="0"/>
              </a:rPr>
              <a:t> 입학</a:t>
            </a:r>
            <a:r>
              <a:rPr kumimoji="0" lang="en-US" altLang="ko-KR" sz="1600" dirty="0" smtClean="0">
                <a:latin typeface="Arial" charset="0"/>
              </a:rPr>
              <a:t>)</a:t>
            </a:r>
            <a:r>
              <a:rPr kumimoji="0" lang="ko-KR" altLang="en-US" sz="1600" dirty="0" smtClean="0">
                <a:latin typeface="Arial" charset="0"/>
              </a:rPr>
              <a:t> </a:t>
            </a:r>
            <a:r>
              <a:rPr lang="en-US" altLang="ko-KR" sz="1600" dirty="0" smtClean="0">
                <a:latin typeface="Arial" charset="0"/>
              </a:rPr>
              <a:t>       </a:t>
            </a:r>
            <a:r>
              <a:rPr kumimoji="0" lang="en-US" altLang="ko-KR" sz="1600" dirty="0" smtClean="0">
                <a:latin typeface="Arial" charset="0"/>
              </a:rPr>
              <a:t>   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dirty="0" smtClean="0">
                <a:latin typeface="Arial" charset="0"/>
              </a:rPr>
              <a:t>* </a:t>
            </a:r>
            <a:r>
              <a:rPr lang="ko-KR" altLang="en-US" sz="1600" dirty="0" smtClean="0">
                <a:latin typeface="Arial" charset="0"/>
              </a:rPr>
              <a:t>강동구 및 서울시 시각복지관 사례관리네트워크회의 사례개입 발표 </a:t>
            </a:r>
            <a:endParaRPr kumimoji="0" lang="en-US" altLang="ko-KR" sz="1600" dirty="0">
              <a:latin typeface="Arial" charset="0"/>
            </a:endParaRP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867645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0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8685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기억에 남는 사례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어려웠던 사례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>
            <a:off x="251520" y="5877272"/>
            <a:ext cx="864096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867645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2555776" y="2276872"/>
            <a:ext cx="6336704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부모의 욕구와 당사자의 욕구 불일치에 따른 재활훈련 중단 사례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kumimoji="0" lang="en-US" altLang="ko-KR" sz="1600" dirty="0" smtClean="0">
                <a:latin typeface="Arial" charset="0"/>
              </a:rPr>
              <a:t>  - </a:t>
            </a:r>
            <a:r>
              <a:rPr kumimoji="0" lang="ko-KR" altLang="en-US" sz="1600" dirty="0" smtClean="0">
                <a:latin typeface="Arial" charset="0"/>
              </a:rPr>
              <a:t>부모의 욕구</a:t>
            </a:r>
            <a:r>
              <a:rPr kumimoji="0" lang="en-US" altLang="ko-KR" sz="1600" dirty="0" smtClean="0">
                <a:latin typeface="Arial" charset="0"/>
              </a:rPr>
              <a:t>(</a:t>
            </a:r>
            <a:r>
              <a:rPr kumimoji="0" lang="ko-KR" altLang="en-US" sz="1600" dirty="0" smtClean="0">
                <a:latin typeface="Arial" charset="0"/>
              </a:rPr>
              <a:t>기대</a:t>
            </a:r>
            <a:r>
              <a:rPr kumimoji="0" lang="en-US" altLang="ko-KR" sz="1600" dirty="0" smtClean="0">
                <a:latin typeface="Arial" charset="0"/>
              </a:rPr>
              <a:t>, </a:t>
            </a:r>
            <a:r>
              <a:rPr kumimoji="0" lang="ko-KR" altLang="en-US" sz="1600" dirty="0" smtClean="0">
                <a:latin typeface="Arial" charset="0"/>
              </a:rPr>
              <a:t>부모로서의 책임</a:t>
            </a:r>
            <a:r>
              <a:rPr kumimoji="0" lang="en-US" altLang="ko-KR" sz="1600" dirty="0" smtClean="0">
                <a:latin typeface="Arial" charset="0"/>
              </a:rPr>
              <a:t>)</a:t>
            </a:r>
            <a:r>
              <a:rPr kumimoji="0" lang="ko-KR" altLang="en-US" sz="1600" dirty="0" smtClean="0">
                <a:latin typeface="Arial" charset="0"/>
              </a:rPr>
              <a:t>와 당사자의 욕구 불일치</a:t>
            </a:r>
            <a:endParaRPr kumimoji="0" lang="en-US" altLang="ko-KR" sz="1600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dirty="0" smtClean="0">
                <a:latin typeface="Arial" charset="0"/>
              </a:rPr>
              <a:t>  - </a:t>
            </a:r>
            <a:r>
              <a:rPr lang="ko-KR" altLang="en-US" sz="1600" dirty="0" smtClean="0">
                <a:latin typeface="Arial" charset="0"/>
              </a:rPr>
              <a:t>하고 싶지 않은 상태에서 </a:t>
            </a:r>
            <a:r>
              <a:rPr kumimoji="0" lang="ko-KR" altLang="en-US" sz="1600" dirty="0" smtClean="0">
                <a:latin typeface="Arial" charset="0"/>
              </a:rPr>
              <a:t>훈련에 억지로 참여해 담당 교사도 </a:t>
            </a:r>
            <a:endParaRPr kumimoji="0" lang="en-US" altLang="ko-KR" sz="1600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dirty="0" smtClean="0">
                <a:latin typeface="Arial" charset="0"/>
              </a:rPr>
              <a:t>    </a:t>
            </a:r>
            <a:r>
              <a:rPr kumimoji="0" lang="ko-KR" altLang="en-US" sz="1600" dirty="0" smtClean="0">
                <a:latin typeface="Arial" charset="0"/>
              </a:rPr>
              <a:t>지도에 어려움 발생</a:t>
            </a:r>
            <a:r>
              <a:rPr kumimoji="0" lang="en-US" altLang="ko-KR" sz="1600" dirty="0" smtClean="0">
                <a:latin typeface="Arial" charset="0"/>
              </a:rPr>
              <a:t>(</a:t>
            </a:r>
            <a:r>
              <a:rPr kumimoji="0" lang="ko-KR" altLang="en-US" sz="1600" dirty="0" smtClean="0">
                <a:latin typeface="Arial" charset="0"/>
              </a:rPr>
              <a:t>잦은 결석</a:t>
            </a:r>
            <a:r>
              <a:rPr kumimoji="0" lang="en-US" altLang="ko-KR" sz="1600" dirty="0" smtClean="0">
                <a:latin typeface="Arial" charset="0"/>
              </a:rPr>
              <a:t>, </a:t>
            </a:r>
            <a:r>
              <a:rPr kumimoji="0" lang="ko-KR" altLang="en-US" sz="1600" dirty="0" smtClean="0">
                <a:latin typeface="Arial" charset="0"/>
              </a:rPr>
              <a:t>적극적 참여 부족 등</a:t>
            </a:r>
            <a:r>
              <a:rPr kumimoji="0" lang="en-US" altLang="ko-KR" sz="1600" dirty="0" smtClean="0">
                <a:latin typeface="Arial" charset="0"/>
              </a:rPr>
              <a:t>).</a:t>
            </a:r>
            <a:endParaRPr kumimoji="0" lang="en-US" altLang="ko-KR" sz="1600" dirty="0">
              <a:latin typeface="Arial" charset="0"/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179512" y="2348880"/>
            <a:ext cx="2418467" cy="1134172"/>
            <a:chOff x="179512" y="4437112"/>
            <a:chExt cx="2418467" cy="1134172"/>
          </a:xfrm>
        </p:grpSpPr>
        <p:sp>
          <p:nvSpPr>
            <p:cNvPr id="11" name="Rectangle 34"/>
            <p:cNvSpPr>
              <a:spLocks noChangeArrowheads="1"/>
            </p:cNvSpPr>
            <p:nvPr/>
          </p:nvSpPr>
          <p:spPr bwMode="auto">
            <a:xfrm>
              <a:off x="179512" y="4437112"/>
              <a:ext cx="2418467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어려웠던 </a:t>
              </a:r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사례</a:t>
              </a:r>
              <a:endParaRPr kumimoji="0" lang="en-US" altLang="ko-KR" sz="1600" b="1" i="1" dirty="0">
                <a:latin typeface="Arial" charset="0"/>
              </a:endParaRPr>
            </a:p>
          </p:txBody>
        </p:sp>
        <p:sp>
          <p:nvSpPr>
            <p:cNvPr id="12" name="AutoShape 35"/>
            <p:cNvSpPr>
              <a:spLocks noChangeArrowheads="1"/>
            </p:cNvSpPr>
            <p:nvPr/>
          </p:nvSpPr>
          <p:spPr bwMode="auto">
            <a:xfrm flipH="1" flipV="1">
              <a:off x="323528" y="5445224"/>
              <a:ext cx="1872209" cy="126060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스포츠여가팀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796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사업 운영 사항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268760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인력구성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팀장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담당직원 </a:t>
            </a:r>
            <a:r>
              <a:rPr lang="en-US" altLang="ko-KR" sz="2000" b="1" dirty="0" smtClean="0"/>
              <a:t>5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재활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재가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), </a:t>
            </a:r>
            <a:r>
              <a:rPr lang="ko-KR" altLang="en-US" sz="2000" b="1" dirty="0" smtClean="0"/>
              <a:t>강사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명</a:t>
            </a: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사업 수</a:t>
            </a:r>
            <a:r>
              <a:rPr lang="en-US" altLang="ko-KR" sz="2000" b="1" dirty="0" smtClean="0"/>
              <a:t>:  20</a:t>
            </a:r>
            <a:r>
              <a:rPr lang="ko-KR" altLang="en-US" sz="2000" b="1" dirty="0" smtClean="0"/>
              <a:t>개 단위사업</a:t>
            </a:r>
            <a:r>
              <a:rPr lang="en-US" altLang="ko-KR" sz="2000" b="1" dirty="0" smtClean="0"/>
              <a:t>, 37</a:t>
            </a:r>
            <a:r>
              <a:rPr lang="ko-KR" altLang="en-US" sz="2000" b="1" dirty="0" smtClean="0"/>
              <a:t>개 세부사업</a:t>
            </a: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</a:pP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사업영역</a:t>
            </a:r>
            <a:r>
              <a:rPr lang="en-US" altLang="ko-KR" sz="2000" b="1" dirty="0" smtClean="0"/>
              <a:t>: </a:t>
            </a:r>
            <a:r>
              <a:rPr lang="ko-KR" altLang="en-US" sz="2000" dirty="0" smtClean="0"/>
              <a:t>접수등록</a:t>
            </a:r>
            <a:r>
              <a:rPr lang="ko-KR" altLang="en-US" sz="2000" dirty="0" smtClean="0">
                <a:latin typeface="맑은 고딕"/>
                <a:ea typeface="맑은 고딕"/>
              </a:rPr>
              <a:t>∙</a:t>
            </a:r>
            <a:r>
              <a:rPr lang="ko-KR" altLang="en-US" sz="2000" dirty="0" smtClean="0"/>
              <a:t>사정∙상담영역</a:t>
            </a:r>
            <a:endParaRPr lang="en-US" altLang="ko-KR" sz="2000" dirty="0" smtClean="0"/>
          </a:p>
          <a:p>
            <a:pPr marL="342900" indent="-342900">
              <a:lnSpc>
                <a:spcPct val="150000"/>
              </a:lnSpc>
            </a:pPr>
            <a:r>
              <a:rPr lang="ko-KR" altLang="en-US" sz="2000" dirty="0" smtClean="0"/>
              <a:t>                사례관리영역</a:t>
            </a:r>
            <a:endParaRPr lang="en-US" altLang="ko-KR" sz="2000" dirty="0" smtClean="0"/>
          </a:p>
          <a:p>
            <a:pPr marL="342900" indent="-342900">
              <a:lnSpc>
                <a:spcPct val="150000"/>
              </a:lnSpc>
            </a:pPr>
            <a:r>
              <a:rPr lang="ko-KR" altLang="en-US" sz="2000" dirty="0" smtClean="0"/>
              <a:t>                재활훈련영역</a:t>
            </a:r>
            <a:endParaRPr lang="en-US" altLang="ko-KR" sz="2000" dirty="0" smtClean="0"/>
          </a:p>
          <a:p>
            <a:pPr marL="342900" indent="-342900">
              <a:lnSpc>
                <a:spcPct val="150000"/>
              </a:lnSpc>
            </a:pPr>
            <a:r>
              <a:rPr lang="ko-KR" altLang="en-US" sz="2000" dirty="0" smtClean="0"/>
              <a:t>                재가복지영역</a:t>
            </a:r>
            <a:endParaRPr lang="en-US" altLang="ko-KR" sz="2000" b="1" dirty="0" smtClean="0"/>
          </a:p>
        </p:txBody>
      </p:sp>
      <p:grpSp>
        <p:nvGrpSpPr>
          <p:cNvPr id="2" name="그룹 17"/>
          <p:cNvGrpSpPr/>
          <p:nvPr/>
        </p:nvGrpSpPr>
        <p:grpSpPr>
          <a:xfrm>
            <a:off x="5508104" y="3284984"/>
            <a:ext cx="3272967" cy="3170602"/>
            <a:chOff x="5979553" y="3307487"/>
            <a:chExt cx="2729510" cy="2788059"/>
          </a:xfrm>
        </p:grpSpPr>
        <p:sp>
          <p:nvSpPr>
            <p:cNvPr id="8" name="직사각형 7"/>
            <p:cNvSpPr/>
            <p:nvPr/>
          </p:nvSpPr>
          <p:spPr>
            <a:xfrm>
              <a:off x="7372160" y="3780039"/>
              <a:ext cx="1336903" cy="11341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8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개 단위사업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13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개 세부사업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979553" y="3780039"/>
              <a:ext cx="1336903" cy="11341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2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개 단위사업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6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개 세부사업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979553" y="4961420"/>
              <a:ext cx="1336903" cy="11341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1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개 단위사업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2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개 세부사업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372160" y="4961420"/>
              <a:ext cx="1336903" cy="11341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9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개 단위사업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16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개 세부사업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979553" y="3780039"/>
              <a:ext cx="1336903" cy="4252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접수등록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/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사정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상담지원사업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7372160" y="3780039"/>
              <a:ext cx="1336903" cy="4252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재활훈련사업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979553" y="4961420"/>
              <a:ext cx="1336903" cy="4252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사례관리사업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372160" y="4961420"/>
              <a:ext cx="1336903" cy="4252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재가복지사업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313778" y="3307487"/>
              <a:ext cx="2005355" cy="4252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20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개 단위사업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37</a:t>
              </a:r>
              <a:r>
                <a:rPr lang="ko-KR" altLang="en-US" sz="1200" b="1" dirty="0" smtClean="0">
                  <a:solidFill>
                    <a:schemeClr val="tx1"/>
                  </a:solidFill>
                </a:rPr>
                <a:t>개 세부사업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 bwMode="gray">
          <a:xfrm>
            <a:off x="15827" y="-367222"/>
            <a:ext cx="7709099" cy="4596729"/>
          </a:xfrm>
          <a:custGeom>
            <a:avLst/>
            <a:gdLst>
              <a:gd name="connsiteX0" fmla="*/ 6060332 w 7645940"/>
              <a:gd name="connsiteY0" fmla="*/ 0 h 4494179"/>
              <a:gd name="connsiteX1" fmla="*/ 6352162 w 7645940"/>
              <a:gd name="connsiteY1" fmla="*/ 0 h 4494179"/>
              <a:gd name="connsiteX2" fmla="*/ 7645940 w 7645940"/>
              <a:gd name="connsiteY2" fmla="*/ 1196502 h 4494179"/>
              <a:gd name="connsiteX3" fmla="*/ 5719864 w 7645940"/>
              <a:gd name="connsiteY3" fmla="*/ 3404681 h 4494179"/>
              <a:gd name="connsiteX4" fmla="*/ 0 w 7645940"/>
              <a:gd name="connsiteY4" fmla="*/ 4494179 h 4494179"/>
              <a:gd name="connsiteX5" fmla="*/ 9728 w 7645940"/>
              <a:gd name="connsiteY5" fmla="*/ 3988340 h 4494179"/>
              <a:gd name="connsiteX6" fmla="*/ 5671226 w 7645940"/>
              <a:gd name="connsiteY6" fmla="*/ 3035030 h 4494179"/>
              <a:gd name="connsiteX7" fmla="*/ 7266562 w 7645940"/>
              <a:gd name="connsiteY7" fmla="*/ 1206230 h 4494179"/>
              <a:gd name="connsiteX8" fmla="*/ 6060332 w 7645940"/>
              <a:gd name="connsiteY8" fmla="*/ 0 h 4494179"/>
              <a:gd name="connsiteX0" fmla="*/ 6060332 w 7751323"/>
              <a:gd name="connsiteY0" fmla="*/ 0 h 4494179"/>
              <a:gd name="connsiteX1" fmla="*/ 6352162 w 7751323"/>
              <a:gd name="connsiteY1" fmla="*/ 0 h 4494179"/>
              <a:gd name="connsiteX2" fmla="*/ 7645940 w 7751323"/>
              <a:gd name="connsiteY2" fmla="*/ 1196502 h 4494179"/>
              <a:gd name="connsiteX3" fmla="*/ 5719864 w 7751323"/>
              <a:gd name="connsiteY3" fmla="*/ 3404681 h 4494179"/>
              <a:gd name="connsiteX4" fmla="*/ 0 w 7751323"/>
              <a:gd name="connsiteY4" fmla="*/ 4494179 h 4494179"/>
              <a:gd name="connsiteX5" fmla="*/ 9728 w 7751323"/>
              <a:gd name="connsiteY5" fmla="*/ 3988340 h 4494179"/>
              <a:gd name="connsiteX6" fmla="*/ 5671226 w 7751323"/>
              <a:gd name="connsiteY6" fmla="*/ 3035030 h 4494179"/>
              <a:gd name="connsiteX7" fmla="*/ 7266562 w 7751323"/>
              <a:gd name="connsiteY7" fmla="*/ 1206230 h 4494179"/>
              <a:gd name="connsiteX8" fmla="*/ 6060332 w 7751323"/>
              <a:gd name="connsiteY8" fmla="*/ 0 h 4494179"/>
              <a:gd name="connsiteX0" fmla="*/ 6060332 w 7751323"/>
              <a:gd name="connsiteY0" fmla="*/ 0 h 4494179"/>
              <a:gd name="connsiteX1" fmla="*/ 6352162 w 7751323"/>
              <a:gd name="connsiteY1" fmla="*/ 0 h 4494179"/>
              <a:gd name="connsiteX2" fmla="*/ 7645940 w 7751323"/>
              <a:gd name="connsiteY2" fmla="*/ 1196502 h 4494179"/>
              <a:gd name="connsiteX3" fmla="*/ 5719864 w 7751323"/>
              <a:gd name="connsiteY3" fmla="*/ 3404681 h 4494179"/>
              <a:gd name="connsiteX4" fmla="*/ 0 w 7751323"/>
              <a:gd name="connsiteY4" fmla="*/ 4494179 h 4494179"/>
              <a:gd name="connsiteX5" fmla="*/ 9728 w 7751323"/>
              <a:gd name="connsiteY5" fmla="*/ 3988340 h 4494179"/>
              <a:gd name="connsiteX6" fmla="*/ 5671226 w 7751323"/>
              <a:gd name="connsiteY6" fmla="*/ 3035030 h 4494179"/>
              <a:gd name="connsiteX7" fmla="*/ 7266562 w 7751323"/>
              <a:gd name="connsiteY7" fmla="*/ 1206230 h 4494179"/>
              <a:gd name="connsiteX8" fmla="*/ 6060332 w 7751323"/>
              <a:gd name="connsiteY8" fmla="*/ 0 h 4494179"/>
              <a:gd name="connsiteX0" fmla="*/ 6060332 w 7751323"/>
              <a:gd name="connsiteY0" fmla="*/ 0 h 4494179"/>
              <a:gd name="connsiteX1" fmla="*/ 6352162 w 7751323"/>
              <a:gd name="connsiteY1" fmla="*/ 0 h 4494179"/>
              <a:gd name="connsiteX2" fmla="*/ 7645940 w 7751323"/>
              <a:gd name="connsiteY2" fmla="*/ 1196502 h 4494179"/>
              <a:gd name="connsiteX3" fmla="*/ 5719864 w 7751323"/>
              <a:gd name="connsiteY3" fmla="*/ 3404681 h 4494179"/>
              <a:gd name="connsiteX4" fmla="*/ 0 w 7751323"/>
              <a:gd name="connsiteY4" fmla="*/ 4494179 h 4494179"/>
              <a:gd name="connsiteX5" fmla="*/ 9728 w 7751323"/>
              <a:gd name="connsiteY5" fmla="*/ 3988340 h 4494179"/>
              <a:gd name="connsiteX6" fmla="*/ 5671226 w 7751323"/>
              <a:gd name="connsiteY6" fmla="*/ 3035030 h 4494179"/>
              <a:gd name="connsiteX7" fmla="*/ 7266562 w 7751323"/>
              <a:gd name="connsiteY7" fmla="*/ 1206230 h 4494179"/>
              <a:gd name="connsiteX8" fmla="*/ 6060332 w 7751323"/>
              <a:gd name="connsiteY8" fmla="*/ 0 h 4494179"/>
              <a:gd name="connsiteX0" fmla="*/ 6060332 w 7751323"/>
              <a:gd name="connsiteY0" fmla="*/ 0 h 4494179"/>
              <a:gd name="connsiteX1" fmla="*/ 6352162 w 7751323"/>
              <a:gd name="connsiteY1" fmla="*/ 0 h 4494179"/>
              <a:gd name="connsiteX2" fmla="*/ 7645940 w 7751323"/>
              <a:gd name="connsiteY2" fmla="*/ 1196502 h 4494179"/>
              <a:gd name="connsiteX3" fmla="*/ 5719864 w 7751323"/>
              <a:gd name="connsiteY3" fmla="*/ 3404681 h 4494179"/>
              <a:gd name="connsiteX4" fmla="*/ 0 w 7751323"/>
              <a:gd name="connsiteY4" fmla="*/ 4494179 h 4494179"/>
              <a:gd name="connsiteX5" fmla="*/ 9728 w 7751323"/>
              <a:gd name="connsiteY5" fmla="*/ 3988340 h 4494179"/>
              <a:gd name="connsiteX6" fmla="*/ 5671226 w 7751323"/>
              <a:gd name="connsiteY6" fmla="*/ 3035030 h 4494179"/>
              <a:gd name="connsiteX7" fmla="*/ 7266562 w 7751323"/>
              <a:gd name="connsiteY7" fmla="*/ 1206230 h 4494179"/>
              <a:gd name="connsiteX8" fmla="*/ 6060332 w 7751323"/>
              <a:gd name="connsiteY8" fmla="*/ 0 h 4494179"/>
              <a:gd name="connsiteX0" fmla="*/ 6060332 w 7751323"/>
              <a:gd name="connsiteY0" fmla="*/ 0 h 4494179"/>
              <a:gd name="connsiteX1" fmla="*/ 6352162 w 7751323"/>
              <a:gd name="connsiteY1" fmla="*/ 0 h 4494179"/>
              <a:gd name="connsiteX2" fmla="*/ 7645940 w 7751323"/>
              <a:gd name="connsiteY2" fmla="*/ 1196502 h 4494179"/>
              <a:gd name="connsiteX3" fmla="*/ 5719864 w 7751323"/>
              <a:gd name="connsiteY3" fmla="*/ 3404681 h 4494179"/>
              <a:gd name="connsiteX4" fmla="*/ 0 w 7751323"/>
              <a:gd name="connsiteY4" fmla="*/ 4494179 h 4494179"/>
              <a:gd name="connsiteX5" fmla="*/ 9728 w 7751323"/>
              <a:gd name="connsiteY5" fmla="*/ 3988340 h 4494179"/>
              <a:gd name="connsiteX6" fmla="*/ 5671226 w 7751323"/>
              <a:gd name="connsiteY6" fmla="*/ 3035030 h 4494179"/>
              <a:gd name="connsiteX7" fmla="*/ 7266562 w 7751323"/>
              <a:gd name="connsiteY7" fmla="*/ 1206230 h 4494179"/>
              <a:gd name="connsiteX8" fmla="*/ 6060332 w 7751323"/>
              <a:gd name="connsiteY8" fmla="*/ 0 h 4494179"/>
              <a:gd name="connsiteX0" fmla="*/ 6060332 w 7751323"/>
              <a:gd name="connsiteY0" fmla="*/ 0 h 4573507"/>
              <a:gd name="connsiteX1" fmla="*/ 6352162 w 7751323"/>
              <a:gd name="connsiteY1" fmla="*/ 0 h 4573507"/>
              <a:gd name="connsiteX2" fmla="*/ 7645940 w 7751323"/>
              <a:gd name="connsiteY2" fmla="*/ 1196502 h 4573507"/>
              <a:gd name="connsiteX3" fmla="*/ 5719864 w 7751323"/>
              <a:gd name="connsiteY3" fmla="*/ 3404681 h 4573507"/>
              <a:gd name="connsiteX4" fmla="*/ 0 w 7751323"/>
              <a:gd name="connsiteY4" fmla="*/ 4494179 h 4573507"/>
              <a:gd name="connsiteX5" fmla="*/ 9728 w 7751323"/>
              <a:gd name="connsiteY5" fmla="*/ 3988340 h 4573507"/>
              <a:gd name="connsiteX6" fmla="*/ 5671226 w 7751323"/>
              <a:gd name="connsiteY6" fmla="*/ 3035030 h 4573507"/>
              <a:gd name="connsiteX7" fmla="*/ 7266562 w 7751323"/>
              <a:gd name="connsiteY7" fmla="*/ 1206230 h 4573507"/>
              <a:gd name="connsiteX8" fmla="*/ 6060332 w 7751323"/>
              <a:gd name="connsiteY8" fmla="*/ 0 h 4573507"/>
              <a:gd name="connsiteX0" fmla="*/ 6060332 w 7740524"/>
              <a:gd name="connsiteY0" fmla="*/ 0 h 4573507"/>
              <a:gd name="connsiteX1" fmla="*/ 6352162 w 7740524"/>
              <a:gd name="connsiteY1" fmla="*/ 0 h 4573507"/>
              <a:gd name="connsiteX2" fmla="*/ 7645940 w 7740524"/>
              <a:gd name="connsiteY2" fmla="*/ 1196502 h 4573507"/>
              <a:gd name="connsiteX3" fmla="*/ 5719864 w 7740524"/>
              <a:gd name="connsiteY3" fmla="*/ 3404681 h 4573507"/>
              <a:gd name="connsiteX4" fmla="*/ 0 w 7740524"/>
              <a:gd name="connsiteY4" fmla="*/ 4494179 h 4573507"/>
              <a:gd name="connsiteX5" fmla="*/ 9728 w 7740524"/>
              <a:gd name="connsiteY5" fmla="*/ 3988340 h 4573507"/>
              <a:gd name="connsiteX6" fmla="*/ 5671226 w 7740524"/>
              <a:gd name="connsiteY6" fmla="*/ 3035030 h 4573507"/>
              <a:gd name="connsiteX7" fmla="*/ 7266562 w 7740524"/>
              <a:gd name="connsiteY7" fmla="*/ 1206230 h 4573507"/>
              <a:gd name="connsiteX8" fmla="*/ 6060332 w 7740524"/>
              <a:gd name="connsiteY8" fmla="*/ 0 h 4573507"/>
              <a:gd name="connsiteX0" fmla="*/ 6060332 w 7740524"/>
              <a:gd name="connsiteY0" fmla="*/ 0 h 4573507"/>
              <a:gd name="connsiteX1" fmla="*/ 6352162 w 7740524"/>
              <a:gd name="connsiteY1" fmla="*/ 0 h 4573507"/>
              <a:gd name="connsiteX2" fmla="*/ 7645940 w 7740524"/>
              <a:gd name="connsiteY2" fmla="*/ 1196502 h 4573507"/>
              <a:gd name="connsiteX3" fmla="*/ 5719864 w 7740524"/>
              <a:gd name="connsiteY3" fmla="*/ 3404681 h 4573507"/>
              <a:gd name="connsiteX4" fmla="*/ 0 w 7740524"/>
              <a:gd name="connsiteY4" fmla="*/ 4494179 h 4573507"/>
              <a:gd name="connsiteX5" fmla="*/ 9728 w 7740524"/>
              <a:gd name="connsiteY5" fmla="*/ 3988340 h 4573507"/>
              <a:gd name="connsiteX6" fmla="*/ 5671226 w 7740524"/>
              <a:gd name="connsiteY6" fmla="*/ 3035030 h 4573507"/>
              <a:gd name="connsiteX7" fmla="*/ 7266562 w 7740524"/>
              <a:gd name="connsiteY7" fmla="*/ 1206230 h 4573507"/>
              <a:gd name="connsiteX8" fmla="*/ 6060332 w 7740524"/>
              <a:gd name="connsiteY8" fmla="*/ 0 h 4573507"/>
              <a:gd name="connsiteX0" fmla="*/ 6060332 w 7740524"/>
              <a:gd name="connsiteY0" fmla="*/ 0 h 4573507"/>
              <a:gd name="connsiteX1" fmla="*/ 6352162 w 7740524"/>
              <a:gd name="connsiteY1" fmla="*/ 0 h 4573507"/>
              <a:gd name="connsiteX2" fmla="*/ 7645940 w 7740524"/>
              <a:gd name="connsiteY2" fmla="*/ 1196502 h 4573507"/>
              <a:gd name="connsiteX3" fmla="*/ 5719864 w 7740524"/>
              <a:gd name="connsiteY3" fmla="*/ 3404681 h 4573507"/>
              <a:gd name="connsiteX4" fmla="*/ 0 w 7740524"/>
              <a:gd name="connsiteY4" fmla="*/ 4494179 h 4573507"/>
              <a:gd name="connsiteX5" fmla="*/ 9728 w 7740524"/>
              <a:gd name="connsiteY5" fmla="*/ 3988340 h 4573507"/>
              <a:gd name="connsiteX6" fmla="*/ 5671226 w 7740524"/>
              <a:gd name="connsiteY6" fmla="*/ 3035030 h 4573507"/>
              <a:gd name="connsiteX7" fmla="*/ 7266562 w 7740524"/>
              <a:gd name="connsiteY7" fmla="*/ 1206230 h 4573507"/>
              <a:gd name="connsiteX8" fmla="*/ 6060332 w 7740524"/>
              <a:gd name="connsiteY8" fmla="*/ 0 h 4573507"/>
              <a:gd name="connsiteX0" fmla="*/ 6060332 w 7740524"/>
              <a:gd name="connsiteY0" fmla="*/ 0 h 4573507"/>
              <a:gd name="connsiteX1" fmla="*/ 6352162 w 7740524"/>
              <a:gd name="connsiteY1" fmla="*/ 0 h 4573507"/>
              <a:gd name="connsiteX2" fmla="*/ 7645940 w 7740524"/>
              <a:gd name="connsiteY2" fmla="*/ 1196502 h 4573507"/>
              <a:gd name="connsiteX3" fmla="*/ 5719864 w 7740524"/>
              <a:gd name="connsiteY3" fmla="*/ 3404681 h 4573507"/>
              <a:gd name="connsiteX4" fmla="*/ 0 w 7740524"/>
              <a:gd name="connsiteY4" fmla="*/ 4494179 h 4573507"/>
              <a:gd name="connsiteX5" fmla="*/ 9728 w 7740524"/>
              <a:gd name="connsiteY5" fmla="*/ 3988340 h 4573507"/>
              <a:gd name="connsiteX6" fmla="*/ 5671226 w 7740524"/>
              <a:gd name="connsiteY6" fmla="*/ 3035030 h 4573507"/>
              <a:gd name="connsiteX7" fmla="*/ 7266562 w 7740524"/>
              <a:gd name="connsiteY7" fmla="*/ 1206230 h 4573507"/>
              <a:gd name="connsiteX8" fmla="*/ 6060332 w 7740524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71226 w 7735110"/>
              <a:gd name="connsiteY6" fmla="*/ 3035030 h 4573507"/>
              <a:gd name="connsiteX7" fmla="*/ 7266562 w 7735110"/>
              <a:gd name="connsiteY7" fmla="*/ 1206230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71226 w 7735110"/>
              <a:gd name="connsiteY6" fmla="*/ 3035030 h 4573507"/>
              <a:gd name="connsiteX7" fmla="*/ 7266562 w 7735110"/>
              <a:gd name="connsiteY7" fmla="*/ 1206230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71226 w 7735110"/>
              <a:gd name="connsiteY6" fmla="*/ 3035030 h 4573507"/>
              <a:gd name="connsiteX7" fmla="*/ 7266562 w 7735110"/>
              <a:gd name="connsiteY7" fmla="*/ 1206230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71226 w 7735110"/>
              <a:gd name="connsiteY6" fmla="*/ 3035030 h 4573507"/>
              <a:gd name="connsiteX7" fmla="*/ 7266562 w 7735110"/>
              <a:gd name="connsiteY7" fmla="*/ 1206230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84789 w 7735110"/>
              <a:gd name="connsiteY6" fmla="*/ 2994064 h 4573507"/>
              <a:gd name="connsiteX7" fmla="*/ 7266562 w 7735110"/>
              <a:gd name="connsiteY7" fmla="*/ 1206230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84789 w 7735110"/>
              <a:gd name="connsiteY6" fmla="*/ 2994064 h 4573507"/>
              <a:gd name="connsiteX7" fmla="*/ 7266562 w 7735110"/>
              <a:gd name="connsiteY7" fmla="*/ 1206230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84789 w 7735110"/>
              <a:gd name="connsiteY6" fmla="*/ 2994064 h 4573507"/>
              <a:gd name="connsiteX7" fmla="*/ 7268889 w 7735110"/>
              <a:gd name="connsiteY7" fmla="*/ 1327485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684789 w 7735110"/>
              <a:gd name="connsiteY6" fmla="*/ 2994064 h 4573507"/>
              <a:gd name="connsiteX7" fmla="*/ 7268889 w 7735110"/>
              <a:gd name="connsiteY7" fmla="*/ 1327485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418648 w 7735110"/>
              <a:gd name="connsiteY6" fmla="*/ 3125799 h 4573507"/>
              <a:gd name="connsiteX7" fmla="*/ 7268889 w 7735110"/>
              <a:gd name="connsiteY7" fmla="*/ 1327485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9728 w 7735110"/>
              <a:gd name="connsiteY5" fmla="*/ 3988340 h 4573507"/>
              <a:gd name="connsiteX6" fmla="*/ 5418648 w 7735110"/>
              <a:gd name="connsiteY6" fmla="*/ 3125799 h 4573507"/>
              <a:gd name="connsiteX7" fmla="*/ 7268889 w 7735110"/>
              <a:gd name="connsiteY7" fmla="*/ 1327485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19456 w 7735110"/>
              <a:gd name="connsiteY5" fmla="*/ 4019441 h 4573507"/>
              <a:gd name="connsiteX6" fmla="*/ 5418648 w 7735110"/>
              <a:gd name="connsiteY6" fmla="*/ 3125799 h 4573507"/>
              <a:gd name="connsiteX7" fmla="*/ 7268889 w 7735110"/>
              <a:gd name="connsiteY7" fmla="*/ 1327485 h 4573507"/>
              <a:gd name="connsiteX8" fmla="*/ 6060332 w 7735110"/>
              <a:gd name="connsiteY8" fmla="*/ 0 h 4573507"/>
              <a:gd name="connsiteX0" fmla="*/ 6060332 w 7735110"/>
              <a:gd name="connsiteY0" fmla="*/ 0 h 4573507"/>
              <a:gd name="connsiteX1" fmla="*/ 6352162 w 7735110"/>
              <a:gd name="connsiteY1" fmla="*/ 0 h 4573507"/>
              <a:gd name="connsiteX2" fmla="*/ 7645940 w 7735110"/>
              <a:gd name="connsiteY2" fmla="*/ 1196502 h 4573507"/>
              <a:gd name="connsiteX3" fmla="*/ 5719864 w 7735110"/>
              <a:gd name="connsiteY3" fmla="*/ 3404681 h 4573507"/>
              <a:gd name="connsiteX4" fmla="*/ 0 w 7735110"/>
              <a:gd name="connsiteY4" fmla="*/ 4494179 h 4573507"/>
              <a:gd name="connsiteX5" fmla="*/ 19456 w 7735110"/>
              <a:gd name="connsiteY5" fmla="*/ 4019441 h 4573507"/>
              <a:gd name="connsiteX6" fmla="*/ 5418648 w 7735110"/>
              <a:gd name="connsiteY6" fmla="*/ 3125799 h 4573507"/>
              <a:gd name="connsiteX7" fmla="*/ 7268889 w 7735110"/>
              <a:gd name="connsiteY7" fmla="*/ 1327485 h 4573507"/>
              <a:gd name="connsiteX8" fmla="*/ 6060332 w 7735110"/>
              <a:gd name="connsiteY8" fmla="*/ 0 h 4573507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268889 w 7735110"/>
              <a:gd name="connsiteY7" fmla="*/ 1327485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268889 w 7735110"/>
              <a:gd name="connsiteY7" fmla="*/ 1327485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268889 w 7735110"/>
              <a:gd name="connsiteY7" fmla="*/ 1327485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268889 w 7735110"/>
              <a:gd name="connsiteY7" fmla="*/ 1327485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268889 w 7735110"/>
              <a:gd name="connsiteY7" fmla="*/ 1327485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268889 w 7735110"/>
              <a:gd name="connsiteY7" fmla="*/ 1327485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300399 w 7735110"/>
              <a:gd name="connsiteY7" fmla="*/ 1244322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9456 w 7735110"/>
              <a:gd name="connsiteY5" fmla="*/ 4019441 h 4596729"/>
              <a:gd name="connsiteX6" fmla="*/ 5418648 w 7735110"/>
              <a:gd name="connsiteY6" fmla="*/ 3125799 h 4596729"/>
              <a:gd name="connsiteX7" fmla="*/ 7300399 w 7735110"/>
              <a:gd name="connsiteY7" fmla="*/ 1244322 h 4596729"/>
              <a:gd name="connsiteX8" fmla="*/ 6060332 w 7735110"/>
              <a:gd name="connsiteY8" fmla="*/ 0 h 4596729"/>
              <a:gd name="connsiteX0" fmla="*/ 6060332 w 7735110"/>
              <a:gd name="connsiteY0" fmla="*/ 0 h 4596729"/>
              <a:gd name="connsiteX1" fmla="*/ 6352162 w 7735110"/>
              <a:gd name="connsiteY1" fmla="*/ 0 h 4596729"/>
              <a:gd name="connsiteX2" fmla="*/ 7645940 w 7735110"/>
              <a:gd name="connsiteY2" fmla="*/ 1196502 h 4596729"/>
              <a:gd name="connsiteX3" fmla="*/ 5719864 w 7735110"/>
              <a:gd name="connsiteY3" fmla="*/ 3404681 h 4596729"/>
              <a:gd name="connsiteX4" fmla="*/ 0 w 7735110"/>
              <a:gd name="connsiteY4" fmla="*/ 4494179 h 4596729"/>
              <a:gd name="connsiteX5" fmla="*/ 1 w 7735110"/>
              <a:gd name="connsiteY5" fmla="*/ 4039991 h 4596729"/>
              <a:gd name="connsiteX6" fmla="*/ 5418648 w 7735110"/>
              <a:gd name="connsiteY6" fmla="*/ 3125799 h 4596729"/>
              <a:gd name="connsiteX7" fmla="*/ 7300399 w 7735110"/>
              <a:gd name="connsiteY7" fmla="*/ 1244322 h 4596729"/>
              <a:gd name="connsiteX8" fmla="*/ 6060332 w 7735110"/>
              <a:gd name="connsiteY8" fmla="*/ 0 h 4596729"/>
              <a:gd name="connsiteX0" fmla="*/ 6060332 w 7747806"/>
              <a:gd name="connsiteY0" fmla="*/ 0 h 4596729"/>
              <a:gd name="connsiteX1" fmla="*/ 6331061 w 7747806"/>
              <a:gd name="connsiteY1" fmla="*/ 2 h 4596729"/>
              <a:gd name="connsiteX2" fmla="*/ 7645940 w 7747806"/>
              <a:gd name="connsiteY2" fmla="*/ 1196502 h 4596729"/>
              <a:gd name="connsiteX3" fmla="*/ 5719864 w 7747806"/>
              <a:gd name="connsiteY3" fmla="*/ 3404681 h 4596729"/>
              <a:gd name="connsiteX4" fmla="*/ 0 w 7747806"/>
              <a:gd name="connsiteY4" fmla="*/ 4494179 h 4596729"/>
              <a:gd name="connsiteX5" fmla="*/ 1 w 7747806"/>
              <a:gd name="connsiteY5" fmla="*/ 4039991 h 4596729"/>
              <a:gd name="connsiteX6" fmla="*/ 5418648 w 7747806"/>
              <a:gd name="connsiteY6" fmla="*/ 3125799 h 4596729"/>
              <a:gd name="connsiteX7" fmla="*/ 7300399 w 7747806"/>
              <a:gd name="connsiteY7" fmla="*/ 1244322 h 4596729"/>
              <a:gd name="connsiteX8" fmla="*/ 6060332 w 7747806"/>
              <a:gd name="connsiteY8" fmla="*/ 0 h 4596729"/>
              <a:gd name="connsiteX0" fmla="*/ 6060332 w 7747806"/>
              <a:gd name="connsiteY0" fmla="*/ 0 h 4596729"/>
              <a:gd name="connsiteX1" fmla="*/ 6331061 w 7747806"/>
              <a:gd name="connsiteY1" fmla="*/ 2 h 4596729"/>
              <a:gd name="connsiteX2" fmla="*/ 7645940 w 7747806"/>
              <a:gd name="connsiteY2" fmla="*/ 1196502 h 4596729"/>
              <a:gd name="connsiteX3" fmla="*/ 5719864 w 7747806"/>
              <a:gd name="connsiteY3" fmla="*/ 3404681 h 4596729"/>
              <a:gd name="connsiteX4" fmla="*/ 0 w 7747806"/>
              <a:gd name="connsiteY4" fmla="*/ 4494179 h 4596729"/>
              <a:gd name="connsiteX5" fmla="*/ 1 w 7747806"/>
              <a:gd name="connsiteY5" fmla="*/ 4039991 h 4596729"/>
              <a:gd name="connsiteX6" fmla="*/ 5418648 w 7747806"/>
              <a:gd name="connsiteY6" fmla="*/ 3125799 h 4596729"/>
              <a:gd name="connsiteX7" fmla="*/ 7300399 w 7747806"/>
              <a:gd name="connsiteY7" fmla="*/ 1244322 h 4596729"/>
              <a:gd name="connsiteX8" fmla="*/ 6060332 w 7747806"/>
              <a:gd name="connsiteY8" fmla="*/ 0 h 4596729"/>
              <a:gd name="connsiteX0" fmla="*/ 6060332 w 7666220"/>
              <a:gd name="connsiteY0" fmla="*/ 0 h 4596729"/>
              <a:gd name="connsiteX1" fmla="*/ 6331061 w 7666220"/>
              <a:gd name="connsiteY1" fmla="*/ 2 h 4596729"/>
              <a:gd name="connsiteX2" fmla="*/ 7645940 w 7666220"/>
              <a:gd name="connsiteY2" fmla="*/ 1196502 h 4596729"/>
              <a:gd name="connsiteX3" fmla="*/ 5719864 w 7666220"/>
              <a:gd name="connsiteY3" fmla="*/ 3404681 h 4596729"/>
              <a:gd name="connsiteX4" fmla="*/ 0 w 7666220"/>
              <a:gd name="connsiteY4" fmla="*/ 4494179 h 4596729"/>
              <a:gd name="connsiteX5" fmla="*/ 1 w 7666220"/>
              <a:gd name="connsiteY5" fmla="*/ 4039991 h 4596729"/>
              <a:gd name="connsiteX6" fmla="*/ 5418648 w 7666220"/>
              <a:gd name="connsiteY6" fmla="*/ 3125799 h 4596729"/>
              <a:gd name="connsiteX7" fmla="*/ 7300399 w 7666220"/>
              <a:gd name="connsiteY7" fmla="*/ 1244322 h 4596729"/>
              <a:gd name="connsiteX8" fmla="*/ 6060332 w 7666220"/>
              <a:gd name="connsiteY8" fmla="*/ 0 h 4596729"/>
              <a:gd name="connsiteX0" fmla="*/ 6060332 w 7666220"/>
              <a:gd name="connsiteY0" fmla="*/ 0 h 4596729"/>
              <a:gd name="connsiteX1" fmla="*/ 6331061 w 7666220"/>
              <a:gd name="connsiteY1" fmla="*/ 2 h 4596729"/>
              <a:gd name="connsiteX2" fmla="*/ 7645940 w 7666220"/>
              <a:gd name="connsiteY2" fmla="*/ 1196502 h 4596729"/>
              <a:gd name="connsiteX3" fmla="*/ 5719864 w 7666220"/>
              <a:gd name="connsiteY3" fmla="*/ 3404681 h 4596729"/>
              <a:gd name="connsiteX4" fmla="*/ 0 w 7666220"/>
              <a:gd name="connsiteY4" fmla="*/ 4494179 h 4596729"/>
              <a:gd name="connsiteX5" fmla="*/ 1 w 7666220"/>
              <a:gd name="connsiteY5" fmla="*/ 4039991 h 4596729"/>
              <a:gd name="connsiteX6" fmla="*/ 5418648 w 7666220"/>
              <a:gd name="connsiteY6" fmla="*/ 3125799 h 4596729"/>
              <a:gd name="connsiteX7" fmla="*/ 7300399 w 7666220"/>
              <a:gd name="connsiteY7" fmla="*/ 1244322 h 4596729"/>
              <a:gd name="connsiteX8" fmla="*/ 6060332 w 7666220"/>
              <a:gd name="connsiteY8" fmla="*/ 0 h 4596729"/>
              <a:gd name="connsiteX0" fmla="*/ 6060332 w 7666220"/>
              <a:gd name="connsiteY0" fmla="*/ 0 h 4596729"/>
              <a:gd name="connsiteX1" fmla="*/ 6331061 w 7666220"/>
              <a:gd name="connsiteY1" fmla="*/ 2 h 4596729"/>
              <a:gd name="connsiteX2" fmla="*/ 7645940 w 7666220"/>
              <a:gd name="connsiteY2" fmla="*/ 1196502 h 4596729"/>
              <a:gd name="connsiteX3" fmla="*/ 5719864 w 7666220"/>
              <a:gd name="connsiteY3" fmla="*/ 3404681 h 4596729"/>
              <a:gd name="connsiteX4" fmla="*/ 0 w 7666220"/>
              <a:gd name="connsiteY4" fmla="*/ 4494179 h 4596729"/>
              <a:gd name="connsiteX5" fmla="*/ 1 w 7666220"/>
              <a:gd name="connsiteY5" fmla="*/ 3975390 h 4596729"/>
              <a:gd name="connsiteX6" fmla="*/ 5418648 w 7666220"/>
              <a:gd name="connsiteY6" fmla="*/ 3125799 h 4596729"/>
              <a:gd name="connsiteX7" fmla="*/ 7300399 w 7666220"/>
              <a:gd name="connsiteY7" fmla="*/ 1244322 h 4596729"/>
              <a:gd name="connsiteX8" fmla="*/ 6060332 w 7666220"/>
              <a:gd name="connsiteY8" fmla="*/ 0 h 4596729"/>
              <a:gd name="connsiteX0" fmla="*/ 6060332 w 7673068"/>
              <a:gd name="connsiteY0" fmla="*/ 0 h 4596729"/>
              <a:gd name="connsiteX1" fmla="*/ 6331061 w 7673068"/>
              <a:gd name="connsiteY1" fmla="*/ 2 h 4596729"/>
              <a:gd name="connsiteX2" fmla="*/ 7652788 w 7673068"/>
              <a:gd name="connsiteY2" fmla="*/ 1354270 h 4596729"/>
              <a:gd name="connsiteX3" fmla="*/ 5719864 w 7673068"/>
              <a:gd name="connsiteY3" fmla="*/ 3404681 h 4596729"/>
              <a:gd name="connsiteX4" fmla="*/ 0 w 7673068"/>
              <a:gd name="connsiteY4" fmla="*/ 4494179 h 4596729"/>
              <a:gd name="connsiteX5" fmla="*/ 1 w 7673068"/>
              <a:gd name="connsiteY5" fmla="*/ 3975390 h 4596729"/>
              <a:gd name="connsiteX6" fmla="*/ 5418648 w 7673068"/>
              <a:gd name="connsiteY6" fmla="*/ 3125799 h 4596729"/>
              <a:gd name="connsiteX7" fmla="*/ 7300399 w 7673068"/>
              <a:gd name="connsiteY7" fmla="*/ 1244322 h 4596729"/>
              <a:gd name="connsiteX8" fmla="*/ 6060332 w 7673068"/>
              <a:gd name="connsiteY8" fmla="*/ 0 h 4596729"/>
              <a:gd name="connsiteX0" fmla="*/ 6060332 w 7673068"/>
              <a:gd name="connsiteY0" fmla="*/ 0 h 4596729"/>
              <a:gd name="connsiteX1" fmla="*/ 6331061 w 7673068"/>
              <a:gd name="connsiteY1" fmla="*/ 2 h 4596729"/>
              <a:gd name="connsiteX2" fmla="*/ 7652788 w 7673068"/>
              <a:gd name="connsiteY2" fmla="*/ 1354270 h 4596729"/>
              <a:gd name="connsiteX3" fmla="*/ 5719864 w 7673068"/>
              <a:gd name="connsiteY3" fmla="*/ 3404681 h 4596729"/>
              <a:gd name="connsiteX4" fmla="*/ 0 w 7673068"/>
              <a:gd name="connsiteY4" fmla="*/ 4494179 h 4596729"/>
              <a:gd name="connsiteX5" fmla="*/ 1 w 7673068"/>
              <a:gd name="connsiteY5" fmla="*/ 3975390 h 4596729"/>
              <a:gd name="connsiteX6" fmla="*/ 5418648 w 7673068"/>
              <a:gd name="connsiteY6" fmla="*/ 3125799 h 4596729"/>
              <a:gd name="connsiteX7" fmla="*/ 7431584 w 7673068"/>
              <a:gd name="connsiteY7" fmla="*/ 1358247 h 4596729"/>
              <a:gd name="connsiteX8" fmla="*/ 6060332 w 7673068"/>
              <a:gd name="connsiteY8" fmla="*/ 0 h 4596729"/>
              <a:gd name="connsiteX0" fmla="*/ 6060332 w 7673068"/>
              <a:gd name="connsiteY0" fmla="*/ 0 h 4596729"/>
              <a:gd name="connsiteX1" fmla="*/ 6331061 w 7673068"/>
              <a:gd name="connsiteY1" fmla="*/ 2 h 4596729"/>
              <a:gd name="connsiteX2" fmla="*/ 7652788 w 7673068"/>
              <a:gd name="connsiteY2" fmla="*/ 1354270 h 4596729"/>
              <a:gd name="connsiteX3" fmla="*/ 5719864 w 7673068"/>
              <a:gd name="connsiteY3" fmla="*/ 3404681 h 4596729"/>
              <a:gd name="connsiteX4" fmla="*/ 0 w 7673068"/>
              <a:gd name="connsiteY4" fmla="*/ 4494179 h 4596729"/>
              <a:gd name="connsiteX5" fmla="*/ 1 w 7673068"/>
              <a:gd name="connsiteY5" fmla="*/ 3975390 h 4596729"/>
              <a:gd name="connsiteX6" fmla="*/ 5418648 w 7673068"/>
              <a:gd name="connsiteY6" fmla="*/ 3125799 h 4596729"/>
              <a:gd name="connsiteX7" fmla="*/ 7295396 w 7673068"/>
              <a:gd name="connsiteY7" fmla="*/ 1329064 h 4596729"/>
              <a:gd name="connsiteX8" fmla="*/ 6060332 w 7673068"/>
              <a:gd name="connsiteY8" fmla="*/ 0 h 4596729"/>
              <a:gd name="connsiteX0" fmla="*/ 6060332 w 7673068"/>
              <a:gd name="connsiteY0" fmla="*/ 0 h 4596729"/>
              <a:gd name="connsiteX1" fmla="*/ 6331061 w 7673068"/>
              <a:gd name="connsiteY1" fmla="*/ 2 h 4596729"/>
              <a:gd name="connsiteX2" fmla="*/ 7652788 w 7673068"/>
              <a:gd name="connsiteY2" fmla="*/ 1354270 h 4596729"/>
              <a:gd name="connsiteX3" fmla="*/ 5719864 w 7673068"/>
              <a:gd name="connsiteY3" fmla="*/ 3404681 h 4596729"/>
              <a:gd name="connsiteX4" fmla="*/ 0 w 7673068"/>
              <a:gd name="connsiteY4" fmla="*/ 4494179 h 4596729"/>
              <a:gd name="connsiteX5" fmla="*/ 1 w 7673068"/>
              <a:gd name="connsiteY5" fmla="*/ 3975390 h 4596729"/>
              <a:gd name="connsiteX6" fmla="*/ 5418648 w 7673068"/>
              <a:gd name="connsiteY6" fmla="*/ 3125799 h 4596729"/>
              <a:gd name="connsiteX7" fmla="*/ 7295396 w 7673068"/>
              <a:gd name="connsiteY7" fmla="*/ 1329064 h 4596729"/>
              <a:gd name="connsiteX8" fmla="*/ 6060332 w 7673068"/>
              <a:gd name="connsiteY8" fmla="*/ 0 h 4596729"/>
              <a:gd name="connsiteX0" fmla="*/ 6060332 w 7673068"/>
              <a:gd name="connsiteY0" fmla="*/ 0 h 4596729"/>
              <a:gd name="connsiteX1" fmla="*/ 6331061 w 7673068"/>
              <a:gd name="connsiteY1" fmla="*/ 2 h 4596729"/>
              <a:gd name="connsiteX2" fmla="*/ 7652788 w 7673068"/>
              <a:gd name="connsiteY2" fmla="*/ 1354270 h 4596729"/>
              <a:gd name="connsiteX3" fmla="*/ 5719864 w 7673068"/>
              <a:gd name="connsiteY3" fmla="*/ 3404681 h 4596729"/>
              <a:gd name="connsiteX4" fmla="*/ 0 w 7673068"/>
              <a:gd name="connsiteY4" fmla="*/ 4494179 h 4596729"/>
              <a:gd name="connsiteX5" fmla="*/ 1 w 7673068"/>
              <a:gd name="connsiteY5" fmla="*/ 3975390 h 4596729"/>
              <a:gd name="connsiteX6" fmla="*/ 5418648 w 7673068"/>
              <a:gd name="connsiteY6" fmla="*/ 3125799 h 4596729"/>
              <a:gd name="connsiteX7" fmla="*/ 7295396 w 7673068"/>
              <a:gd name="connsiteY7" fmla="*/ 1329064 h 4596729"/>
              <a:gd name="connsiteX8" fmla="*/ 6060332 w 7673068"/>
              <a:gd name="connsiteY8" fmla="*/ 0 h 4596729"/>
              <a:gd name="connsiteX0" fmla="*/ 6060332 w 7673068"/>
              <a:gd name="connsiteY0" fmla="*/ 0 h 4596729"/>
              <a:gd name="connsiteX1" fmla="*/ 6331061 w 7673068"/>
              <a:gd name="connsiteY1" fmla="*/ 2 h 4596729"/>
              <a:gd name="connsiteX2" fmla="*/ 7652788 w 7673068"/>
              <a:gd name="connsiteY2" fmla="*/ 1354270 h 4596729"/>
              <a:gd name="connsiteX3" fmla="*/ 5719864 w 7673068"/>
              <a:gd name="connsiteY3" fmla="*/ 3404681 h 4596729"/>
              <a:gd name="connsiteX4" fmla="*/ 0 w 7673068"/>
              <a:gd name="connsiteY4" fmla="*/ 4494179 h 4596729"/>
              <a:gd name="connsiteX5" fmla="*/ 1 w 7673068"/>
              <a:gd name="connsiteY5" fmla="*/ 3975390 h 4596729"/>
              <a:gd name="connsiteX6" fmla="*/ 5418648 w 7673068"/>
              <a:gd name="connsiteY6" fmla="*/ 3125799 h 4596729"/>
              <a:gd name="connsiteX7" fmla="*/ 7295396 w 7673068"/>
              <a:gd name="connsiteY7" fmla="*/ 1329064 h 4596729"/>
              <a:gd name="connsiteX8" fmla="*/ 6060332 w 7673068"/>
              <a:gd name="connsiteY8" fmla="*/ 0 h 4596729"/>
              <a:gd name="connsiteX0" fmla="*/ 6060332 w 7709099"/>
              <a:gd name="connsiteY0" fmla="*/ 0 h 4596729"/>
              <a:gd name="connsiteX1" fmla="*/ 6331061 w 7709099"/>
              <a:gd name="connsiteY1" fmla="*/ 2 h 4596729"/>
              <a:gd name="connsiteX2" fmla="*/ 7652788 w 7709099"/>
              <a:gd name="connsiteY2" fmla="*/ 1354270 h 4596729"/>
              <a:gd name="connsiteX3" fmla="*/ 5719864 w 7709099"/>
              <a:gd name="connsiteY3" fmla="*/ 3404681 h 4596729"/>
              <a:gd name="connsiteX4" fmla="*/ 0 w 7709099"/>
              <a:gd name="connsiteY4" fmla="*/ 4494179 h 4596729"/>
              <a:gd name="connsiteX5" fmla="*/ 1 w 7709099"/>
              <a:gd name="connsiteY5" fmla="*/ 3975390 h 4596729"/>
              <a:gd name="connsiteX6" fmla="*/ 5418648 w 7709099"/>
              <a:gd name="connsiteY6" fmla="*/ 3125799 h 4596729"/>
              <a:gd name="connsiteX7" fmla="*/ 7295396 w 7709099"/>
              <a:gd name="connsiteY7" fmla="*/ 1329064 h 4596729"/>
              <a:gd name="connsiteX8" fmla="*/ 6060332 w 7709099"/>
              <a:gd name="connsiteY8" fmla="*/ 0 h 4596729"/>
              <a:gd name="connsiteX0" fmla="*/ 6060332 w 7709099"/>
              <a:gd name="connsiteY0" fmla="*/ 0 h 4596729"/>
              <a:gd name="connsiteX1" fmla="*/ 6331061 w 7709099"/>
              <a:gd name="connsiteY1" fmla="*/ 2 h 4596729"/>
              <a:gd name="connsiteX2" fmla="*/ 7652788 w 7709099"/>
              <a:gd name="connsiteY2" fmla="*/ 1354270 h 4596729"/>
              <a:gd name="connsiteX3" fmla="*/ 5719864 w 7709099"/>
              <a:gd name="connsiteY3" fmla="*/ 3404681 h 4596729"/>
              <a:gd name="connsiteX4" fmla="*/ 0 w 7709099"/>
              <a:gd name="connsiteY4" fmla="*/ 4494179 h 4596729"/>
              <a:gd name="connsiteX5" fmla="*/ 1 w 7709099"/>
              <a:gd name="connsiteY5" fmla="*/ 3975390 h 4596729"/>
              <a:gd name="connsiteX6" fmla="*/ 5418648 w 7709099"/>
              <a:gd name="connsiteY6" fmla="*/ 3125799 h 4596729"/>
              <a:gd name="connsiteX7" fmla="*/ 7295396 w 7709099"/>
              <a:gd name="connsiteY7" fmla="*/ 1329064 h 4596729"/>
              <a:gd name="connsiteX8" fmla="*/ 6060332 w 7709099"/>
              <a:gd name="connsiteY8" fmla="*/ 0 h 4596729"/>
              <a:gd name="connsiteX0" fmla="*/ 6060332 w 7709099"/>
              <a:gd name="connsiteY0" fmla="*/ 0 h 4596729"/>
              <a:gd name="connsiteX1" fmla="*/ 6331061 w 7709099"/>
              <a:gd name="connsiteY1" fmla="*/ 2 h 4596729"/>
              <a:gd name="connsiteX2" fmla="*/ 7652788 w 7709099"/>
              <a:gd name="connsiteY2" fmla="*/ 1354270 h 4596729"/>
              <a:gd name="connsiteX3" fmla="*/ 5719864 w 7709099"/>
              <a:gd name="connsiteY3" fmla="*/ 3404681 h 4596729"/>
              <a:gd name="connsiteX4" fmla="*/ 0 w 7709099"/>
              <a:gd name="connsiteY4" fmla="*/ 4494179 h 4596729"/>
              <a:gd name="connsiteX5" fmla="*/ 1 w 7709099"/>
              <a:gd name="connsiteY5" fmla="*/ 3975390 h 4596729"/>
              <a:gd name="connsiteX6" fmla="*/ 5418648 w 7709099"/>
              <a:gd name="connsiteY6" fmla="*/ 3125799 h 4596729"/>
              <a:gd name="connsiteX7" fmla="*/ 7295396 w 7709099"/>
              <a:gd name="connsiteY7" fmla="*/ 1329064 h 4596729"/>
              <a:gd name="connsiteX8" fmla="*/ 6060332 w 7709099"/>
              <a:gd name="connsiteY8" fmla="*/ 0 h 459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9099" h="4596729">
                <a:moveTo>
                  <a:pt x="6060332" y="0"/>
                </a:moveTo>
                <a:lnTo>
                  <a:pt x="6331061" y="2"/>
                </a:lnTo>
                <a:cubicBezTo>
                  <a:pt x="6961620" y="246075"/>
                  <a:pt x="7596477" y="755655"/>
                  <a:pt x="7652788" y="1354270"/>
                </a:cubicBezTo>
                <a:cubicBezTo>
                  <a:pt x="7709099" y="1952885"/>
                  <a:pt x="6839549" y="2901298"/>
                  <a:pt x="5719864" y="3404681"/>
                </a:cubicBezTo>
                <a:cubicBezTo>
                  <a:pt x="4600179" y="3908064"/>
                  <a:pt x="2577034" y="4596729"/>
                  <a:pt x="0" y="4494179"/>
                </a:cubicBezTo>
                <a:cubicBezTo>
                  <a:pt x="0" y="4342783"/>
                  <a:pt x="1" y="4126786"/>
                  <a:pt x="1" y="3975390"/>
                </a:cubicBezTo>
                <a:cubicBezTo>
                  <a:pt x="1114198" y="4102534"/>
                  <a:pt x="4075811" y="3787437"/>
                  <a:pt x="5418648" y="3125799"/>
                </a:cubicBezTo>
                <a:cubicBezTo>
                  <a:pt x="6761485" y="2464161"/>
                  <a:pt x="7269290" y="1876536"/>
                  <a:pt x="7295396" y="1329064"/>
                </a:cubicBezTo>
                <a:cubicBezTo>
                  <a:pt x="7321502" y="781592"/>
                  <a:pt x="6661094" y="286739"/>
                  <a:pt x="6060332" y="0"/>
                </a:cubicBezTo>
                <a:close/>
              </a:path>
            </a:pathLst>
          </a:custGeom>
          <a:gradFill flip="none" rotWithShape="1">
            <a:gsLst>
              <a:gs pos="9000">
                <a:schemeClr val="tx2">
                  <a:lumMod val="10000"/>
                  <a:alpha val="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rgbClr val="FFFFFF"/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BottomRight"/>
            <a:lightRig rig="glow" dir="t">
              <a:rot lat="0" lon="0" rev="15000000"/>
            </a:lightRig>
          </a:scene3d>
          <a:sp3d prstMaterial="metal">
            <a:bevelT w="63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 bwMode="gray">
          <a:xfrm>
            <a:off x="6561305" y="1246649"/>
            <a:ext cx="762808" cy="762808"/>
          </a:xfrm>
          <a:prstGeom prst="ellipse">
            <a:avLst/>
          </a:prstGeom>
          <a:gradFill flip="none" rotWithShape="1">
            <a:gsLst>
              <a:gs pos="12000">
                <a:schemeClr val="accent4">
                  <a:lumMod val="50000"/>
                </a:schemeClr>
              </a:gs>
              <a:gs pos="50000">
                <a:schemeClr val="accent4"/>
              </a:gs>
              <a:gs pos="7700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l">
              <a:rot lat="0" lon="0" rev="14400000"/>
            </a:lightRig>
          </a:scene3d>
          <a:sp3d prstMaterial="metal">
            <a:bevelT w="406400" h="406400"/>
            <a:bevelB w="406400" h="4064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6200" b="1" i="1" kern="1200" dirty="0">
              <a:gradFill flip="none" rotWithShape="1">
                <a:gsLst>
                  <a:gs pos="0">
                    <a:prstClr val="white">
                      <a:shade val="30000"/>
                      <a:satMod val="115000"/>
                      <a:alpha val="20000"/>
                    </a:prstClr>
                  </a:gs>
                  <a:gs pos="50000">
                    <a:prstClr val="white">
                      <a:shade val="67500"/>
                      <a:satMod val="115000"/>
                      <a:alpha val="20000"/>
                    </a:prstClr>
                  </a:gs>
                  <a:gs pos="100000">
                    <a:prstClr val="white">
                      <a:shade val="100000"/>
                      <a:satMod val="115000"/>
                      <a:alpha val="20000"/>
                    </a:prstClr>
                  </a:gs>
                </a:gsLst>
                <a:lin ang="16200000" scaled="1"/>
                <a:tileRect/>
              </a:gradFill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 bwMode="gray">
          <a:xfrm>
            <a:off x="3644705" y="2420888"/>
            <a:ext cx="1144212" cy="1144212"/>
          </a:xfrm>
          <a:prstGeom prst="ellipse">
            <a:avLst/>
          </a:prstGeom>
          <a:gradFill flip="none" rotWithShape="1">
            <a:gsLst>
              <a:gs pos="12000">
                <a:schemeClr val="accent3">
                  <a:lumMod val="50000"/>
                </a:schemeClr>
              </a:gs>
              <a:gs pos="50000">
                <a:schemeClr val="accent3"/>
              </a:gs>
              <a:gs pos="77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l">
              <a:rot lat="0" lon="0" rev="14400000"/>
            </a:lightRig>
          </a:scene3d>
          <a:sp3d prstMaterial="metal">
            <a:bevelT w="508000" h="533400"/>
            <a:bevelB w="508000" h="5461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6000" b="1" i="1" kern="1200" dirty="0">
              <a:gradFill flip="none" rotWithShape="1">
                <a:gsLst>
                  <a:gs pos="0">
                    <a:prstClr val="white">
                      <a:shade val="30000"/>
                      <a:satMod val="115000"/>
                      <a:alpha val="20000"/>
                    </a:prstClr>
                  </a:gs>
                  <a:gs pos="50000">
                    <a:prstClr val="white">
                      <a:shade val="67500"/>
                      <a:satMod val="115000"/>
                      <a:alpha val="20000"/>
                    </a:prstClr>
                  </a:gs>
                  <a:gs pos="100000">
                    <a:prstClr val="white">
                      <a:shade val="100000"/>
                      <a:satMod val="115000"/>
                      <a:alpha val="20000"/>
                    </a:prstClr>
                  </a:gs>
                </a:gsLst>
                <a:lin ang="16200000" scaled="1"/>
                <a:tileRect/>
              </a:gra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40" name="Oval 39"/>
          <p:cNvSpPr/>
          <p:nvPr/>
        </p:nvSpPr>
        <p:spPr bwMode="gray">
          <a:xfrm>
            <a:off x="517778" y="2696279"/>
            <a:ext cx="1430264" cy="1430265"/>
          </a:xfrm>
          <a:prstGeom prst="ellipse">
            <a:avLst/>
          </a:prstGeom>
          <a:gradFill flip="none" rotWithShape="1">
            <a:gsLst>
              <a:gs pos="12000">
                <a:schemeClr val="accent2">
                  <a:lumMod val="50000"/>
                </a:schemeClr>
              </a:gs>
              <a:gs pos="50000">
                <a:schemeClr val="accent2"/>
              </a:gs>
              <a:gs pos="77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l">
              <a:rot lat="0" lon="0" rev="14400000"/>
            </a:lightRig>
          </a:scene3d>
          <a:sp3d prstMaterial="metal">
            <a:bevelT w="742950" h="660400"/>
            <a:bevelB w="742950" h="65405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6000" b="1" i="1" kern="1200" dirty="0">
              <a:gradFill flip="none" rotWithShape="1">
                <a:gsLst>
                  <a:gs pos="0">
                    <a:prstClr val="white">
                      <a:shade val="30000"/>
                      <a:satMod val="115000"/>
                      <a:alpha val="20000"/>
                    </a:prstClr>
                  </a:gs>
                  <a:gs pos="50000">
                    <a:prstClr val="white">
                      <a:shade val="67500"/>
                      <a:satMod val="115000"/>
                      <a:alpha val="20000"/>
                    </a:prstClr>
                  </a:gs>
                  <a:gs pos="100000">
                    <a:prstClr val="white">
                      <a:shade val="100000"/>
                      <a:satMod val="115000"/>
                      <a:alpha val="20000"/>
                    </a:prstClr>
                  </a:gs>
                </a:gsLst>
                <a:lin ang="16200000" scaled="1"/>
                <a:tileRect/>
              </a:gra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45" name="Rounded Rectangle 44"/>
          <p:cNvSpPr/>
          <p:nvPr/>
        </p:nvSpPr>
        <p:spPr bwMode="gray">
          <a:xfrm>
            <a:off x="6658834" y="2342778"/>
            <a:ext cx="2132183" cy="30459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alt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건강걷기활동</a:t>
            </a:r>
            <a:endParaRPr lang="en-US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56176" y="2633503"/>
            <a:ext cx="2932914" cy="1592744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- </a:t>
            </a:r>
            <a:r>
              <a:rPr lang="ko-KR" alt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지역사회 네트워크 활용</a:t>
            </a:r>
            <a: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(</a:t>
            </a:r>
            <a:r>
              <a:rPr lang="ko-KR" alt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기업</a:t>
            </a:r>
            <a: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, </a:t>
            </a:r>
            <a:r>
              <a:rPr lang="ko-KR" alt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자원봉사센터 연계</a:t>
            </a:r>
            <a: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) </a:t>
            </a: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하여 프로그램 원활히 운영</a:t>
            </a: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.</a:t>
            </a:r>
            <a:b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</a:b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- </a:t>
            </a: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다양한 기업과 봉사자 참여를 통해 시각장애 인식 개선</a:t>
            </a: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, </a:t>
            </a: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확대</a:t>
            </a: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.</a:t>
            </a:r>
            <a:r>
              <a:rPr 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 </a:t>
            </a:r>
            <a:endParaRPr lang="en-US" sz="1300" b="1" kern="1200" dirty="0">
              <a:latin typeface="나눔스퀘어OTF Bold" panose="020B0600000101010101" pitchFamily="34" charset="-127"/>
              <a:ea typeface="나눔스퀘어OTF Bold" panose="020B0600000101010101" pitchFamily="34" charset="-127"/>
              <a:cs typeface="Arial" pitchFamily="34" charset="0"/>
            </a:endParaRPr>
          </a:p>
        </p:txBody>
      </p:sp>
      <p:cxnSp>
        <p:nvCxnSpPr>
          <p:cNvPr id="47" name="Straight Connector 46"/>
          <p:cNvCxnSpPr>
            <a:stCxn id="45" idx="0"/>
            <a:endCxn id="38" idx="5"/>
          </p:cNvCxnSpPr>
          <p:nvPr/>
        </p:nvCxnSpPr>
        <p:spPr>
          <a:xfrm flipH="1" flipV="1">
            <a:off x="7212402" y="1897746"/>
            <a:ext cx="512524" cy="44503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 bwMode="gray">
          <a:xfrm>
            <a:off x="3614928" y="3988012"/>
            <a:ext cx="2132183" cy="30459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altLang="en-US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성인수영교실</a:t>
            </a:r>
            <a:endParaRPr lang="en-US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91880" y="4328427"/>
            <a:ext cx="3371648" cy="1892826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ko-KR" alt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생활체육에서 소외된 시각장애 성인의 운동장소로 연중 기회제공</a:t>
            </a:r>
            <a: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. </a:t>
            </a:r>
            <a:b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</a:br>
            <a: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- </a:t>
            </a:r>
            <a:r>
              <a:rPr lang="ko-KR" alt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연중 프로그램은 시각장애인의 만남의 장소로의 역할</a:t>
            </a:r>
            <a:r>
              <a:rPr lang="en-US" altLang="ko-KR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.</a:t>
            </a:r>
            <a:endParaRPr lang="en-US" altLang="ko-KR" sz="1300" b="1" dirty="0">
              <a:latin typeface="나눔스퀘어OTF Bold" panose="020B0600000101010101" pitchFamily="34" charset="-127"/>
              <a:ea typeface="나눔스퀘어OTF Bold" panose="020B0600000101010101" pitchFamily="34" charset="-127"/>
              <a:cs typeface="Arial" pitchFamily="34" charset="0"/>
            </a:endParaRP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연중 지속적인 프로그램 운영으로 시각장애인의 건강관리에 기여</a:t>
            </a:r>
            <a:endParaRPr lang="en-US" sz="1300" b="1" kern="1200" dirty="0">
              <a:latin typeface="나눔스퀘어OTF Bold" panose="020B0600000101010101" pitchFamily="34" charset="-127"/>
              <a:ea typeface="나눔스퀘어OTF Bold" panose="020B0600000101010101" pitchFamily="34" charset="-127"/>
              <a:cs typeface="Arial" pitchFamily="34" charset="0"/>
            </a:endParaRPr>
          </a:p>
        </p:txBody>
      </p:sp>
      <p:cxnSp>
        <p:nvCxnSpPr>
          <p:cNvPr id="53" name="Straight Connector 52"/>
          <p:cNvCxnSpPr>
            <a:stCxn id="51" idx="0"/>
            <a:endCxn id="39" idx="4"/>
          </p:cNvCxnSpPr>
          <p:nvPr/>
        </p:nvCxnSpPr>
        <p:spPr>
          <a:xfrm flipH="1" flipV="1">
            <a:off x="4216811" y="3565100"/>
            <a:ext cx="464209" cy="42291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 bwMode="gray">
          <a:xfrm>
            <a:off x="409767" y="4593757"/>
            <a:ext cx="2132183" cy="30459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ko-KR" altLang="en-US" b="1" kern="1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건강멘토링</a:t>
            </a:r>
            <a:endParaRPr lang="en-US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1520" y="4898355"/>
            <a:ext cx="3240360" cy="1592744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ko-KR" altLang="en-US" sz="1300" b="1" kern="1200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복지관 내방이 어려운 </a:t>
            </a: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대상자에게 개별 맞춤 방문 서비스 실시</a:t>
            </a: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. </a:t>
            </a:r>
            <a:r>
              <a:rPr lang="en-US" altLang="ko-KR" sz="1300" b="1" dirty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/>
            </a:r>
            <a:br>
              <a:rPr lang="en-US" altLang="ko-KR" sz="1300" b="1" dirty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</a:br>
            <a:r>
              <a:rPr lang="en-US" altLang="ko-KR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- </a:t>
            </a: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개별화 맞춤 서비스에 따른 운동효과 만족도 높음</a:t>
            </a:r>
            <a:endParaRPr lang="en-US" altLang="ko-KR" sz="1300" b="1" dirty="0" smtClean="0">
              <a:latin typeface="나눔스퀘어OTF Bold" panose="020B0600000101010101" pitchFamily="34" charset="-127"/>
              <a:ea typeface="나눔스퀘어OTF Bold" panose="020B0600000101010101" pitchFamily="34" charset="-127"/>
              <a:cs typeface="Arial" pitchFamily="34" charset="0"/>
            </a:endParaRPr>
          </a:p>
          <a:p>
            <a:pPr marL="285750" indent="-285750" rtl="0">
              <a:lnSpc>
                <a:spcPct val="150000"/>
              </a:lnSpc>
              <a:buFontTx/>
              <a:buChar char="-"/>
            </a:pPr>
            <a:r>
              <a:rPr lang="ko-KR" altLang="en-US" sz="1300" b="1" dirty="0" smtClean="0"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itchFamily="34" charset="0"/>
              </a:rPr>
              <a:t>타 복지관엔 없는 특화된 사업 </a:t>
            </a:r>
            <a:endParaRPr lang="en-US" altLang="ko-KR" sz="1300" b="1" dirty="0" smtClean="0">
              <a:latin typeface="나눔스퀘어OTF Bold" panose="020B0600000101010101" pitchFamily="34" charset="-127"/>
              <a:ea typeface="나눔스퀘어OTF Bold" panose="020B0600000101010101" pitchFamily="34" charset="-127"/>
              <a:cs typeface="Arial" pitchFamily="34" charset="0"/>
            </a:endParaRPr>
          </a:p>
        </p:txBody>
      </p:sp>
      <p:cxnSp>
        <p:nvCxnSpPr>
          <p:cNvPr id="58" name="Straight Connector 57"/>
          <p:cNvCxnSpPr>
            <a:stCxn id="56" idx="0"/>
          </p:cNvCxnSpPr>
          <p:nvPr/>
        </p:nvCxnSpPr>
        <p:spPr>
          <a:xfrm rot="16200000" flipV="1">
            <a:off x="1011277" y="4129175"/>
            <a:ext cx="670344" cy="2588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96509" y="1323937"/>
            <a:ext cx="4491099" cy="1323439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l" rtl="0"/>
            <a:r>
              <a:rPr lang="en-US" sz="2000" kern="1200" dirty="0" smtClean="0">
                <a:solidFill>
                  <a:schemeClr val="tx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2018 BEST </a:t>
            </a:r>
            <a:r>
              <a:rPr lang="en-US" sz="2000" dirty="0" smtClean="0">
                <a:solidFill>
                  <a:schemeClr val="tx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3. </a:t>
            </a:r>
          </a:p>
          <a:p>
            <a:pPr marL="457200" indent="-457200" algn="l" rtl="0">
              <a:buAutoNum type="arabicPeriod"/>
            </a:pPr>
            <a:r>
              <a:rPr lang="ko-KR" altLang="en-US" sz="2000" kern="1200" dirty="0" err="1" smtClean="0">
                <a:solidFill>
                  <a:schemeClr val="tx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건강멘토링</a:t>
            </a:r>
            <a:endParaRPr lang="en-US" altLang="ko-KR" sz="2000" kern="1200" dirty="0" smtClean="0">
              <a:solidFill>
                <a:schemeClr val="tx2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marL="457200" indent="-457200" algn="l" rtl="0">
              <a:buAutoNum type="arabicPeriod"/>
            </a:pPr>
            <a:r>
              <a:rPr lang="ko-KR" altLang="en-US" sz="2000" dirty="0" smtClean="0">
                <a:solidFill>
                  <a:schemeClr val="tx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성인수영교실</a:t>
            </a:r>
            <a:endParaRPr lang="en-US" altLang="ko-KR" sz="2000" dirty="0" smtClean="0">
              <a:solidFill>
                <a:schemeClr val="tx2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marL="457200" indent="-457200" algn="l" rtl="0">
              <a:buAutoNum type="arabicPeriod"/>
            </a:pPr>
            <a:r>
              <a:rPr lang="ko-KR" altLang="en-US" sz="2000" kern="1200" dirty="0" smtClean="0">
                <a:solidFill>
                  <a:schemeClr val="tx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건강걷기활동</a:t>
            </a:r>
            <a:endParaRPr lang="en-US" sz="2000" kern="1200" dirty="0">
              <a:solidFill>
                <a:schemeClr val="tx2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scene3d>
            <a:camera prst="obliqueTop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ko-KR" altLang="en-US" i="0" dirty="0" err="1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스포츠여가팀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</a:t>
            </a:r>
            <a:r>
              <a:rPr 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BEST 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운영 단위사업 </a:t>
            </a:r>
            <a:endParaRPr lang="en-US" i="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G_Title 1"/>
          <p:cNvSpPr>
            <a:spLocks noGrp="1"/>
          </p:cNvSpPr>
          <p:nvPr>
            <p:ph type="title"/>
          </p:nvPr>
        </p:nvSpPr>
        <p:spPr bwMode="auto">
          <a:scene3d>
            <a:camera prst="obliqueTopLeft"/>
            <a:lightRig rig="threePt" dir="t"/>
          </a:scene3d>
        </p:spPr>
        <p:txBody>
          <a:bodyPr/>
          <a:lstStyle/>
          <a:p>
            <a:r>
              <a:rPr lang="ko-KR" altLang="en-US" i="0" dirty="0" err="1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건강멘토링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프로그램 개요</a:t>
            </a:r>
            <a:endParaRPr lang="en-US" i="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20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Rounded Rectangle 42"/>
          <p:cNvSpPr/>
          <p:nvPr/>
        </p:nvSpPr>
        <p:spPr bwMode="gray">
          <a:xfrm>
            <a:off x="1285830" y="1672262"/>
            <a:ext cx="6654888" cy="1077607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80000" rtlCol="0" anchor="ctr"/>
          <a:lstStyle/>
          <a:p>
            <a:endParaRPr lang="en-US" sz="16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1. 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개별 맞춤 운동처방 및 지도를 통한 건강 증진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2. 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참여자 만족도 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80% 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이상 달성</a:t>
            </a:r>
            <a:r>
              <a:rPr lang="en-US" altLang="ko-KR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3. </a:t>
            </a:r>
            <a:r>
              <a:rPr lang="ko-KR" altLang="en-US" sz="16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실인원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12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명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연인원 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325</a:t>
            </a:r>
            <a:r>
              <a:rPr lang="ko-KR" alt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명 달성</a:t>
            </a:r>
            <a:r>
              <a:rPr lang="en-US" altLang="ko-KR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15" name="Rounded Rectangle 44"/>
          <p:cNvSpPr/>
          <p:nvPr/>
        </p:nvSpPr>
        <p:spPr bwMode="gray">
          <a:xfrm>
            <a:off x="2368440" y="148478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목        표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Rounded Rectangle 45"/>
          <p:cNvSpPr/>
          <p:nvPr/>
        </p:nvSpPr>
        <p:spPr bwMode="gray">
          <a:xfrm>
            <a:off x="1285830" y="3101859"/>
            <a:ext cx="6654888" cy="1439343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0000" rtlCol="0" anchor="ctr"/>
          <a:lstStyle/>
          <a:p>
            <a:endParaRPr lang="en-US" altLang="ko-KR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ko-KR" altLang="en-US" sz="1600" b="1" dirty="0" err="1">
                <a:solidFill>
                  <a:schemeClr val="accent3">
                    <a:lumMod val="50000"/>
                  </a:schemeClr>
                </a:solidFill>
              </a:rPr>
              <a:t>체성분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 검사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기초체력측정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자세평가 실시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대사증후군 조절을 위한 운동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altLang="ko-KR" sz="1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자세교정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600" b="1" dirty="0">
                <a:solidFill>
                  <a:schemeClr val="accent3">
                    <a:lumMod val="50000"/>
                  </a:schemeClr>
                </a:solidFill>
              </a:rPr>
              <a:t>체지방 감량 및 체력증가를 위한 운동</a:t>
            </a:r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개별 맞춤 운동처방 실시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Rounded Rectangle 46"/>
          <p:cNvSpPr/>
          <p:nvPr/>
        </p:nvSpPr>
        <p:spPr bwMode="gray">
          <a:xfrm>
            <a:off x="2368440" y="292494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내        용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Rounded Rectangle 47"/>
          <p:cNvSpPr/>
          <p:nvPr/>
        </p:nvSpPr>
        <p:spPr bwMode="gray">
          <a:xfrm>
            <a:off x="1301488" y="4912622"/>
            <a:ext cx="6654888" cy="132469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80000" rtlCol="0" anchor="ctr" anchorCtr="0"/>
          <a:lstStyle/>
          <a:p>
            <a:endParaRPr lang="en-US" sz="16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기       간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2018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년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~ 11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</a:t>
            </a:r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ko-KR" altLang="en-US" sz="1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운영일시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~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금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/ 09:00~12:00(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주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1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회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1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시간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장       소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각 이용자 가정</a:t>
            </a:r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정       원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</a:rPr>
              <a:t>: 12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명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강동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송파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광진 거주자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ounded Rectangle 48"/>
          <p:cNvSpPr/>
          <p:nvPr/>
        </p:nvSpPr>
        <p:spPr bwMode="gray">
          <a:xfrm>
            <a:off x="2390742" y="472514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개        요</a:t>
            </a:r>
            <a:endParaRPr lang="en-US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1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i="0" dirty="0" err="1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건강멘토링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프로그램 운영과정</a:t>
            </a:r>
            <a:endParaRPr lang="en-US" i="0" dirty="0">
              <a:latin typeface="+mn-lt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08012" y="1484784"/>
            <a:ext cx="7697788" cy="4505916"/>
            <a:chOff x="1185863" y="1885895"/>
            <a:chExt cx="6542085" cy="3703693"/>
          </a:xfrm>
        </p:grpSpPr>
        <p:sp>
          <p:nvSpPr>
            <p:cNvPr id="10" name="Line Callout 1 (Accent Bar) 9"/>
            <p:cNvSpPr>
              <a:spLocks/>
            </p:cNvSpPr>
            <p:nvPr/>
          </p:nvSpPr>
          <p:spPr bwMode="auto">
            <a:xfrm>
              <a:off x="3387977" y="1885895"/>
              <a:ext cx="2944560" cy="485775"/>
            </a:xfrm>
            <a:prstGeom prst="accentCallout1">
              <a:avLst>
                <a:gd name="adj1" fmla="val 43137"/>
                <a:gd name="adj2" fmla="val -4587"/>
                <a:gd name="adj3" fmla="val 156209"/>
                <a:gd name="adj4" fmla="val -23106"/>
              </a:avLst>
            </a:prstGeom>
            <a:noFill/>
            <a:ln w="19050" algn="ctr">
              <a:solidFill>
                <a:schemeClr val="accent5"/>
              </a:solidFill>
              <a:miter lim="800000"/>
              <a:headEnd/>
              <a:tailEnd type="oval" w="med" len="med"/>
            </a:ln>
          </p:spPr>
          <p:txBody>
            <a:bodyPr anchor="ctr"/>
            <a:lstStyle/>
            <a:p>
              <a:pPr algn="l">
                <a:lnSpc>
                  <a:spcPct val="120000"/>
                </a:lnSpc>
                <a:buClr>
                  <a:schemeClr val="tx1"/>
                </a:buClr>
                <a:buSzPct val="60000"/>
              </a:pPr>
              <a:r>
                <a:rPr lang="en-US" altLang="ko-KR" sz="2000" b="1" dirty="0" smtClean="0">
                  <a:solidFill>
                    <a:srgbClr val="7CB96A"/>
                  </a:solidFill>
                </a:rPr>
                <a:t>1. </a:t>
              </a:r>
              <a:r>
                <a:rPr lang="ko-KR" altLang="en-US" sz="2000" b="1" dirty="0" smtClean="0">
                  <a:solidFill>
                    <a:srgbClr val="7CB96A"/>
                  </a:solidFill>
                </a:rPr>
                <a:t>대상자 발굴 및 선정</a:t>
              </a:r>
              <a:endParaRPr lang="en-US" altLang="ko-KR" sz="2000" b="1" dirty="0" smtClean="0">
                <a:solidFill>
                  <a:srgbClr val="7CB96A"/>
                </a:solidFill>
              </a:endParaRPr>
            </a:p>
          </p:txBody>
        </p:sp>
        <p:grpSp>
          <p:nvGrpSpPr>
            <p:cNvPr id="4" name="TG_Group 8"/>
            <p:cNvGrpSpPr>
              <a:grpSpLocks/>
            </p:cNvGrpSpPr>
            <p:nvPr/>
          </p:nvGrpSpPr>
          <p:grpSpPr bwMode="auto">
            <a:xfrm>
              <a:off x="2795588" y="2424113"/>
              <a:ext cx="3497262" cy="895350"/>
              <a:chOff x="1761" y="1527"/>
              <a:chExt cx="2203" cy="564"/>
            </a:xfrm>
          </p:grpSpPr>
          <p:sp>
            <p:nvSpPr>
              <p:cNvPr id="13" name="TG_AutoShape 9"/>
              <p:cNvSpPr>
                <a:spLocks noChangeArrowheads="1"/>
              </p:cNvSpPr>
              <p:nvPr/>
            </p:nvSpPr>
            <p:spPr bwMode="gray">
              <a:xfrm>
                <a:off x="1761" y="1527"/>
                <a:ext cx="1152" cy="564"/>
              </a:xfrm>
              <a:prstGeom prst="notchedRightArrow">
                <a:avLst>
                  <a:gd name="adj1" fmla="val 60639"/>
                  <a:gd name="adj2" fmla="val 44322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400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endParaRPr>
              </a:p>
            </p:txBody>
          </p:sp>
          <p:sp>
            <p:nvSpPr>
              <p:cNvPr id="14" name="TG_AutoShape 10"/>
              <p:cNvSpPr>
                <a:spLocks noChangeArrowheads="1"/>
              </p:cNvSpPr>
              <p:nvPr/>
            </p:nvSpPr>
            <p:spPr bwMode="gray">
              <a:xfrm>
                <a:off x="2812" y="1527"/>
                <a:ext cx="1152" cy="564"/>
              </a:xfrm>
              <a:prstGeom prst="notchedRightArrow">
                <a:avLst>
                  <a:gd name="adj1" fmla="val 60639"/>
                  <a:gd name="adj2" fmla="val 44322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400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endParaRPr>
              </a:p>
            </p:txBody>
          </p:sp>
        </p:grpSp>
        <p:sp>
          <p:nvSpPr>
            <p:cNvPr id="15" name="AutoShape 11"/>
            <p:cNvSpPr>
              <a:spLocks noChangeArrowheads="1"/>
            </p:cNvSpPr>
            <p:nvPr/>
          </p:nvSpPr>
          <p:spPr bwMode="gray">
            <a:xfrm flipH="1">
              <a:off x="2760662" y="4694238"/>
              <a:ext cx="1773543" cy="895350"/>
            </a:xfrm>
            <a:prstGeom prst="notchedRightArrow">
              <a:avLst>
                <a:gd name="adj1" fmla="val 59222"/>
                <a:gd name="adj2" fmla="val 48774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1400"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grpSp>
          <p:nvGrpSpPr>
            <p:cNvPr id="5" name="TG_Group 12"/>
            <p:cNvGrpSpPr>
              <a:grpSpLocks/>
            </p:cNvGrpSpPr>
            <p:nvPr/>
          </p:nvGrpSpPr>
          <p:grpSpPr bwMode="auto">
            <a:xfrm>
              <a:off x="6155631" y="2559535"/>
              <a:ext cx="1572317" cy="2973388"/>
              <a:chOff x="3884" y="1584"/>
              <a:chExt cx="1011" cy="1873"/>
            </a:xfrm>
          </p:grpSpPr>
          <p:sp>
            <p:nvSpPr>
              <p:cNvPr id="17" name="TG_Freeform 13"/>
              <p:cNvSpPr>
                <a:spLocks/>
              </p:cNvSpPr>
              <p:nvPr/>
            </p:nvSpPr>
            <p:spPr bwMode="gray">
              <a:xfrm>
                <a:off x="3884" y="1584"/>
                <a:ext cx="1011" cy="94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50" y="228"/>
                  </a:cxn>
                  <a:cxn ang="0">
                    <a:pos x="2" y="402"/>
                  </a:cxn>
                  <a:cxn ang="0">
                    <a:pos x="650" y="846"/>
                  </a:cxn>
                  <a:cxn ang="0">
                    <a:pos x="540" y="834"/>
                  </a:cxn>
                  <a:cxn ang="0">
                    <a:pos x="832" y="1014"/>
                  </a:cxn>
                  <a:cxn ang="0">
                    <a:pos x="1086" y="768"/>
                  </a:cxn>
                  <a:cxn ang="0">
                    <a:pos x="992" y="778"/>
                  </a:cxn>
                  <a:cxn ang="0">
                    <a:pos x="0" y="60"/>
                  </a:cxn>
                </a:cxnLst>
                <a:rect l="0" t="0" r="r" b="b"/>
                <a:pathLst>
                  <a:path w="1086" h="1014">
                    <a:moveTo>
                      <a:pt x="0" y="60"/>
                    </a:moveTo>
                    <a:cubicBezTo>
                      <a:pt x="75" y="144"/>
                      <a:pt x="150" y="228"/>
                      <a:pt x="150" y="228"/>
                    </a:cubicBezTo>
                    <a:cubicBezTo>
                      <a:pt x="150" y="228"/>
                      <a:pt x="76" y="315"/>
                      <a:pt x="2" y="402"/>
                    </a:cubicBezTo>
                    <a:cubicBezTo>
                      <a:pt x="556" y="354"/>
                      <a:pt x="650" y="846"/>
                      <a:pt x="650" y="846"/>
                    </a:cubicBezTo>
                    <a:lnTo>
                      <a:pt x="540" y="834"/>
                    </a:lnTo>
                    <a:lnTo>
                      <a:pt x="832" y="1014"/>
                    </a:lnTo>
                    <a:lnTo>
                      <a:pt x="1086" y="768"/>
                    </a:lnTo>
                    <a:lnTo>
                      <a:pt x="992" y="778"/>
                    </a:lnTo>
                    <a:cubicBezTo>
                      <a:pt x="992" y="778"/>
                      <a:pt x="864" y="0"/>
                      <a:pt x="0" y="6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400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endParaRPr>
              </a:p>
            </p:txBody>
          </p:sp>
          <p:sp>
            <p:nvSpPr>
              <p:cNvPr id="18" name="TG_Freeform 14"/>
              <p:cNvSpPr>
                <a:spLocks/>
              </p:cNvSpPr>
              <p:nvPr/>
            </p:nvSpPr>
            <p:spPr bwMode="gray">
              <a:xfrm>
                <a:off x="3893" y="2513"/>
                <a:ext cx="1002" cy="944"/>
              </a:xfrm>
              <a:custGeom>
                <a:avLst/>
                <a:gdLst/>
                <a:ahLst/>
                <a:cxnLst>
                  <a:cxn ang="0">
                    <a:pos x="1024" y="0"/>
                  </a:cxn>
                  <a:cxn ang="0">
                    <a:pos x="862" y="152"/>
                  </a:cxn>
                  <a:cxn ang="0">
                    <a:pos x="670" y="34"/>
                  </a:cxn>
                  <a:cxn ang="0">
                    <a:pos x="218" y="554"/>
                  </a:cxn>
                  <a:cxn ang="0">
                    <a:pos x="240" y="452"/>
                  </a:cxn>
                  <a:cxn ang="0">
                    <a:pos x="0" y="738"/>
                  </a:cxn>
                  <a:cxn ang="0">
                    <a:pos x="226" y="986"/>
                  </a:cxn>
                  <a:cxn ang="0">
                    <a:pos x="224" y="884"/>
                  </a:cxn>
                  <a:cxn ang="0">
                    <a:pos x="1024" y="0"/>
                  </a:cxn>
                </a:cxnLst>
                <a:rect l="0" t="0" r="r" b="b"/>
                <a:pathLst>
                  <a:path w="1028" h="986">
                    <a:moveTo>
                      <a:pt x="1024" y="0"/>
                    </a:moveTo>
                    <a:lnTo>
                      <a:pt x="862" y="152"/>
                    </a:lnTo>
                    <a:lnTo>
                      <a:pt x="670" y="34"/>
                    </a:lnTo>
                    <a:cubicBezTo>
                      <a:pt x="664" y="424"/>
                      <a:pt x="334" y="538"/>
                      <a:pt x="218" y="554"/>
                    </a:cubicBezTo>
                    <a:cubicBezTo>
                      <a:pt x="229" y="503"/>
                      <a:pt x="240" y="452"/>
                      <a:pt x="240" y="452"/>
                    </a:cubicBezTo>
                    <a:lnTo>
                      <a:pt x="0" y="738"/>
                    </a:lnTo>
                    <a:lnTo>
                      <a:pt x="226" y="986"/>
                    </a:lnTo>
                    <a:cubicBezTo>
                      <a:pt x="226" y="986"/>
                      <a:pt x="225" y="935"/>
                      <a:pt x="224" y="884"/>
                    </a:cubicBezTo>
                    <a:cubicBezTo>
                      <a:pt x="494" y="878"/>
                      <a:pt x="1028" y="602"/>
                      <a:pt x="1024" y="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400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endParaRPr>
              </a:p>
            </p:txBody>
          </p:sp>
        </p:grpSp>
        <p:grpSp>
          <p:nvGrpSpPr>
            <p:cNvPr id="6" name="TG_Group 15"/>
            <p:cNvGrpSpPr>
              <a:grpSpLocks/>
            </p:cNvGrpSpPr>
            <p:nvPr/>
          </p:nvGrpSpPr>
          <p:grpSpPr bwMode="auto">
            <a:xfrm flipH="1" flipV="1">
              <a:off x="1185863" y="2468563"/>
              <a:ext cx="1752600" cy="3022600"/>
              <a:chOff x="838" y="1584"/>
              <a:chExt cx="1104" cy="1904"/>
            </a:xfrm>
          </p:grpSpPr>
          <p:sp>
            <p:nvSpPr>
              <p:cNvPr id="20" name="TG_Freeform 16"/>
              <p:cNvSpPr>
                <a:spLocks/>
              </p:cNvSpPr>
              <p:nvPr/>
            </p:nvSpPr>
            <p:spPr bwMode="gray">
              <a:xfrm>
                <a:off x="856" y="1584"/>
                <a:ext cx="1086" cy="1014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50" y="228"/>
                  </a:cxn>
                  <a:cxn ang="0">
                    <a:pos x="2" y="402"/>
                  </a:cxn>
                  <a:cxn ang="0">
                    <a:pos x="650" y="846"/>
                  </a:cxn>
                  <a:cxn ang="0">
                    <a:pos x="540" y="834"/>
                  </a:cxn>
                  <a:cxn ang="0">
                    <a:pos x="832" y="1014"/>
                  </a:cxn>
                  <a:cxn ang="0">
                    <a:pos x="1086" y="768"/>
                  </a:cxn>
                  <a:cxn ang="0">
                    <a:pos x="992" y="778"/>
                  </a:cxn>
                  <a:cxn ang="0">
                    <a:pos x="0" y="60"/>
                  </a:cxn>
                </a:cxnLst>
                <a:rect l="0" t="0" r="r" b="b"/>
                <a:pathLst>
                  <a:path w="1086" h="1014">
                    <a:moveTo>
                      <a:pt x="0" y="60"/>
                    </a:moveTo>
                    <a:cubicBezTo>
                      <a:pt x="75" y="144"/>
                      <a:pt x="150" y="228"/>
                      <a:pt x="150" y="228"/>
                    </a:cubicBezTo>
                    <a:cubicBezTo>
                      <a:pt x="150" y="228"/>
                      <a:pt x="76" y="315"/>
                      <a:pt x="2" y="402"/>
                    </a:cubicBezTo>
                    <a:cubicBezTo>
                      <a:pt x="556" y="354"/>
                      <a:pt x="650" y="846"/>
                      <a:pt x="650" y="846"/>
                    </a:cubicBezTo>
                    <a:lnTo>
                      <a:pt x="540" y="834"/>
                    </a:lnTo>
                    <a:lnTo>
                      <a:pt x="832" y="1014"/>
                    </a:lnTo>
                    <a:lnTo>
                      <a:pt x="1086" y="768"/>
                    </a:lnTo>
                    <a:lnTo>
                      <a:pt x="992" y="778"/>
                    </a:lnTo>
                    <a:cubicBezTo>
                      <a:pt x="992" y="778"/>
                      <a:pt x="864" y="0"/>
                      <a:pt x="0" y="6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400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endParaRPr>
              </a:p>
            </p:txBody>
          </p:sp>
          <p:sp>
            <p:nvSpPr>
              <p:cNvPr id="21" name="TG_Freeform 17"/>
              <p:cNvSpPr>
                <a:spLocks/>
              </p:cNvSpPr>
              <p:nvPr/>
            </p:nvSpPr>
            <p:spPr bwMode="gray">
              <a:xfrm>
                <a:off x="838" y="2502"/>
                <a:ext cx="1028" cy="986"/>
              </a:xfrm>
              <a:custGeom>
                <a:avLst/>
                <a:gdLst/>
                <a:ahLst/>
                <a:cxnLst>
                  <a:cxn ang="0">
                    <a:pos x="1024" y="0"/>
                  </a:cxn>
                  <a:cxn ang="0">
                    <a:pos x="862" y="152"/>
                  </a:cxn>
                  <a:cxn ang="0">
                    <a:pos x="670" y="34"/>
                  </a:cxn>
                  <a:cxn ang="0">
                    <a:pos x="218" y="554"/>
                  </a:cxn>
                  <a:cxn ang="0">
                    <a:pos x="240" y="452"/>
                  </a:cxn>
                  <a:cxn ang="0">
                    <a:pos x="0" y="738"/>
                  </a:cxn>
                  <a:cxn ang="0">
                    <a:pos x="226" y="986"/>
                  </a:cxn>
                  <a:cxn ang="0">
                    <a:pos x="224" y="884"/>
                  </a:cxn>
                  <a:cxn ang="0">
                    <a:pos x="1024" y="0"/>
                  </a:cxn>
                </a:cxnLst>
                <a:rect l="0" t="0" r="r" b="b"/>
                <a:pathLst>
                  <a:path w="1028" h="986">
                    <a:moveTo>
                      <a:pt x="1024" y="0"/>
                    </a:moveTo>
                    <a:lnTo>
                      <a:pt x="862" y="152"/>
                    </a:lnTo>
                    <a:lnTo>
                      <a:pt x="670" y="34"/>
                    </a:lnTo>
                    <a:cubicBezTo>
                      <a:pt x="664" y="424"/>
                      <a:pt x="334" y="538"/>
                      <a:pt x="218" y="554"/>
                    </a:cubicBezTo>
                    <a:cubicBezTo>
                      <a:pt x="229" y="503"/>
                      <a:pt x="240" y="452"/>
                      <a:pt x="240" y="452"/>
                    </a:cubicBezTo>
                    <a:lnTo>
                      <a:pt x="0" y="738"/>
                    </a:lnTo>
                    <a:lnTo>
                      <a:pt x="226" y="986"/>
                    </a:lnTo>
                    <a:cubicBezTo>
                      <a:pt x="226" y="986"/>
                      <a:pt x="225" y="935"/>
                      <a:pt x="224" y="884"/>
                    </a:cubicBezTo>
                    <a:cubicBezTo>
                      <a:pt x="494" y="878"/>
                      <a:pt x="1028" y="602"/>
                      <a:pt x="1024" y="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400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endParaRPr>
              </a:p>
            </p:txBody>
          </p:sp>
        </p:grpSp>
        <p:sp>
          <p:nvSpPr>
            <p:cNvPr id="22" name="WordArt 18"/>
            <p:cNvSpPr>
              <a:spLocks noChangeArrowheads="1" noChangeShapeType="1" noTextEdit="1"/>
            </p:cNvSpPr>
            <p:nvPr/>
          </p:nvSpPr>
          <p:spPr bwMode="gray">
            <a:xfrm rot="18820646">
              <a:off x="1647825" y="2816449"/>
              <a:ext cx="2381250" cy="23780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4489116"/>
                </a:avLst>
              </a:prstTxWarp>
            </a:bodyPr>
            <a:lstStyle/>
            <a:p>
              <a:r>
                <a:rPr lang="ko-KR" altLang="en-US" sz="1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만족도 및 욕구조사</a:t>
              </a:r>
              <a:endParaRPr lang="en-US" sz="100" b="1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23" name="WordArt 19"/>
            <p:cNvSpPr>
              <a:spLocks noChangeArrowheads="1" noChangeShapeType="1" noTextEdit="1"/>
            </p:cNvSpPr>
            <p:nvPr/>
          </p:nvSpPr>
          <p:spPr bwMode="gray">
            <a:xfrm rot="2539541">
              <a:off x="1609724" y="2740249"/>
              <a:ext cx="2381250" cy="237807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623035"/>
                </a:avLst>
              </a:prstTxWarp>
            </a:bodyPr>
            <a:lstStyle/>
            <a:p>
              <a:r>
                <a:rPr lang="en-US" altLang="ko-KR" sz="1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  3</a:t>
              </a:r>
              <a:r>
                <a:rPr lang="ko-KR" altLang="en-US" sz="1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차 측정 평가  </a:t>
              </a:r>
              <a:endParaRPr lang="en-US" sz="100" b="1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24" name="WordArt 20"/>
            <p:cNvSpPr>
              <a:spLocks noChangeArrowheads="1" noChangeShapeType="1" noTextEdit="1"/>
            </p:cNvSpPr>
            <p:nvPr/>
          </p:nvSpPr>
          <p:spPr bwMode="gray">
            <a:xfrm rot="2506677">
              <a:off x="5064125" y="2890838"/>
              <a:ext cx="2381250" cy="23812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4491039"/>
                </a:avLst>
              </a:prstTxWarp>
            </a:bodyPr>
            <a:lstStyle/>
            <a:p>
              <a:r>
                <a:rPr lang="ko-KR" altLang="en-US" sz="1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개별화 계획 수립</a:t>
              </a:r>
              <a:endParaRPr lang="en-US" sz="100" b="1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25" name="WordArt 21"/>
            <p:cNvSpPr>
              <a:spLocks noChangeArrowheads="1" noChangeShapeType="1" noTextEdit="1"/>
            </p:cNvSpPr>
            <p:nvPr/>
          </p:nvSpPr>
          <p:spPr bwMode="gray">
            <a:xfrm rot="19250112">
              <a:off x="5141912" y="2738662"/>
              <a:ext cx="2381250" cy="237807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623035"/>
                </a:avLst>
              </a:prstTxWarp>
            </a:bodyPr>
            <a:lstStyle/>
            <a:p>
              <a:r>
                <a:rPr lang="ko-KR" altLang="en-US" sz="1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상반기 프로그램 진행</a:t>
              </a:r>
              <a:endParaRPr lang="en-US" sz="100" b="1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26" name="Rectangle 949"/>
            <p:cNvSpPr>
              <a:spLocks noChangeArrowheads="1"/>
            </p:cNvSpPr>
            <p:nvPr/>
          </p:nvSpPr>
          <p:spPr bwMode="gray">
            <a:xfrm>
              <a:off x="3085989" y="2714525"/>
              <a:ext cx="1382712" cy="27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가정방문</a:t>
              </a:r>
              <a:r>
                <a:rPr lang="en-US" altLang="ko-KR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&amp;</a:t>
              </a:r>
              <a:r>
                <a:rPr lang="ko-KR" altLang="en-US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사정</a:t>
              </a:r>
              <a:endParaRPr lang="en-US" sz="1600" b="1" dirty="0"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27" name="Rectangle 949"/>
            <p:cNvSpPr>
              <a:spLocks noChangeArrowheads="1"/>
            </p:cNvSpPr>
            <p:nvPr/>
          </p:nvSpPr>
          <p:spPr bwMode="gray">
            <a:xfrm>
              <a:off x="4824330" y="2714525"/>
              <a:ext cx="1382712" cy="27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1</a:t>
              </a:r>
              <a:r>
                <a:rPr lang="ko-KR" altLang="en-US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차 측정 평가</a:t>
              </a:r>
              <a:endParaRPr lang="en-US" sz="1600" b="1" dirty="0"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28" name="Rectangle 949"/>
            <p:cNvSpPr>
              <a:spLocks noChangeArrowheads="1"/>
            </p:cNvSpPr>
            <p:nvPr/>
          </p:nvSpPr>
          <p:spPr bwMode="gray">
            <a:xfrm>
              <a:off x="2853032" y="5013176"/>
              <a:ext cx="1518096" cy="29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rmAutofit fontScale="92500"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하반기 프로그램 진행</a:t>
              </a:r>
              <a:endParaRPr lang="en-US" altLang="ko-KR" sz="1400" b="1" dirty="0" smtClean="0"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30" name="AutoShape 11"/>
            <p:cNvSpPr>
              <a:spLocks noChangeArrowheads="1"/>
            </p:cNvSpPr>
            <p:nvPr/>
          </p:nvSpPr>
          <p:spPr bwMode="gray">
            <a:xfrm flipH="1">
              <a:off x="4395326" y="4750002"/>
              <a:ext cx="1937211" cy="829437"/>
            </a:xfrm>
            <a:prstGeom prst="notchedRightArrow">
              <a:avLst>
                <a:gd name="adj1" fmla="val 59222"/>
                <a:gd name="adj2" fmla="val 48774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1400"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31" name="Rectangle 949"/>
            <p:cNvSpPr>
              <a:spLocks noChangeArrowheads="1"/>
            </p:cNvSpPr>
            <p:nvPr/>
          </p:nvSpPr>
          <p:spPr bwMode="gray">
            <a:xfrm>
              <a:off x="4275899" y="5022852"/>
              <a:ext cx="2228850" cy="27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2</a:t>
              </a:r>
              <a:r>
                <a:rPr lang="ko-KR" altLang="en-US" sz="1600" b="1" dirty="0" smtClean="0">
                  <a:solidFill>
                    <a:srgbClr val="FFFFF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차 측정 평가</a:t>
              </a:r>
              <a:endParaRPr lang="en-US" sz="1600" b="1" dirty="0">
                <a:solidFill>
                  <a:srgbClr val="FFFFF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50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i="0" dirty="0" err="1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건강멘토링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프로그램 운영결과</a:t>
            </a:r>
            <a:endParaRPr lang="en-US" dirty="0"/>
          </a:p>
        </p:txBody>
      </p:sp>
      <p:grpSp>
        <p:nvGrpSpPr>
          <p:cNvPr id="2" name="그룹 2"/>
          <p:cNvGrpSpPr/>
          <p:nvPr/>
        </p:nvGrpSpPr>
        <p:grpSpPr>
          <a:xfrm>
            <a:off x="752271" y="1844824"/>
            <a:ext cx="7843421" cy="3623119"/>
            <a:chOff x="752271" y="2244280"/>
            <a:chExt cx="7843421" cy="3623119"/>
          </a:xfrm>
          <a:effectLst>
            <a:reflection blurRad="3810" stA="50000" endPos="35000" dist="38100" dir="5400000" sy="-100000" algn="bl" rotWithShape="0"/>
          </a:effectLst>
        </p:grpSpPr>
        <p:grpSp>
          <p:nvGrpSpPr>
            <p:cNvPr id="3" name="Group 11"/>
            <p:cNvGrpSpPr/>
            <p:nvPr/>
          </p:nvGrpSpPr>
          <p:grpSpPr>
            <a:xfrm>
              <a:off x="2831573" y="2244281"/>
              <a:ext cx="5764119" cy="3607793"/>
              <a:chOff x="2883770" y="2234555"/>
              <a:chExt cx="5764119" cy="3607793"/>
            </a:xfrm>
            <a:effectLst/>
          </p:grpSpPr>
          <p:sp>
            <p:nvSpPr>
              <p:cNvPr id="13" name="Parallelogram 12"/>
              <p:cNvSpPr/>
              <p:nvPr/>
            </p:nvSpPr>
            <p:spPr bwMode="gray">
              <a:xfrm>
                <a:off x="2896005" y="4941168"/>
                <a:ext cx="5372505" cy="901180"/>
              </a:xfrm>
              <a:prstGeom prst="parallelogram">
                <a:avLst>
                  <a:gd name="adj" fmla="val 41191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ko-KR" altLang="en-US" sz="1400" dirty="0" err="1" smtClean="0">
                    <a:solidFill>
                      <a:srgbClr val="000000"/>
                    </a:solidFill>
                    <a:cs typeface="Arial" pitchFamily="34" charset="0"/>
                  </a:rPr>
                  <a:t>체구성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체력측정을 통한 개별 목표설정 및 지도계획 수립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및 개별 맞춤운동 지도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14" name="Parallelogram 13"/>
              <p:cNvSpPr/>
              <p:nvPr/>
            </p:nvSpPr>
            <p:spPr bwMode="gray">
              <a:xfrm>
                <a:off x="3278221" y="4043899"/>
                <a:ext cx="5369667" cy="901180"/>
              </a:xfrm>
              <a:prstGeom prst="parallelogram">
                <a:avLst>
                  <a:gd name="adj" fmla="val 41192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활용예산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: 432,600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원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보조금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</a:p>
              <a:p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                226,800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원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이용료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</a:p>
              <a:p>
                <a:r>
                  <a:rPr lang="en-US" altLang="ko-KR" sz="1400" u="sng" dirty="0" smtClean="0">
                    <a:solidFill>
                      <a:srgbClr val="FF0000"/>
                    </a:solidFill>
                    <a:cs typeface="Arial" pitchFamily="34" charset="0"/>
                  </a:rPr>
                  <a:t>※ </a:t>
                </a:r>
                <a:r>
                  <a:rPr lang="ko-KR" altLang="en-US" sz="1400" u="sng" dirty="0" smtClean="0">
                    <a:solidFill>
                      <a:srgbClr val="FF0000"/>
                    </a:solidFill>
                    <a:cs typeface="Arial" pitchFamily="34" charset="0"/>
                  </a:rPr>
                  <a:t>연</a:t>
                </a:r>
                <a:r>
                  <a:rPr lang="en-US" altLang="ko-KR" sz="1400" u="sng" dirty="0" smtClean="0">
                    <a:solidFill>
                      <a:srgbClr val="FF0000"/>
                    </a:solidFill>
                    <a:cs typeface="Arial" pitchFamily="34" charset="0"/>
                  </a:rPr>
                  <a:t>2</a:t>
                </a:r>
                <a:r>
                  <a:rPr lang="ko-KR" altLang="en-US" sz="1400" u="sng" dirty="0" smtClean="0">
                    <a:solidFill>
                      <a:srgbClr val="FF0000"/>
                    </a:solidFill>
                    <a:cs typeface="Arial" pitchFamily="34" charset="0"/>
                  </a:rPr>
                  <a:t>만원 이용료를 활용하여 운동교구 구입</a:t>
                </a:r>
                <a:r>
                  <a:rPr lang="en-US" altLang="ko-KR" sz="1400" u="sng" dirty="0" smtClean="0">
                    <a:solidFill>
                      <a:srgbClr val="FF0000"/>
                    </a:solidFill>
                    <a:cs typeface="Arial" pitchFamily="34" charset="0"/>
                  </a:rPr>
                  <a:t>·</a:t>
                </a:r>
                <a:r>
                  <a:rPr lang="ko-KR" altLang="en-US" sz="1400" u="sng" dirty="0" smtClean="0">
                    <a:solidFill>
                      <a:srgbClr val="FF0000"/>
                    </a:solidFill>
                    <a:cs typeface="Arial" pitchFamily="34" charset="0"/>
                  </a:rPr>
                  <a:t>지급</a:t>
                </a:r>
                <a:endParaRPr lang="en-US" altLang="ko-KR" sz="1400" u="sng" dirty="0" smtClean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Parallelogram 14"/>
              <p:cNvSpPr/>
              <p:nvPr/>
            </p:nvSpPr>
            <p:spPr bwMode="gray">
              <a:xfrm flipH="1">
                <a:off x="3287949" y="3139227"/>
                <a:ext cx="5359940" cy="901180"/>
              </a:xfrm>
              <a:prstGeom prst="parallelogram">
                <a:avLst>
                  <a:gd name="adj" fmla="val 40112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rtlCol="0" anchor="ctr" anchorCtr="0"/>
              <a:lstStyle/>
              <a:p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운영인원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: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성인 시각장애인 남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·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여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12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.(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남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:8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여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:4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</a:p>
              <a:p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  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시각장애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급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12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(50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대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-9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, 60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대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-3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Parallelogram 15"/>
              <p:cNvSpPr/>
              <p:nvPr/>
            </p:nvSpPr>
            <p:spPr bwMode="gray">
              <a:xfrm flipH="1">
                <a:off x="2883770" y="2234555"/>
                <a:ext cx="5384740" cy="901180"/>
              </a:xfrm>
              <a:prstGeom prst="parallelogram">
                <a:avLst>
                  <a:gd name="adj" fmla="val 42271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Ins="108000" rtlCol="0" anchor="ctr">
                <a:noAutofit/>
              </a:bodyPr>
              <a:lstStyle/>
              <a:p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총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32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주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(3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~11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)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운영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  <a:endParaRPr lang="en-US" altLang="ko-KR" sz="1400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상반기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20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주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3-7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) /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하반기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12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주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(8-11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</a:p>
              <a:p>
                <a:r>
                  <a:rPr lang="en-US" altLang="ko-KR" sz="1400" u="sng" dirty="0" smtClean="0">
                    <a:solidFill>
                      <a:srgbClr val="FF0000"/>
                    </a:solidFill>
                    <a:cs typeface="Arial" pitchFamily="34" charset="0"/>
                  </a:rPr>
                  <a:t>※ </a:t>
                </a:r>
                <a:r>
                  <a:rPr lang="ko-KR" altLang="en-US" sz="1400" u="sng" dirty="0" smtClean="0">
                    <a:solidFill>
                      <a:srgbClr val="FF0000"/>
                    </a:solidFill>
                    <a:cs typeface="Arial" pitchFamily="34" charset="0"/>
                  </a:rPr>
                  <a:t>전년대비 </a:t>
                </a:r>
                <a:r>
                  <a:rPr lang="en-US" altLang="ko-KR" sz="1400" u="sng" dirty="0" smtClean="0">
                    <a:solidFill>
                      <a:srgbClr val="FF0000"/>
                    </a:solidFill>
                    <a:cs typeface="Arial" pitchFamily="34" charset="0"/>
                  </a:rPr>
                  <a:t>2</a:t>
                </a:r>
                <a:r>
                  <a:rPr lang="ko-KR" altLang="en-US" sz="1400" u="sng" dirty="0" smtClean="0">
                    <a:solidFill>
                      <a:srgbClr val="FF0000"/>
                    </a:solidFill>
                    <a:cs typeface="Arial" pitchFamily="34" charset="0"/>
                  </a:rPr>
                  <a:t>회기 운영확대</a:t>
                </a:r>
                <a:r>
                  <a:rPr lang="en-US" altLang="ko-KR" sz="1400" u="sng" dirty="0" smtClean="0">
                    <a:solidFill>
                      <a:srgbClr val="FF0000"/>
                    </a:solidFill>
                    <a:cs typeface="Arial" pitchFamily="34" charset="0"/>
                  </a:rPr>
                  <a:t>.</a:t>
                </a:r>
                <a:endParaRPr lang="en-US" sz="1400" u="sng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7" name="Pentagon 16"/>
            <p:cNvSpPr/>
            <p:nvPr/>
          </p:nvSpPr>
          <p:spPr bwMode="gray">
            <a:xfrm>
              <a:off x="752271" y="2244280"/>
              <a:ext cx="2876145" cy="3623119"/>
            </a:xfrm>
            <a:prstGeom prst="homePlate">
              <a:avLst>
                <a:gd name="adj" fmla="val 25332"/>
              </a:avLst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프로그램</a:t>
              </a:r>
              <a:endParaRPr lang="en-US" altLang="ko-KR" sz="2400" b="1" dirty="0" smtClean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운영결과</a:t>
              </a:r>
              <a:endParaRPr lang="en-US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040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i="0" dirty="0" err="1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건강멘토링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목표달성 평가</a:t>
            </a:r>
            <a:endParaRPr lang="en-US" dirty="0"/>
          </a:p>
        </p:txBody>
      </p:sp>
      <p:grpSp>
        <p:nvGrpSpPr>
          <p:cNvPr id="2" name="그룹 2"/>
          <p:cNvGrpSpPr/>
          <p:nvPr/>
        </p:nvGrpSpPr>
        <p:grpSpPr>
          <a:xfrm>
            <a:off x="752271" y="2244280"/>
            <a:ext cx="7843421" cy="3623119"/>
            <a:chOff x="752271" y="2244280"/>
            <a:chExt cx="7843421" cy="3623119"/>
          </a:xfrm>
          <a:effectLst>
            <a:reflection blurRad="3810" stA="50000" endPos="35000" dist="38100" dir="5400000" sy="-100000" algn="bl" rotWithShape="0"/>
          </a:effectLst>
        </p:grpSpPr>
        <p:grpSp>
          <p:nvGrpSpPr>
            <p:cNvPr id="3" name="Group 11"/>
            <p:cNvGrpSpPr/>
            <p:nvPr/>
          </p:nvGrpSpPr>
          <p:grpSpPr>
            <a:xfrm>
              <a:off x="2831573" y="2244281"/>
              <a:ext cx="5764119" cy="3607793"/>
              <a:chOff x="2883770" y="2234555"/>
              <a:chExt cx="5764119" cy="3607793"/>
            </a:xfrm>
            <a:effectLst/>
          </p:grpSpPr>
          <p:sp>
            <p:nvSpPr>
              <p:cNvPr id="13" name="Parallelogram 12"/>
              <p:cNvSpPr/>
              <p:nvPr/>
            </p:nvSpPr>
            <p:spPr bwMode="gray">
              <a:xfrm>
                <a:off x="2896005" y="4941168"/>
                <a:ext cx="5372505" cy="901180"/>
              </a:xfrm>
              <a:prstGeom prst="parallelogram">
                <a:avLst>
                  <a:gd name="adj" fmla="val 41191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운동욕구의 증대와 함께 평소 자발적으로 배운 운동을 해보는 기회가 많아짐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Parallelogram 13"/>
              <p:cNvSpPr/>
              <p:nvPr/>
            </p:nvSpPr>
            <p:spPr bwMode="gray">
              <a:xfrm>
                <a:off x="3278221" y="4043899"/>
                <a:ext cx="5369667" cy="901180"/>
              </a:xfrm>
              <a:prstGeom prst="parallelogram">
                <a:avLst>
                  <a:gd name="adj" fmla="val 41192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dirty="0" err="1" smtClean="0">
                    <a:solidFill>
                      <a:srgbClr val="000000"/>
                    </a:solidFill>
                    <a:cs typeface="Arial" pitchFamily="34" charset="0"/>
                  </a:rPr>
                  <a:t>실인원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12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/12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(100%)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달성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  <a:p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연인원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325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/325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(100%)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달성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15" name="Parallelogram 14"/>
              <p:cNvSpPr/>
              <p:nvPr/>
            </p:nvSpPr>
            <p:spPr bwMode="gray">
              <a:xfrm flipH="1">
                <a:off x="3287949" y="3139227"/>
                <a:ext cx="5359940" cy="901180"/>
              </a:xfrm>
              <a:prstGeom prst="parallelogram">
                <a:avLst>
                  <a:gd name="adj" fmla="val 40112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만족도 설문조사 결과 만족함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.(99.02%)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-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기간확대에 대한 의견이 제시됨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	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Parallelogram 15"/>
              <p:cNvSpPr/>
              <p:nvPr/>
            </p:nvSpPr>
            <p:spPr bwMode="gray">
              <a:xfrm flipH="1">
                <a:off x="2883770" y="2234555"/>
                <a:ext cx="5384740" cy="901180"/>
              </a:xfrm>
              <a:prstGeom prst="parallelogram">
                <a:avLst>
                  <a:gd name="adj" fmla="val 42271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3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차에 걸친 </a:t>
                </a:r>
                <a:r>
                  <a:rPr lang="ko-KR" altLang="en-US" sz="1400" dirty="0" err="1" smtClean="0">
                    <a:solidFill>
                      <a:srgbClr val="000000"/>
                    </a:solidFill>
                    <a:cs typeface="Arial" pitchFamily="34" charset="0"/>
                  </a:rPr>
                  <a:t>체구성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체력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자세 측정 평가 실시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 - 3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7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11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월에 각각 측정</a:t>
                </a:r>
                <a:endParaRPr lang="en-US" sz="14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Pentagon 16"/>
            <p:cNvSpPr/>
            <p:nvPr/>
          </p:nvSpPr>
          <p:spPr bwMode="gray">
            <a:xfrm>
              <a:off x="752271" y="2244280"/>
              <a:ext cx="2876145" cy="3623119"/>
            </a:xfrm>
            <a:prstGeom prst="homePlate">
              <a:avLst>
                <a:gd name="adj" fmla="val 25332"/>
              </a:avLst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목표 및 운영대비 달성 평가 내용</a:t>
              </a:r>
              <a:endParaRPr lang="en-US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62000" y="1785915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ko-KR" altLang="en-US" b="1" kern="1200" dirty="0" smtClean="0">
                <a:ea typeface="+mn-ea"/>
                <a:cs typeface="Arial" pitchFamily="34" charset="0"/>
              </a:rPr>
              <a:t>계획대비 목표달성 평가</a:t>
            </a:r>
            <a:endParaRPr lang="en-US" b="1" kern="1200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0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G_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ko-KR" altLang="en-US" i="0" dirty="0" err="1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건강멘토링</a:t>
            </a:r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총평</a:t>
            </a:r>
            <a:endParaRPr lang="en-US" dirty="0"/>
          </a:p>
        </p:txBody>
      </p:sp>
      <p:sp>
        <p:nvSpPr>
          <p:cNvPr id="34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6" name="Round Diagonal Corner Rectangle 35"/>
          <p:cNvSpPr/>
          <p:nvPr/>
        </p:nvSpPr>
        <p:spPr bwMode="gray">
          <a:xfrm flipH="1">
            <a:off x="4535487" y="1808289"/>
            <a:ext cx="2743200" cy="1828800"/>
          </a:xfrm>
          <a:prstGeom prst="round2DiagRect">
            <a:avLst>
              <a:gd name="adj1" fmla="val 12766"/>
              <a:gd name="adj2" fmla="val 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r"/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운동을 통해 목표달성 정도는 개별 차이가 있으나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삶의 활력이 </a:t>
            </a:r>
            <a:r>
              <a:rPr lang="ko-KR" altLang="en-US" b="1" dirty="0" err="1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되고있다는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 공통의견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Round Diagonal Corner Rectangle 36"/>
          <p:cNvSpPr/>
          <p:nvPr/>
        </p:nvSpPr>
        <p:spPr bwMode="gray">
          <a:xfrm flipH="1">
            <a:off x="4535487" y="3645432"/>
            <a:ext cx="2743200" cy="1828800"/>
          </a:xfrm>
          <a:prstGeom prst="round2DiagRect">
            <a:avLst>
              <a:gd name="adj1" fmla="val 0"/>
              <a:gd name="adj2" fmla="val 12234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algn="r"/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방학기간 및 사업 </a:t>
            </a:r>
            <a:r>
              <a:rPr lang="ko-KR" altLang="en-US" b="1" dirty="0" err="1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미운영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 기간 동안 운동을 쉬게 됨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Round Diagonal Corner Rectangle 46"/>
          <p:cNvSpPr/>
          <p:nvPr/>
        </p:nvSpPr>
        <p:spPr bwMode="gray">
          <a:xfrm>
            <a:off x="1792287" y="1808289"/>
            <a:ext cx="2743200" cy="1828800"/>
          </a:xfrm>
          <a:prstGeom prst="round2DiagRect">
            <a:avLst>
              <a:gd name="adj1" fmla="val 13830"/>
              <a:gd name="adj2" fmla="val 0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주 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1</a:t>
            </a:r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회 운동 외 스스로 운동을 할 수 있는 방법을 알려주어 자발적 활동이 가능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Round Diagonal Corner Rectangle 47"/>
          <p:cNvSpPr/>
          <p:nvPr/>
        </p:nvSpPr>
        <p:spPr bwMode="gray">
          <a:xfrm>
            <a:off x="1792287" y="3645432"/>
            <a:ext cx="2743200" cy="1828800"/>
          </a:xfrm>
          <a:prstGeom prst="round2DiagRect">
            <a:avLst>
              <a:gd name="adj1" fmla="val 0"/>
              <a:gd name="adj2" fmla="val 12234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r>
              <a:rPr lang="ko-KR" altLang="en-US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사업운영 기간 내 상시 피드백을 제공하여 참여의지 강화</a:t>
            </a:r>
            <a:r>
              <a:rPr lang="en-US" altLang="ko-KR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 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gray">
          <a:xfrm>
            <a:off x="3798876" y="2881305"/>
            <a:ext cx="1463040" cy="1463040"/>
          </a:xfrm>
          <a:prstGeom prst="ellipse">
            <a:avLst/>
          </a:prstGeom>
          <a:solidFill>
            <a:srgbClr val="000000">
              <a:alpha val="50196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 bwMode="gray">
          <a:xfrm>
            <a:off x="3989379" y="3038795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 bwMode="gray">
          <a:xfrm>
            <a:off x="4614911" y="3051832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 bwMode="gray">
          <a:xfrm>
            <a:off x="3989379" y="3662825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 bwMode="gray">
          <a:xfrm>
            <a:off x="4621590" y="3672553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4" name="Rectangle 1417"/>
          <p:cNvSpPr>
            <a:spLocks noChangeArrowheads="1"/>
          </p:cNvSpPr>
          <p:nvPr/>
        </p:nvSpPr>
        <p:spPr bwMode="auto">
          <a:xfrm>
            <a:off x="1066752" y="5673442"/>
            <a:ext cx="704700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</a:pPr>
            <a:r>
              <a:rPr lang="ko-KR" altLang="en-US" sz="2000" b="1" dirty="0" smtClean="0"/>
              <a:t>욕구를 반영하여 </a:t>
            </a:r>
            <a:r>
              <a:rPr lang="ko-KR" altLang="en-US" sz="2000" b="1" dirty="0" err="1" smtClean="0"/>
              <a:t>차기년도</a:t>
            </a:r>
            <a:r>
              <a:rPr lang="ko-KR" altLang="en-US" sz="2000" b="1" dirty="0" smtClean="0"/>
              <a:t> 사업기간 확대 운영 계획</a:t>
            </a:r>
            <a:r>
              <a:rPr lang="en-US" altLang="ko-KR" sz="2000" b="1" dirty="0" smtClean="0"/>
              <a:t>.</a:t>
            </a:r>
          </a:p>
          <a:p>
            <a:pPr algn="ctr" eaLnBrk="0" hangingPunct="0">
              <a:buClr>
                <a:srgbClr val="D7181F"/>
              </a:buClr>
            </a:pPr>
            <a:r>
              <a:rPr lang="en-US" sz="2000" b="1" dirty="0" smtClean="0"/>
              <a:t>3</a:t>
            </a:r>
            <a:r>
              <a:rPr lang="ko-KR" altLang="en-US" sz="2000" b="1" dirty="0" smtClean="0"/>
              <a:t>월</a:t>
            </a:r>
            <a:r>
              <a:rPr lang="en-US" altLang="ko-KR" sz="2000" b="1" dirty="0" smtClean="0"/>
              <a:t>~11</a:t>
            </a:r>
            <a:r>
              <a:rPr lang="ko-KR" altLang="en-US" sz="2000" b="1" dirty="0" smtClean="0"/>
              <a:t>월 →</a:t>
            </a:r>
            <a:r>
              <a:rPr lang="en-US" altLang="ko-KR" sz="2000" b="1" dirty="0" smtClean="0"/>
              <a:t> 1</a:t>
            </a:r>
            <a:r>
              <a:rPr lang="ko-KR" altLang="en-US" sz="2000" b="1" dirty="0" smtClean="0"/>
              <a:t>월</a:t>
            </a:r>
            <a:r>
              <a:rPr lang="en-US" altLang="ko-KR" sz="2000" b="1" dirty="0" smtClean="0"/>
              <a:t>~11</a:t>
            </a:r>
            <a:r>
              <a:rPr lang="ko-KR" altLang="en-US" sz="2000" b="1" dirty="0" smtClean="0"/>
              <a:t>월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01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Rounded Rectangle 42"/>
          <p:cNvSpPr/>
          <p:nvPr/>
        </p:nvSpPr>
        <p:spPr bwMode="gray">
          <a:xfrm>
            <a:off x="1285830" y="1672262"/>
            <a:ext cx="6654888" cy="1180674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80000" rtlCol="0" anchor="ctr"/>
          <a:lstStyle/>
          <a:p>
            <a:endParaRPr lang="en-US" sz="15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1. 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수영 활동을 통해 이용자의 건강증진 기여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2. 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수영 활동을 통해 스트레스 감소</a:t>
            </a:r>
            <a:endParaRPr lang="en-US" altLang="ko-KR" sz="1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3. 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연 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회 이상 장애인 수영대회 참가 입상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4. 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서비스 제공 목표량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ko-KR" altLang="en-US" sz="15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실인원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150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명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연인원 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6,000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명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15" name="Rounded Rectangle 44"/>
          <p:cNvSpPr/>
          <p:nvPr/>
        </p:nvSpPr>
        <p:spPr bwMode="gray">
          <a:xfrm>
            <a:off x="2368440" y="148478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목        표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Rounded Rectangle 45"/>
          <p:cNvSpPr/>
          <p:nvPr/>
        </p:nvSpPr>
        <p:spPr bwMode="gray">
          <a:xfrm>
            <a:off x="1285830" y="3101859"/>
            <a:ext cx="6654888" cy="1439343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0000" rtlCol="0" anchor="ctr"/>
          <a:lstStyle/>
          <a:p>
            <a:r>
              <a:rPr lang="en-US" altLang="ko-KR" sz="15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ko-KR" altLang="en-US" sz="1500" b="1" dirty="0" smtClean="0">
                <a:solidFill>
                  <a:schemeClr val="accent3">
                    <a:lumMod val="50000"/>
                  </a:schemeClr>
                </a:solidFill>
              </a:rPr>
              <a:t>수영활동을 통하여 일상생활에서 오는 스트레스를 해소시키고</a:t>
            </a:r>
            <a:r>
              <a:rPr lang="en-US" altLang="ko-KR" sz="15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500" b="1" dirty="0" smtClean="0">
                <a:solidFill>
                  <a:schemeClr val="accent3">
                    <a:lumMod val="50000"/>
                  </a:schemeClr>
                </a:solidFill>
              </a:rPr>
              <a:t>육체적</a:t>
            </a:r>
            <a:r>
              <a:rPr lang="en-US" altLang="ko-KR" sz="15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500" b="1" dirty="0" smtClean="0">
                <a:solidFill>
                  <a:schemeClr val="accent3">
                    <a:lumMod val="50000"/>
                  </a:schemeClr>
                </a:solidFill>
              </a:rPr>
              <a:t>정신적</a:t>
            </a:r>
            <a:r>
              <a:rPr lang="en-US" altLang="ko-KR" sz="15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1500" b="1" dirty="0" smtClean="0">
                <a:solidFill>
                  <a:schemeClr val="accent3">
                    <a:lumMod val="50000"/>
                  </a:schemeClr>
                </a:solidFill>
              </a:rPr>
              <a:t>사회적으로 건강한 일상생활이 되도록 삶의 질을 향상</a:t>
            </a:r>
            <a:r>
              <a:rPr lang="en-US" altLang="ko-KR" sz="15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Rounded Rectangle 46"/>
          <p:cNvSpPr/>
          <p:nvPr/>
        </p:nvSpPr>
        <p:spPr bwMode="gray">
          <a:xfrm>
            <a:off x="2368440" y="292494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내        용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Rounded Rectangle 47"/>
          <p:cNvSpPr/>
          <p:nvPr/>
        </p:nvSpPr>
        <p:spPr bwMode="gray">
          <a:xfrm>
            <a:off x="1301488" y="4912622"/>
            <a:ext cx="6654888" cy="132469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80000" rtlCol="0" anchor="ctr" anchorCtr="0"/>
          <a:lstStyle/>
          <a:p>
            <a:endParaRPr lang="en-US" sz="15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1.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기       간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2018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년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1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~ 12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</a:t>
            </a:r>
            <a:endParaRPr lang="en-US" altLang="ko-KR" sz="15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2.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일       시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~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토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, 12:00~14:00, 2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시간</a:t>
            </a:r>
            <a:endParaRPr lang="en-US" altLang="ko-KR" sz="15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장       소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고덕사회체육센터 수영장</a:t>
            </a:r>
            <a:endParaRPr lang="en-US" altLang="ko-KR" sz="15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4.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인       원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연인원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6,000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명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500" b="1" dirty="0" err="1" smtClean="0">
                <a:solidFill>
                  <a:schemeClr val="accent4">
                    <a:lumMod val="50000"/>
                  </a:schemeClr>
                </a:solidFill>
              </a:rPr>
              <a:t>실인원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150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명</a:t>
            </a:r>
            <a:endParaRPr lang="en-US" sz="15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ounded Rectangle 48"/>
          <p:cNvSpPr/>
          <p:nvPr/>
        </p:nvSpPr>
        <p:spPr bwMode="gray">
          <a:xfrm>
            <a:off x="2390742" y="472514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개        요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1" name="TG_Title 1"/>
          <p:cNvSpPr>
            <a:spLocks noGrp="1"/>
          </p:cNvSpPr>
          <p:nvPr>
            <p:ph type="title"/>
          </p:nvPr>
        </p:nvSpPr>
        <p:spPr bwMode="auto">
          <a:xfrm>
            <a:off x="1600200" y="160338"/>
            <a:ext cx="6705600" cy="1066800"/>
          </a:xfrm>
          <a:scene3d>
            <a:camera prst="obliqueTop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성인수영교실 프로그램 개요</a:t>
            </a:r>
            <a:endParaRPr lang="en-US" i="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7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683568" y="1772815"/>
          <a:ext cx="7704856" cy="388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600200" y="160338"/>
            <a:ext cx="6705600" cy="1066800"/>
          </a:xfrm>
          <a:prstGeom prst="rect">
            <a:avLst/>
          </a:prstGeom>
        </p:spPr>
        <p:txBody>
          <a:bodyPr anchor="ctr" anchorCtr="0">
            <a:normAutofit fontScale="925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en-US" sz="4000" b="1" i="1" kern="1200" cap="none" spc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성인수영교실 프로그램 운영과정</a:t>
            </a:r>
            <a:endParaRPr lang="ko-KR" altLang="en-US" i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7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성인수영교실 프로그램 운영결과</a:t>
            </a:r>
            <a:endParaRPr lang="en-US" dirty="0"/>
          </a:p>
        </p:txBody>
      </p:sp>
      <p:grpSp>
        <p:nvGrpSpPr>
          <p:cNvPr id="2" name="그룹 2"/>
          <p:cNvGrpSpPr/>
          <p:nvPr/>
        </p:nvGrpSpPr>
        <p:grpSpPr>
          <a:xfrm>
            <a:off x="752271" y="1844824"/>
            <a:ext cx="7843421" cy="3623119"/>
            <a:chOff x="752271" y="2244280"/>
            <a:chExt cx="7843421" cy="3623119"/>
          </a:xfrm>
          <a:effectLst>
            <a:reflection blurRad="3810" stA="50000" endPos="35000" dist="38100" dir="5400000" sy="-100000" algn="bl" rotWithShape="0"/>
          </a:effectLst>
        </p:grpSpPr>
        <p:grpSp>
          <p:nvGrpSpPr>
            <p:cNvPr id="3" name="Group 11"/>
            <p:cNvGrpSpPr/>
            <p:nvPr/>
          </p:nvGrpSpPr>
          <p:grpSpPr>
            <a:xfrm>
              <a:off x="2831573" y="2244281"/>
              <a:ext cx="5764119" cy="3607793"/>
              <a:chOff x="2883770" y="2234555"/>
              <a:chExt cx="5764119" cy="3607793"/>
            </a:xfrm>
            <a:effectLst/>
          </p:grpSpPr>
          <p:sp>
            <p:nvSpPr>
              <p:cNvPr id="13" name="Parallelogram 12"/>
              <p:cNvSpPr/>
              <p:nvPr/>
            </p:nvSpPr>
            <p:spPr bwMode="gray">
              <a:xfrm>
                <a:off x="2896005" y="4941168"/>
                <a:ext cx="5372505" cy="901180"/>
              </a:xfrm>
              <a:prstGeom prst="parallelogram">
                <a:avLst>
                  <a:gd name="adj" fmla="val 41191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연중수영교실을 </a:t>
                </a:r>
                <a:r>
                  <a:rPr lang="ko-KR" altLang="en-US" sz="1400" dirty="0" err="1" smtClean="0">
                    <a:solidFill>
                      <a:srgbClr val="000000"/>
                    </a:solidFill>
                    <a:cs typeface="Arial" pitchFamily="34" charset="0"/>
                  </a:rPr>
                  <a:t>운영하므로써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 이용자들에게 수영활동을 통해 건강증진의 기회를 부여함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14" name="Parallelogram 13"/>
              <p:cNvSpPr/>
              <p:nvPr/>
            </p:nvSpPr>
            <p:spPr bwMode="gray">
              <a:xfrm>
                <a:off x="3278221" y="4043899"/>
                <a:ext cx="5369667" cy="901180"/>
              </a:xfrm>
              <a:prstGeom prst="parallelogram">
                <a:avLst>
                  <a:gd name="adj" fmla="val 41192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활용예산</a:t>
                </a:r>
                <a:r>
                  <a:rPr lang="en-US" altLang="ko-KR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보조금</a:t>
                </a:r>
                <a:r>
                  <a:rPr lang="en-US" altLang="ko-KR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</a:p>
              <a:p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7,744,000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원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강사료 지출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</a:p>
              <a:p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323,200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원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운영비 지출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15" name="Parallelogram 14"/>
              <p:cNvSpPr/>
              <p:nvPr/>
            </p:nvSpPr>
            <p:spPr bwMode="gray">
              <a:xfrm flipH="1">
                <a:off x="3287949" y="3139227"/>
                <a:ext cx="5359940" cy="901180"/>
              </a:xfrm>
              <a:prstGeom prst="parallelogram">
                <a:avLst>
                  <a:gd name="adj" fmla="val 40112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rtlCol="0" anchor="ctr" anchorCtr="0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인 원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: </a:t>
                </a:r>
                <a:r>
                  <a:rPr lang="ko-KR" altLang="en-US" sz="1400" dirty="0" err="1" smtClean="0">
                    <a:solidFill>
                      <a:srgbClr val="000000"/>
                    </a:solidFill>
                    <a:cs typeface="Arial" pitchFamily="34" charset="0"/>
                  </a:rPr>
                  <a:t>실인원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154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연인원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6,280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endParaRPr lang="en-US" altLang="ko-KR" sz="14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Parallelogram 15"/>
              <p:cNvSpPr/>
              <p:nvPr/>
            </p:nvSpPr>
            <p:spPr bwMode="gray">
              <a:xfrm flipH="1">
                <a:off x="2883770" y="2234555"/>
                <a:ext cx="5384740" cy="901180"/>
              </a:xfrm>
              <a:prstGeom prst="parallelogram">
                <a:avLst>
                  <a:gd name="adj" fmla="val 42271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Ins="108000" rtlCol="0" anchor="ctr">
                <a:noAutofit/>
              </a:bodyPr>
              <a:lstStyle/>
              <a:p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~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12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~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토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)12:00~14:00,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연중 운영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  <a:endParaRPr lang="en-US" altLang="ko-KR" sz="14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Pentagon 16"/>
            <p:cNvSpPr/>
            <p:nvPr/>
          </p:nvSpPr>
          <p:spPr bwMode="gray">
            <a:xfrm>
              <a:off x="752271" y="2244280"/>
              <a:ext cx="2876145" cy="3623119"/>
            </a:xfrm>
            <a:prstGeom prst="homePlate">
              <a:avLst>
                <a:gd name="adj" fmla="val 25332"/>
              </a:avLst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프로그램</a:t>
              </a:r>
              <a:endParaRPr lang="en-US" altLang="ko-KR" sz="2400" b="1" dirty="0" smtClean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운영결과</a:t>
              </a:r>
              <a:endParaRPr lang="en-US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127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/>
          <p:nvPr/>
        </p:nvGrpSpPr>
        <p:grpSpPr>
          <a:xfrm>
            <a:off x="1537213" y="2427637"/>
            <a:ext cx="7134788" cy="947958"/>
            <a:chOff x="172174" y="717770"/>
            <a:chExt cx="8324127" cy="622860"/>
          </a:xfrm>
        </p:grpSpPr>
        <p:sp>
          <p:nvSpPr>
            <p:cNvPr id="44" name="직사각형 43"/>
            <p:cNvSpPr/>
            <p:nvPr/>
          </p:nvSpPr>
          <p:spPr>
            <a:xfrm>
              <a:off x="816543" y="720667"/>
              <a:ext cx="7679758" cy="61996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42" name="직사각형 41"/>
            <p:cNvSpPr/>
            <p:nvPr/>
          </p:nvSpPr>
          <p:spPr>
            <a:xfrm>
              <a:off x="816543" y="720666"/>
              <a:ext cx="7679758" cy="601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6154" tIns="66462" rIns="166154" bIns="0" numCol="1" spcCol="1270" anchor="ctr" anchorCtr="0">
              <a:noAutofit/>
            </a:bodyPr>
            <a:lstStyle/>
            <a:p>
              <a:r>
                <a:rPr lang="ko-KR" altLang="en-US" sz="1400" b="1" dirty="0">
                  <a:solidFill>
                    <a:srgbClr val="000000"/>
                  </a:solidFill>
                  <a:cs typeface="Arial" pitchFamily="34" charset="0"/>
                </a:rPr>
                <a:t>수영활동을 통해 이용자의 건강증진 기여</a:t>
              </a:r>
              <a:endParaRPr lang="en-US" altLang="ko-KR" sz="1400" b="1" dirty="0">
                <a:solidFill>
                  <a:srgbClr val="000000"/>
                </a:solidFill>
                <a:cs typeface="Arial" pitchFamily="34" charset="0"/>
              </a:endParaRPr>
            </a:p>
            <a:p>
              <a:r>
                <a:rPr lang="ko-KR" altLang="en-US" sz="1400" dirty="0" smtClean="0">
                  <a:solidFill>
                    <a:srgbClr val="000000"/>
                  </a:solidFill>
                  <a:cs typeface="Arial" pitchFamily="34" charset="0"/>
                </a:rPr>
                <a:t>수영활동을 </a:t>
              </a:r>
              <a:r>
                <a:rPr lang="ko-KR" altLang="en-US" sz="1400" dirty="0">
                  <a:solidFill>
                    <a:srgbClr val="000000"/>
                  </a:solidFill>
                  <a:cs typeface="Arial" pitchFamily="34" charset="0"/>
                </a:rPr>
                <a:t>통해 건강증진기여에 도움이 </a:t>
              </a:r>
              <a:r>
                <a:rPr lang="ko-KR" altLang="en-US" sz="1400" dirty="0" smtClean="0">
                  <a:solidFill>
                    <a:srgbClr val="000000"/>
                  </a:solidFill>
                  <a:cs typeface="Arial" pitchFamily="34" charset="0"/>
                </a:rPr>
                <a:t>되었다</a:t>
              </a:r>
              <a:endParaRPr lang="en-US" altLang="ko-KR" sz="14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r>
                <a:rPr lang="en-US" altLang="ko-KR" sz="1400" dirty="0" smtClean="0">
                  <a:solidFill>
                    <a:srgbClr val="000000"/>
                  </a:solidFill>
                  <a:cs typeface="Arial" pitchFamily="34" charset="0"/>
                </a:rPr>
                <a:t>(</a:t>
              </a:r>
              <a:r>
                <a:rPr lang="ko-KR" altLang="en-US" sz="1400" dirty="0">
                  <a:solidFill>
                    <a:srgbClr val="000000"/>
                  </a:solidFill>
                  <a:cs typeface="Arial" pitchFamily="34" charset="0"/>
                </a:rPr>
                <a:t>만족도 조사결과 </a:t>
              </a:r>
              <a:r>
                <a:rPr lang="en-US" altLang="ko-KR" sz="1400" dirty="0">
                  <a:solidFill>
                    <a:srgbClr val="000000"/>
                  </a:solidFill>
                  <a:cs typeface="Arial" pitchFamily="34" charset="0"/>
                </a:rPr>
                <a:t>“</a:t>
              </a:r>
              <a:r>
                <a:rPr lang="ko-KR" altLang="en-US" sz="1400" dirty="0">
                  <a:solidFill>
                    <a:srgbClr val="000000"/>
                  </a:solidFill>
                  <a:cs typeface="Arial" pitchFamily="34" charset="0"/>
                </a:rPr>
                <a:t>그렇다</a:t>
              </a:r>
              <a:r>
                <a:rPr lang="en-US" altLang="ko-KR" sz="1400" dirty="0">
                  <a:solidFill>
                    <a:srgbClr val="000000"/>
                  </a:solidFill>
                  <a:cs typeface="Arial" pitchFamily="34" charset="0"/>
                </a:rPr>
                <a:t>”</a:t>
              </a:r>
              <a:r>
                <a:rPr lang="ko-KR" altLang="en-US" sz="1400" dirty="0">
                  <a:solidFill>
                    <a:srgbClr val="000000"/>
                  </a:solidFill>
                  <a:cs typeface="Arial" pitchFamily="34" charset="0"/>
                </a:rPr>
                <a:t> 응답 </a:t>
              </a:r>
              <a:r>
                <a:rPr lang="en-US" altLang="ko-KR" sz="1400" dirty="0">
                  <a:solidFill>
                    <a:srgbClr val="000000"/>
                  </a:solidFill>
                  <a:cs typeface="Arial" pitchFamily="34" charset="0"/>
                </a:rPr>
                <a:t>98.6%)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72174" y="717770"/>
              <a:ext cx="640385" cy="32751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308" b="1" dirty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endParaRPr lang="ko-KR" altLang="en-US" sz="2308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3" name="그룹 87"/>
          <p:cNvGrpSpPr/>
          <p:nvPr/>
        </p:nvGrpSpPr>
        <p:grpSpPr>
          <a:xfrm>
            <a:off x="251520" y="1484784"/>
            <a:ext cx="3528392" cy="710892"/>
            <a:chOff x="285749" y="2547955"/>
            <a:chExt cx="3278784" cy="669602"/>
          </a:xfrm>
        </p:grpSpPr>
        <p:sp>
          <p:nvSpPr>
            <p:cNvPr id="85" name="모서리가 둥근 직사각형 84"/>
            <p:cNvSpPr/>
            <p:nvPr/>
          </p:nvSpPr>
          <p:spPr>
            <a:xfrm>
              <a:off x="285750" y="2563636"/>
              <a:ext cx="3278783" cy="648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86" name="모서리가 둥근 직사각형 4"/>
            <p:cNvSpPr/>
            <p:nvPr/>
          </p:nvSpPr>
          <p:spPr>
            <a:xfrm>
              <a:off x="285749" y="2547955"/>
              <a:ext cx="3278784" cy="66960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766" tIns="0" rIns="200766" bIns="0" numCol="1" spcCol="1270" anchor="ctr" anchorCtr="0">
              <a:noAutofit/>
            </a:bodyPr>
            <a:lstStyle/>
            <a:p>
              <a:pPr algn="ctr"/>
              <a:r>
                <a:rPr lang="ko-KR" altLang="en-US" b="1" dirty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목표 및 </a:t>
              </a:r>
              <a:r>
                <a:rPr lang="ko-KR" altLang="en-US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운영대비</a:t>
              </a:r>
              <a:endParaRPr lang="en-US" altLang="ko-KR" b="1" dirty="0" smtClean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/>
              <a:r>
                <a:rPr lang="ko-KR" altLang="en-US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달성 </a:t>
              </a:r>
              <a:r>
                <a:rPr lang="ko-KR" altLang="en-US" b="1" dirty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평가 내용</a:t>
              </a:r>
              <a:endParaRPr lang="en-US" altLang="ko-KR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4" name="그룹 88"/>
          <p:cNvGrpSpPr/>
          <p:nvPr/>
        </p:nvGrpSpPr>
        <p:grpSpPr>
          <a:xfrm>
            <a:off x="1549930" y="3621354"/>
            <a:ext cx="7122071" cy="941613"/>
            <a:chOff x="1037891" y="4667576"/>
            <a:chExt cx="7474496" cy="1020081"/>
          </a:xfrm>
        </p:grpSpPr>
        <p:sp>
          <p:nvSpPr>
            <p:cNvPr id="41" name="직사각형 40"/>
            <p:cNvSpPr/>
            <p:nvPr/>
          </p:nvSpPr>
          <p:spPr>
            <a:xfrm>
              <a:off x="1614283" y="4667576"/>
              <a:ext cx="6898104" cy="102008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66154" tIns="99692" rIns="166154" bIns="0" numCol="1" spcCol="1270" anchor="t" anchorCtr="0">
              <a:noAutofit/>
            </a:bodyPr>
            <a:lstStyle/>
            <a:p>
              <a:pPr fontAlgn="base"/>
              <a:r>
                <a:rPr lang="ko-KR" altLang="en-US" sz="1400" b="1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수영활동을 통해 스트레스 감소</a:t>
              </a:r>
              <a:endParaRPr lang="en-US" altLang="ko-KR" sz="1400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fontAlgn="base"/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수영활동을 통해 스트레스 해소되었다</a:t>
              </a:r>
              <a:endParaRPr lang="en-US" altLang="ko-KR" sz="14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fontAlgn="base"/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만족도 조사결과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“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그렇다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“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응답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98.6%)</a:t>
              </a:r>
              <a:endParaRPr lang="en-US" altLang="ko-KR" sz="14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1037891" y="4667576"/>
              <a:ext cx="576392" cy="54148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308" b="1" dirty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</a:t>
              </a:r>
              <a:endParaRPr lang="ko-KR" altLang="en-US" sz="2308" b="1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5" name="그룹 37"/>
          <p:cNvGrpSpPr/>
          <p:nvPr/>
        </p:nvGrpSpPr>
        <p:grpSpPr>
          <a:xfrm>
            <a:off x="1537213" y="4822021"/>
            <a:ext cx="7122071" cy="941613"/>
            <a:chOff x="1037891" y="4667576"/>
            <a:chExt cx="7474496" cy="1020081"/>
          </a:xfrm>
        </p:grpSpPr>
        <p:sp>
          <p:nvSpPr>
            <p:cNvPr id="39" name="직사각형 38"/>
            <p:cNvSpPr/>
            <p:nvPr/>
          </p:nvSpPr>
          <p:spPr>
            <a:xfrm>
              <a:off x="1614283" y="4667576"/>
              <a:ext cx="6898104" cy="102008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66154" tIns="99692" rIns="166154" bIns="0" numCol="1" spcCol="1270" anchor="t" anchorCtr="0">
              <a:noAutofit/>
            </a:bodyPr>
            <a:lstStyle/>
            <a:p>
              <a:pPr fontAlgn="base"/>
              <a:r>
                <a:rPr lang="ko-KR" altLang="en-US" sz="1400" b="1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연 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</a:t>
              </a:r>
              <a:r>
                <a:rPr lang="ko-KR" altLang="en-US" sz="1400" b="1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회 이상 장애인수영대회 참가</a:t>
              </a:r>
              <a:endParaRPr lang="en-US" altLang="ko-KR" sz="1400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fontAlgn="base"/>
              <a:r>
                <a:rPr lang="ko-KR" altLang="en-US" sz="1400" dirty="0" err="1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울산광역시장배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dirty="0" err="1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충청북도지사배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dirty="0" err="1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수원시장배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전국장애인체육대회에 참가</a:t>
              </a:r>
              <a:endParaRPr lang="en-US" altLang="ko-KR" sz="14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fontAlgn="base"/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참가 연인원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34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명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en-US" altLang="ko-KR" sz="14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037891" y="4667576"/>
              <a:ext cx="576392" cy="54148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308" b="1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</a:t>
              </a:r>
              <a:endParaRPr lang="ko-KR" altLang="en-US" sz="2308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6" name="그룹 63"/>
          <p:cNvGrpSpPr/>
          <p:nvPr/>
        </p:nvGrpSpPr>
        <p:grpSpPr>
          <a:xfrm>
            <a:off x="827584" y="2205828"/>
            <a:ext cx="592597" cy="2947769"/>
            <a:chOff x="490879" y="3146893"/>
            <a:chExt cx="547013" cy="1915354"/>
          </a:xfrm>
        </p:grpSpPr>
        <p:cxnSp>
          <p:nvCxnSpPr>
            <p:cNvPr id="65" name="직선 연결선 64"/>
            <p:cNvCxnSpPr/>
            <p:nvPr/>
          </p:nvCxnSpPr>
          <p:spPr>
            <a:xfrm>
              <a:off x="490879" y="3146893"/>
              <a:ext cx="0" cy="130261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 flipH="1">
              <a:off x="490879" y="4449510"/>
              <a:ext cx="293921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 flipH="1">
              <a:off x="784799" y="3424661"/>
              <a:ext cx="253093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flipH="1" flipV="1">
              <a:off x="784799" y="5062142"/>
              <a:ext cx="240376" cy="105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784799" y="3424661"/>
              <a:ext cx="0" cy="1637481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4" name="직선 연결선 73"/>
          <p:cNvCxnSpPr/>
          <p:nvPr/>
        </p:nvCxnSpPr>
        <p:spPr>
          <a:xfrm flipH="1">
            <a:off x="1145997" y="3857454"/>
            <a:ext cx="243803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5" name="Title 10"/>
          <p:cNvSpPr>
            <a:spLocks noGrp="1"/>
          </p:cNvSpPr>
          <p:nvPr>
            <p:ph type="title"/>
          </p:nvPr>
        </p:nvSpPr>
        <p:spPr>
          <a:xfrm>
            <a:off x="1600200" y="160338"/>
            <a:ext cx="6705600" cy="1066800"/>
          </a:xfrm>
        </p:spPr>
        <p:txBody>
          <a:bodyPr>
            <a:normAutofit fontScale="90000"/>
          </a:bodyPr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성인수영교실 목표달성 평가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69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0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796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사업 운영 사항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="" xmlns:p14="http://schemas.microsoft.com/office/powerpoint/2010/main" val="2703605140"/>
              </p:ext>
            </p:extLst>
          </p:nvPr>
        </p:nvGraphicFramePr>
        <p:xfrm>
          <a:off x="179512" y="3732132"/>
          <a:ext cx="51125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9584" y="5229200"/>
            <a:ext cx="374441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맑은 고딕"/>
                <a:ea typeface="맑은 고딕"/>
              </a:rPr>
              <a:t>※ </a:t>
            </a:r>
            <a:r>
              <a:rPr lang="ko-KR" altLang="en-US" sz="1400" dirty="0" smtClean="0"/>
              <a:t>재가방문보행지도 및 이미용서비스</a:t>
            </a:r>
            <a:r>
              <a:rPr lang="en-US" altLang="ko-KR" sz="1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   식생활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재가관리사업 등 인원 증가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268760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b="1" dirty="0" smtClean="0"/>
              <a:t>4. </a:t>
            </a:r>
            <a:r>
              <a:rPr lang="ko-KR" altLang="en-US" b="1" dirty="0" smtClean="0"/>
              <a:t>집행예산 </a:t>
            </a:r>
            <a:r>
              <a:rPr lang="en-US" altLang="ko-KR" b="1" dirty="0" smtClean="0"/>
              <a:t>44,511,110</a:t>
            </a:r>
            <a:r>
              <a:rPr lang="ko-KR" altLang="en-US" b="1" dirty="0" smtClean="0"/>
              <a:t>원</a:t>
            </a:r>
            <a:endParaRPr lang="en-US" altLang="ko-KR" b="1" dirty="0" smtClean="0"/>
          </a:p>
          <a:p>
            <a:pPr marL="342900" indent="-342900">
              <a:lnSpc>
                <a:spcPct val="150000"/>
              </a:lnSpc>
            </a:pPr>
            <a:r>
              <a:rPr lang="ko-KR" altLang="en-US" b="1" dirty="0" smtClean="0"/>
              <a:t>               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 </a:t>
            </a:r>
            <a:r>
              <a:rPr lang="ko-KR" altLang="en-US" dirty="0" smtClean="0"/>
              <a:t>보조금 </a:t>
            </a:r>
            <a:r>
              <a:rPr lang="en-US" altLang="ko-KR" dirty="0" smtClean="0"/>
              <a:t>27,800,000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r>
              <a:rPr lang="ko-KR" altLang="en-US" dirty="0" smtClean="0"/>
              <a:t>               </a:t>
            </a:r>
            <a:r>
              <a:rPr lang="en-US" altLang="ko-KR" dirty="0" smtClean="0"/>
              <a:t>-</a:t>
            </a:r>
            <a:r>
              <a:rPr lang="ko-KR" altLang="en-US" dirty="0" smtClean="0"/>
              <a:t> 기타보조금 </a:t>
            </a:r>
            <a:r>
              <a:rPr lang="en-US" altLang="ko-KR" dirty="0" smtClean="0"/>
              <a:t>12,000,000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r>
              <a:rPr lang="ko-KR" altLang="en-US" dirty="0" smtClean="0"/>
              <a:t>               </a:t>
            </a:r>
            <a:r>
              <a:rPr lang="en-US" altLang="ko-KR" dirty="0" smtClean="0"/>
              <a:t>-</a:t>
            </a:r>
            <a:r>
              <a:rPr lang="ko-KR" altLang="en-US" dirty="0" smtClean="0"/>
              <a:t> 후원금 </a:t>
            </a:r>
            <a:r>
              <a:rPr lang="en-US" altLang="ko-KR" dirty="0" smtClean="0"/>
              <a:t>4,646,110</a:t>
            </a:r>
            <a:r>
              <a:rPr lang="ko-KR" altLang="en-US" dirty="0" smtClean="0"/>
              <a:t>원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r>
              <a:rPr lang="ko-KR" altLang="en-US" dirty="0" smtClean="0"/>
              <a:t>               </a:t>
            </a:r>
            <a:r>
              <a:rPr lang="en-US" altLang="ko-KR" dirty="0" smtClean="0"/>
              <a:t>-</a:t>
            </a:r>
            <a:r>
              <a:rPr lang="ko-KR" altLang="en-US" dirty="0" smtClean="0"/>
              <a:t> 이용료 </a:t>
            </a:r>
            <a:r>
              <a:rPr lang="en-US" altLang="ko-KR" dirty="0" smtClean="0"/>
              <a:t>65,000</a:t>
            </a:r>
            <a:r>
              <a:rPr lang="ko-KR" altLang="en-US" dirty="0" smtClean="0"/>
              <a:t>원</a:t>
            </a:r>
            <a:endParaRPr lang="ko-KR" altLang="en-US" dirty="0"/>
          </a:p>
        </p:txBody>
      </p:sp>
      <p:graphicFrame>
        <p:nvGraphicFramePr>
          <p:cNvPr id="8" name="차트 7"/>
          <p:cNvGraphicFramePr/>
          <p:nvPr/>
        </p:nvGraphicFramePr>
        <p:xfrm>
          <a:off x="5292080" y="980728"/>
          <a:ext cx="36004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G_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성인수영교실 총평</a:t>
            </a:r>
            <a:endParaRPr lang="en-US" dirty="0"/>
          </a:p>
        </p:txBody>
      </p:sp>
      <p:sp>
        <p:nvSpPr>
          <p:cNvPr id="34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6" name="Round Diagonal Corner Rectangle 35"/>
          <p:cNvSpPr/>
          <p:nvPr/>
        </p:nvSpPr>
        <p:spPr bwMode="gray">
          <a:xfrm flipH="1">
            <a:off x="4434878" y="1700808"/>
            <a:ext cx="3407698" cy="2051289"/>
          </a:xfrm>
          <a:prstGeom prst="round2DiagRect">
            <a:avLst>
              <a:gd name="adj1" fmla="val 12766"/>
              <a:gd name="adj2" fmla="val 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r"/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프로그램 </a:t>
            </a:r>
            <a:r>
              <a:rPr lang="ko-KR" altLang="en-US" sz="1700" b="1" dirty="0" err="1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등록시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 연간등록제로 이용료 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1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만원을 지불하게 하여 이용자들에게 프로그램 참여를 위한 시스템 인지 및 이용 동기부여를 확립하는데 도움이 되었음</a:t>
            </a:r>
            <a:endParaRPr lang="en-US" sz="1700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Round Diagonal Corner Rectangle 36"/>
          <p:cNvSpPr/>
          <p:nvPr/>
        </p:nvSpPr>
        <p:spPr bwMode="gray">
          <a:xfrm flipH="1">
            <a:off x="4434878" y="3537951"/>
            <a:ext cx="3407699" cy="2051289"/>
          </a:xfrm>
          <a:prstGeom prst="round2DiagRect">
            <a:avLst>
              <a:gd name="adj1" fmla="val 0"/>
              <a:gd name="adj2" fmla="val 12234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algn="r"/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지속적으로 홍보와 수시접수로 성인시각장애인의 참여가 원활히 이루어 질 수 있도록 함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1700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Round Diagonal Corner Rectangle 46"/>
          <p:cNvSpPr/>
          <p:nvPr/>
        </p:nvSpPr>
        <p:spPr bwMode="gray">
          <a:xfrm>
            <a:off x="1403648" y="1700808"/>
            <a:ext cx="3233463" cy="2051289"/>
          </a:xfrm>
          <a:prstGeom prst="round2DiagRect">
            <a:avLst>
              <a:gd name="adj1" fmla="val 13830"/>
              <a:gd name="adj2" fmla="val 0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신규회원 등록 </a:t>
            </a:r>
            <a:r>
              <a:rPr lang="ko-KR" altLang="en-US" sz="1700" b="1" dirty="0" err="1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상담시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 안전사고 예방을 위해 이용자 안전수칙에 대한 설명과 점역 안내문 제공으로 안전사고 예방을 하고 프로그램 운영에 도움이 되었음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1700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Round Diagonal Corner Rectangle 47"/>
          <p:cNvSpPr/>
          <p:nvPr/>
        </p:nvSpPr>
        <p:spPr bwMode="gray">
          <a:xfrm>
            <a:off x="1403648" y="3537951"/>
            <a:ext cx="3233463" cy="2051289"/>
          </a:xfrm>
          <a:prstGeom prst="round2DiagRect">
            <a:avLst>
              <a:gd name="adj1" fmla="val 0"/>
              <a:gd name="adj2" fmla="val 12234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연중사업으로 정해진 시간에 주중 언제든 </a:t>
            </a:r>
            <a:r>
              <a:rPr lang="ko-KR" altLang="en-US" sz="1700" b="1" dirty="0" err="1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참여가능한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 프로그램으로 참여자들이 좋아하고 있음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1700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gray">
          <a:xfrm>
            <a:off x="3745219" y="2795320"/>
            <a:ext cx="1570897" cy="1641031"/>
          </a:xfrm>
          <a:prstGeom prst="ellipse">
            <a:avLst/>
          </a:prstGeom>
          <a:solidFill>
            <a:srgbClr val="000000">
              <a:alpha val="50196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 bwMode="gray">
          <a:xfrm>
            <a:off x="3972611" y="3040781"/>
            <a:ext cx="4909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 bwMode="gray">
          <a:xfrm>
            <a:off x="4598143" y="3053818"/>
            <a:ext cx="4909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 bwMode="gray">
          <a:xfrm>
            <a:off x="3972611" y="3664811"/>
            <a:ext cx="4909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 bwMode="gray">
          <a:xfrm>
            <a:off x="4604822" y="3674539"/>
            <a:ext cx="4909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6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4" name="Rounded Rectangle 42"/>
          <p:cNvSpPr/>
          <p:nvPr/>
        </p:nvSpPr>
        <p:spPr bwMode="gray">
          <a:xfrm>
            <a:off x="1285830" y="1672262"/>
            <a:ext cx="6654888" cy="1180674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80000" rtlCol="0" anchor="ctr"/>
          <a:lstStyle/>
          <a:p>
            <a:endParaRPr lang="en-US" sz="15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재가시각장애인에게 건강유지를 위한 걷기 기회 제공</a:t>
            </a:r>
            <a:endParaRPr lang="en-US" altLang="ko-KR" sz="15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걷기활동을 통해 스트레스를 해소</a:t>
            </a:r>
            <a:endParaRPr lang="en-US" altLang="ko-KR" sz="15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서비스 제공 목표량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ko-KR" altLang="en-US" sz="15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실인원</a:t>
            </a:r>
            <a:r>
              <a:rPr lang="en-US" altLang="ko-KR" sz="15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15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명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연인원 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112</a:t>
            </a:r>
            <a:r>
              <a:rPr lang="ko-KR" altLang="en-US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명</a:t>
            </a:r>
            <a:r>
              <a:rPr lang="en-US" altLang="ko-KR" sz="15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15" name="Rounded Rectangle 44"/>
          <p:cNvSpPr/>
          <p:nvPr/>
        </p:nvSpPr>
        <p:spPr bwMode="gray">
          <a:xfrm>
            <a:off x="2368440" y="148478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목        표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6" name="Rounded Rectangle 45"/>
          <p:cNvSpPr/>
          <p:nvPr/>
        </p:nvSpPr>
        <p:spPr bwMode="gray">
          <a:xfrm>
            <a:off x="1285830" y="3101859"/>
            <a:ext cx="6654888" cy="1439343"/>
          </a:xfrm>
          <a:prstGeom prst="round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0000" rtlCol="0" anchor="ctr"/>
          <a:lstStyle/>
          <a:p>
            <a:r>
              <a:rPr lang="en-US" altLang="ko-KR" sz="15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ko-KR" altLang="en-US" sz="1500" b="1" dirty="0" smtClean="0">
                <a:solidFill>
                  <a:schemeClr val="accent3">
                    <a:lumMod val="50000"/>
                  </a:schemeClr>
                </a:solidFill>
              </a:rPr>
              <a:t>걷기라는 신체활동을 통해 시각장애인의 건강을 유지하고 동행인과 함께 걷는 과정에서의 관계형성을 통해 정서적 지지를 얻는 기회를 갖게 함</a:t>
            </a:r>
            <a:r>
              <a:rPr lang="en-US" altLang="ko-KR" sz="15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Rounded Rectangle 46"/>
          <p:cNvSpPr/>
          <p:nvPr/>
        </p:nvSpPr>
        <p:spPr bwMode="gray">
          <a:xfrm>
            <a:off x="2368440" y="292494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내        용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8" name="Rounded Rectangle 47"/>
          <p:cNvSpPr/>
          <p:nvPr/>
        </p:nvSpPr>
        <p:spPr bwMode="gray">
          <a:xfrm>
            <a:off x="1301488" y="4912622"/>
            <a:ext cx="6654888" cy="1324690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FFFF"/>
              </a:gs>
            </a:gsLst>
          </a:gra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80000" rtlCol="0" anchor="ctr" anchorCtr="0"/>
          <a:lstStyle/>
          <a:p>
            <a:endParaRPr lang="en-US" sz="15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1.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기       간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2018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년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~11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월</a:t>
            </a:r>
            <a:endParaRPr lang="en-US" altLang="ko-KR" sz="15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2.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일       시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격주 금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, 14:00~16:00 2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시간</a:t>
            </a:r>
            <a:endParaRPr lang="en-US" altLang="ko-KR" sz="15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장       소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고덕천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500" b="1" dirty="0" err="1" smtClean="0">
                <a:solidFill>
                  <a:schemeClr val="accent4">
                    <a:lumMod val="50000"/>
                  </a:schemeClr>
                </a:solidFill>
              </a:rPr>
              <a:t>성내천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올림픽공원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500" b="1" dirty="0" err="1" smtClean="0">
                <a:solidFill>
                  <a:schemeClr val="accent4">
                    <a:lumMod val="50000"/>
                  </a:schemeClr>
                </a:solidFill>
              </a:rPr>
              <a:t>서울숲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 등</a:t>
            </a:r>
            <a:endParaRPr lang="en-US" altLang="ko-KR" sz="15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4.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인       원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연인원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112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명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sz="1500" b="1" dirty="0" err="1" smtClean="0">
                <a:solidFill>
                  <a:schemeClr val="accent4">
                    <a:lumMod val="50000"/>
                  </a:schemeClr>
                </a:solidFill>
              </a:rPr>
              <a:t>실인원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sz="1500" b="1" dirty="0" smtClean="0">
                <a:solidFill>
                  <a:schemeClr val="accent4">
                    <a:lumMod val="50000"/>
                  </a:schemeClr>
                </a:solidFill>
              </a:rPr>
              <a:t>15</a:t>
            </a:r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</a:rPr>
              <a:t>명</a:t>
            </a:r>
            <a:endParaRPr lang="en-US" sz="15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ounded Rectangle 48"/>
          <p:cNvSpPr/>
          <p:nvPr/>
        </p:nvSpPr>
        <p:spPr bwMode="gray">
          <a:xfrm>
            <a:off x="2390742" y="4725144"/>
            <a:ext cx="4591116" cy="35226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cs typeface="Arial" pitchFamily="34" charset="0"/>
              </a:rPr>
              <a:t>개        요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11" name="TG_Title 1"/>
          <p:cNvSpPr>
            <a:spLocks noGrp="1"/>
          </p:cNvSpPr>
          <p:nvPr>
            <p:ph type="title"/>
          </p:nvPr>
        </p:nvSpPr>
        <p:spPr bwMode="auto">
          <a:xfrm>
            <a:off x="1600200" y="160338"/>
            <a:ext cx="6705600" cy="1066800"/>
          </a:xfrm>
          <a:scene3d>
            <a:camera prst="obliqueTopLeft"/>
            <a:lightRig rig="threePt" dir="t"/>
          </a:scene3d>
        </p:spPr>
        <p:txBody>
          <a:bodyPr/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건강걷기 프로그램 개요</a:t>
            </a:r>
            <a:endParaRPr lang="en-US" i="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8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"/>
          <p:cNvSpPr>
            <a:spLocks noChangeArrowheads="1"/>
          </p:cNvSpPr>
          <p:nvPr/>
        </p:nvSpPr>
        <p:spPr bwMode="auto">
          <a:xfrm>
            <a:off x="1835150" y="2349500"/>
            <a:ext cx="5184775" cy="3455988"/>
          </a:xfrm>
          <a:prstGeom prst="rect">
            <a:avLst/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D1D1E8"/>
              </a:gs>
              <a:gs pos="100000">
                <a:srgbClr val="333399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ko-KR" sz="240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008063" y="1628775"/>
            <a:ext cx="1979612" cy="1979613"/>
            <a:chOff x="158" y="2886"/>
            <a:chExt cx="1089" cy="1043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58" y="2886"/>
              <a:ext cx="1089" cy="1043"/>
              <a:chOff x="2653" y="2523"/>
              <a:chExt cx="1089" cy="1043"/>
            </a:xfrm>
          </p:grpSpPr>
          <p:sp>
            <p:nvSpPr>
              <p:cNvPr id="8245" name="Oval 21"/>
              <p:cNvSpPr>
                <a:spLocks noChangeArrowheads="1"/>
              </p:cNvSpPr>
              <p:nvPr/>
            </p:nvSpPr>
            <p:spPr bwMode="auto">
              <a:xfrm>
                <a:off x="2744" y="2931"/>
                <a:ext cx="907" cy="59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46" name="Oval 22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1088" cy="1043"/>
              </a:xfrm>
              <a:prstGeom prst="ellipse">
                <a:avLst/>
              </a:prstGeom>
              <a:solidFill>
                <a:srgbClr val="99E34F">
                  <a:alpha val="52156"/>
                </a:srgb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47" name="Oval 23"/>
              <p:cNvSpPr>
                <a:spLocks noChangeArrowheads="1"/>
              </p:cNvSpPr>
              <p:nvPr/>
            </p:nvSpPr>
            <p:spPr bwMode="auto">
              <a:xfrm>
                <a:off x="2699" y="3022"/>
                <a:ext cx="997" cy="18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48" name="Oval 24"/>
              <p:cNvSpPr>
                <a:spLocks noChangeArrowheads="1"/>
              </p:cNvSpPr>
              <p:nvPr/>
            </p:nvSpPr>
            <p:spPr bwMode="auto">
              <a:xfrm>
                <a:off x="2653" y="2568"/>
                <a:ext cx="1089" cy="9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49" name="Oval 25"/>
              <p:cNvSpPr>
                <a:spLocks noChangeArrowheads="1"/>
              </p:cNvSpPr>
              <p:nvPr/>
            </p:nvSpPr>
            <p:spPr bwMode="auto">
              <a:xfrm>
                <a:off x="2744" y="2614"/>
                <a:ext cx="907" cy="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</p:grpSp>
        <p:sp>
          <p:nvSpPr>
            <p:cNvPr id="8244" name="Rectangle 26"/>
            <p:cNvSpPr>
              <a:spLocks noChangeArrowheads="1"/>
            </p:cNvSpPr>
            <p:nvPr/>
          </p:nvSpPr>
          <p:spPr bwMode="auto">
            <a:xfrm>
              <a:off x="249" y="3022"/>
              <a:ext cx="907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 smtClean="0">
                  <a:solidFill>
                    <a:srgbClr val="00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홍 보</a:t>
              </a:r>
              <a:endParaRPr lang="ko-KR" altLang="en-US" sz="2400" dirty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11863" y="1628775"/>
            <a:ext cx="1979612" cy="1979613"/>
            <a:chOff x="158" y="2886"/>
            <a:chExt cx="1089" cy="1043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58" y="2886"/>
              <a:ext cx="1089" cy="1043"/>
              <a:chOff x="2653" y="2523"/>
              <a:chExt cx="1089" cy="1043"/>
            </a:xfrm>
          </p:grpSpPr>
          <p:sp>
            <p:nvSpPr>
              <p:cNvPr id="8238" name="Oval 29"/>
              <p:cNvSpPr>
                <a:spLocks noChangeArrowheads="1"/>
              </p:cNvSpPr>
              <p:nvPr/>
            </p:nvSpPr>
            <p:spPr bwMode="auto">
              <a:xfrm>
                <a:off x="2744" y="2931"/>
                <a:ext cx="907" cy="59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39" name="Oval 30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1088" cy="1043"/>
              </a:xfrm>
              <a:prstGeom prst="ellipse">
                <a:avLst/>
              </a:prstGeom>
              <a:solidFill>
                <a:srgbClr val="CC3399">
                  <a:alpha val="52156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16" name="Oval 31"/>
              <p:cNvSpPr>
                <a:spLocks noChangeArrowheads="1"/>
              </p:cNvSpPr>
              <p:nvPr/>
            </p:nvSpPr>
            <p:spPr bwMode="auto">
              <a:xfrm>
                <a:off x="2699" y="3022"/>
                <a:ext cx="996" cy="182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8241" name="Oval 32"/>
              <p:cNvSpPr>
                <a:spLocks noChangeArrowheads="1"/>
              </p:cNvSpPr>
              <p:nvPr/>
            </p:nvSpPr>
            <p:spPr bwMode="auto">
              <a:xfrm>
                <a:off x="2653" y="2568"/>
                <a:ext cx="1089" cy="9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42" name="Oval 33"/>
              <p:cNvSpPr>
                <a:spLocks noChangeArrowheads="1"/>
              </p:cNvSpPr>
              <p:nvPr/>
            </p:nvSpPr>
            <p:spPr bwMode="auto">
              <a:xfrm>
                <a:off x="2744" y="2614"/>
                <a:ext cx="907" cy="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</p:grpSp>
        <p:sp>
          <p:nvSpPr>
            <p:cNvPr id="8237" name="Rectangle 34"/>
            <p:cNvSpPr>
              <a:spLocks noChangeArrowheads="1"/>
            </p:cNvSpPr>
            <p:nvPr/>
          </p:nvSpPr>
          <p:spPr bwMode="auto">
            <a:xfrm>
              <a:off x="249" y="3022"/>
              <a:ext cx="907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 smtClean="0">
                  <a:latin typeface="HY울릉도M" panose="02030600000101010101" pitchFamily="18" charset="-127"/>
                  <a:ea typeface="HY울릉도M" panose="02030600000101010101" pitchFamily="18" charset="-127"/>
                </a:rPr>
                <a:t>접 수</a:t>
              </a:r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3419475" y="1593850"/>
            <a:ext cx="1979613" cy="1979613"/>
            <a:chOff x="158" y="2886"/>
            <a:chExt cx="1089" cy="1043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158" y="2886"/>
              <a:ext cx="1089" cy="1043"/>
              <a:chOff x="2653" y="2523"/>
              <a:chExt cx="1089" cy="1043"/>
            </a:xfrm>
          </p:grpSpPr>
          <p:sp>
            <p:nvSpPr>
              <p:cNvPr id="8231" name="Oval 49"/>
              <p:cNvSpPr>
                <a:spLocks noChangeArrowheads="1"/>
              </p:cNvSpPr>
              <p:nvPr/>
            </p:nvSpPr>
            <p:spPr bwMode="auto">
              <a:xfrm>
                <a:off x="2744" y="2931"/>
                <a:ext cx="907" cy="59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32" name="Oval 50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1088" cy="1043"/>
              </a:xfrm>
              <a:prstGeom prst="ellipse">
                <a:avLst/>
              </a:prstGeom>
              <a:solidFill>
                <a:srgbClr val="99E34F">
                  <a:alpha val="52156"/>
                </a:srgb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33" name="Oval 51"/>
              <p:cNvSpPr>
                <a:spLocks noChangeArrowheads="1"/>
              </p:cNvSpPr>
              <p:nvPr/>
            </p:nvSpPr>
            <p:spPr bwMode="auto">
              <a:xfrm>
                <a:off x="2699" y="3022"/>
                <a:ext cx="997" cy="18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34" name="Oval 52"/>
              <p:cNvSpPr>
                <a:spLocks noChangeArrowheads="1"/>
              </p:cNvSpPr>
              <p:nvPr/>
            </p:nvSpPr>
            <p:spPr bwMode="auto">
              <a:xfrm>
                <a:off x="2653" y="2568"/>
                <a:ext cx="1089" cy="9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35" name="Oval 53"/>
              <p:cNvSpPr>
                <a:spLocks noChangeArrowheads="1"/>
              </p:cNvSpPr>
              <p:nvPr/>
            </p:nvSpPr>
            <p:spPr bwMode="auto">
              <a:xfrm>
                <a:off x="2744" y="2614"/>
                <a:ext cx="907" cy="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</p:grpSp>
        <p:sp>
          <p:nvSpPr>
            <p:cNvPr id="8230" name="Rectangle 54"/>
            <p:cNvSpPr>
              <a:spLocks noChangeArrowheads="1"/>
            </p:cNvSpPr>
            <p:nvPr/>
          </p:nvSpPr>
          <p:spPr bwMode="auto">
            <a:xfrm>
              <a:off x="249" y="3022"/>
              <a:ext cx="907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 smtClean="0">
                  <a:solidFill>
                    <a:srgbClr val="000000"/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rPr>
                <a:t>자원봉사자</a:t>
              </a:r>
              <a:r>
                <a:rPr lang="en-US" altLang="ko-KR" sz="2400" dirty="0" smtClean="0">
                  <a:solidFill>
                    <a:srgbClr val="000000"/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rPr>
                <a:t/>
              </a:r>
              <a:br>
                <a:rPr lang="en-US" altLang="ko-KR" sz="2400" dirty="0" smtClean="0">
                  <a:solidFill>
                    <a:srgbClr val="000000"/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rPr>
              </a:br>
              <a:r>
                <a:rPr lang="ko-KR" altLang="en-US" sz="2400" dirty="0" smtClean="0">
                  <a:solidFill>
                    <a:srgbClr val="000000"/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rPr>
                <a:t>모집</a:t>
              </a:r>
              <a:endParaRPr lang="en-US" altLang="ko-KR" sz="2400" dirty="0" smtClean="0">
                <a:solidFill>
                  <a:srgbClr val="000000"/>
                </a:solidFill>
                <a:latin typeface="HY울릉도B" panose="02030600000101010101" pitchFamily="18" charset="-127"/>
                <a:ea typeface="HY울릉도B" panose="02030600000101010101" pitchFamily="18" charset="-127"/>
              </a:endParaRP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6011863" y="4437063"/>
            <a:ext cx="1979612" cy="1979612"/>
            <a:chOff x="158" y="2886"/>
            <a:chExt cx="1089" cy="1043"/>
          </a:xfrm>
        </p:grpSpPr>
        <p:grpSp>
          <p:nvGrpSpPr>
            <p:cNvPr id="9" name="Group 64"/>
            <p:cNvGrpSpPr>
              <a:grpSpLocks/>
            </p:cNvGrpSpPr>
            <p:nvPr/>
          </p:nvGrpSpPr>
          <p:grpSpPr bwMode="auto">
            <a:xfrm>
              <a:off x="158" y="2886"/>
              <a:ext cx="1089" cy="1043"/>
              <a:chOff x="2653" y="2523"/>
              <a:chExt cx="1089" cy="1043"/>
            </a:xfrm>
          </p:grpSpPr>
          <p:sp>
            <p:nvSpPr>
              <p:cNvPr id="8224" name="Oval 65"/>
              <p:cNvSpPr>
                <a:spLocks noChangeArrowheads="1"/>
              </p:cNvSpPr>
              <p:nvPr/>
            </p:nvSpPr>
            <p:spPr bwMode="auto">
              <a:xfrm>
                <a:off x="2744" y="2931"/>
                <a:ext cx="907" cy="59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25" name="Oval 66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1088" cy="1043"/>
              </a:xfrm>
              <a:prstGeom prst="ellipse">
                <a:avLst/>
              </a:prstGeom>
              <a:solidFill>
                <a:srgbClr val="CC3399">
                  <a:alpha val="52156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32" name="Oval 67"/>
              <p:cNvSpPr>
                <a:spLocks noChangeArrowheads="1"/>
              </p:cNvSpPr>
              <p:nvPr/>
            </p:nvSpPr>
            <p:spPr bwMode="auto">
              <a:xfrm>
                <a:off x="2699" y="3022"/>
                <a:ext cx="996" cy="182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8227" name="Oval 68"/>
              <p:cNvSpPr>
                <a:spLocks noChangeArrowheads="1"/>
              </p:cNvSpPr>
              <p:nvPr/>
            </p:nvSpPr>
            <p:spPr bwMode="auto">
              <a:xfrm>
                <a:off x="2653" y="2568"/>
                <a:ext cx="1089" cy="9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28" name="Oval 69"/>
              <p:cNvSpPr>
                <a:spLocks noChangeArrowheads="1"/>
              </p:cNvSpPr>
              <p:nvPr/>
            </p:nvSpPr>
            <p:spPr bwMode="auto">
              <a:xfrm>
                <a:off x="2744" y="2614"/>
                <a:ext cx="907" cy="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</p:grpSp>
        <p:sp>
          <p:nvSpPr>
            <p:cNvPr id="8223" name="Rectangle 70"/>
            <p:cNvSpPr>
              <a:spLocks noChangeArrowheads="1"/>
            </p:cNvSpPr>
            <p:nvPr/>
          </p:nvSpPr>
          <p:spPr bwMode="auto">
            <a:xfrm>
              <a:off x="249" y="3022"/>
              <a:ext cx="907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 smtClean="0">
                  <a:latin typeface="HY울릉도M" panose="02030600000101010101" pitchFamily="18" charset="-127"/>
                  <a:ea typeface="HY울릉도M" panose="02030600000101010101" pitchFamily="18" charset="-127"/>
                </a:rPr>
                <a:t>진 행</a:t>
              </a:r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3492500" y="4508500"/>
            <a:ext cx="1979613" cy="1979613"/>
            <a:chOff x="158" y="2886"/>
            <a:chExt cx="1089" cy="1043"/>
          </a:xfrm>
        </p:grpSpPr>
        <p:grpSp>
          <p:nvGrpSpPr>
            <p:cNvPr id="11" name="Group 72"/>
            <p:cNvGrpSpPr>
              <a:grpSpLocks/>
            </p:cNvGrpSpPr>
            <p:nvPr/>
          </p:nvGrpSpPr>
          <p:grpSpPr bwMode="auto">
            <a:xfrm>
              <a:off x="158" y="2886"/>
              <a:ext cx="1089" cy="1043"/>
              <a:chOff x="2653" y="2523"/>
              <a:chExt cx="1089" cy="1043"/>
            </a:xfrm>
          </p:grpSpPr>
          <p:sp>
            <p:nvSpPr>
              <p:cNvPr id="8217" name="Oval 73"/>
              <p:cNvSpPr>
                <a:spLocks noChangeArrowheads="1"/>
              </p:cNvSpPr>
              <p:nvPr/>
            </p:nvSpPr>
            <p:spPr bwMode="auto">
              <a:xfrm>
                <a:off x="2744" y="2931"/>
                <a:ext cx="907" cy="59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18" name="Oval 74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1088" cy="1043"/>
              </a:xfrm>
              <a:prstGeom prst="ellipse">
                <a:avLst/>
              </a:prstGeom>
              <a:solidFill>
                <a:srgbClr val="99E34F">
                  <a:alpha val="52156"/>
                </a:srgb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19" name="Oval 75"/>
              <p:cNvSpPr>
                <a:spLocks noChangeArrowheads="1"/>
              </p:cNvSpPr>
              <p:nvPr/>
            </p:nvSpPr>
            <p:spPr bwMode="auto">
              <a:xfrm>
                <a:off x="2699" y="3022"/>
                <a:ext cx="997" cy="18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20" name="Oval 76"/>
              <p:cNvSpPr>
                <a:spLocks noChangeArrowheads="1"/>
              </p:cNvSpPr>
              <p:nvPr/>
            </p:nvSpPr>
            <p:spPr bwMode="auto">
              <a:xfrm>
                <a:off x="2653" y="2568"/>
                <a:ext cx="1089" cy="9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21" name="Oval 77"/>
              <p:cNvSpPr>
                <a:spLocks noChangeArrowheads="1"/>
              </p:cNvSpPr>
              <p:nvPr/>
            </p:nvSpPr>
            <p:spPr bwMode="auto">
              <a:xfrm>
                <a:off x="2744" y="2614"/>
                <a:ext cx="907" cy="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</p:grpSp>
        <p:sp>
          <p:nvSpPr>
            <p:cNvPr id="8216" name="Rectangle 78"/>
            <p:cNvSpPr>
              <a:spLocks noChangeArrowheads="1"/>
            </p:cNvSpPr>
            <p:nvPr/>
          </p:nvSpPr>
          <p:spPr bwMode="auto">
            <a:xfrm>
              <a:off x="249" y="3022"/>
              <a:ext cx="907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00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 smtClean="0">
                  <a:solidFill>
                    <a:srgbClr val="00000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간담회</a:t>
              </a:r>
              <a:endParaRPr lang="en-US" altLang="ko-KR" sz="2400" dirty="0" smtClean="0">
                <a:solidFill>
                  <a:srgbClr val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971550" y="4473575"/>
            <a:ext cx="1979613" cy="1979613"/>
            <a:chOff x="158" y="2886"/>
            <a:chExt cx="1089" cy="1043"/>
          </a:xfrm>
        </p:grpSpPr>
        <p:grpSp>
          <p:nvGrpSpPr>
            <p:cNvPr id="13" name="Group 88"/>
            <p:cNvGrpSpPr>
              <a:grpSpLocks/>
            </p:cNvGrpSpPr>
            <p:nvPr/>
          </p:nvGrpSpPr>
          <p:grpSpPr bwMode="auto">
            <a:xfrm>
              <a:off x="158" y="2886"/>
              <a:ext cx="1089" cy="1043"/>
              <a:chOff x="2653" y="2523"/>
              <a:chExt cx="1089" cy="1043"/>
            </a:xfrm>
          </p:grpSpPr>
          <p:sp>
            <p:nvSpPr>
              <p:cNvPr id="8210" name="Oval 89"/>
              <p:cNvSpPr>
                <a:spLocks noChangeArrowheads="1"/>
              </p:cNvSpPr>
              <p:nvPr/>
            </p:nvSpPr>
            <p:spPr bwMode="auto">
              <a:xfrm>
                <a:off x="2744" y="2931"/>
                <a:ext cx="907" cy="59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EBEBE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11" name="Oval 90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1088" cy="1043"/>
              </a:xfrm>
              <a:prstGeom prst="ellipse">
                <a:avLst/>
              </a:prstGeom>
              <a:solidFill>
                <a:srgbClr val="CC3399">
                  <a:alpha val="52156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48" name="Oval 91"/>
              <p:cNvSpPr>
                <a:spLocks noChangeArrowheads="1"/>
              </p:cNvSpPr>
              <p:nvPr/>
            </p:nvSpPr>
            <p:spPr bwMode="auto">
              <a:xfrm>
                <a:off x="2699" y="3022"/>
                <a:ext cx="996" cy="182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9215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8213" name="Oval 92"/>
              <p:cNvSpPr>
                <a:spLocks noChangeArrowheads="1"/>
              </p:cNvSpPr>
              <p:nvPr/>
            </p:nvSpPr>
            <p:spPr bwMode="auto">
              <a:xfrm>
                <a:off x="2653" y="2568"/>
                <a:ext cx="1089" cy="9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  <p:sp>
            <p:nvSpPr>
              <p:cNvPr id="8214" name="Oval 93"/>
              <p:cNvSpPr>
                <a:spLocks noChangeArrowheads="1"/>
              </p:cNvSpPr>
              <p:nvPr/>
            </p:nvSpPr>
            <p:spPr bwMode="auto">
              <a:xfrm>
                <a:off x="2744" y="2614"/>
                <a:ext cx="907" cy="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/>
              </a:p>
            </p:txBody>
          </p:sp>
        </p:grpSp>
        <p:sp>
          <p:nvSpPr>
            <p:cNvPr id="8209" name="Rectangle 94"/>
            <p:cNvSpPr>
              <a:spLocks noChangeArrowheads="1"/>
            </p:cNvSpPr>
            <p:nvPr/>
          </p:nvSpPr>
          <p:spPr bwMode="auto">
            <a:xfrm>
              <a:off x="249" y="3022"/>
              <a:ext cx="907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400" dirty="0">
                  <a:latin typeface="HY울릉도M" panose="02030600000101010101" pitchFamily="18" charset="-127"/>
                  <a:ea typeface="HY울릉도M" panose="02030600000101010101" pitchFamily="18" charset="-127"/>
                </a:rPr>
                <a:t>평가 및 </a:t>
              </a:r>
              <a:r>
                <a:rPr lang="ko-KR" altLang="en-US" sz="2400" dirty="0" smtClean="0">
                  <a:latin typeface="HY울릉도M" panose="02030600000101010101" pitchFamily="18" charset="-127"/>
                  <a:ea typeface="HY울릉도M" panose="02030600000101010101" pitchFamily="18" charset="-127"/>
                </a:rPr>
                <a:t>종료</a:t>
              </a:r>
              <a:endParaRPr lang="ko-KR" altLang="en-US" sz="2400" dirty="0"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sp>
        <p:nvSpPr>
          <p:cNvPr id="8202" name="AutoShape 45"/>
          <p:cNvSpPr>
            <a:spLocks noChangeArrowheads="1"/>
          </p:cNvSpPr>
          <p:nvPr/>
        </p:nvSpPr>
        <p:spPr bwMode="auto">
          <a:xfrm>
            <a:off x="3059113" y="1647825"/>
            <a:ext cx="333375" cy="1511300"/>
          </a:xfrm>
          <a:prstGeom prst="rightArrow">
            <a:avLst>
              <a:gd name="adj1" fmla="val 48528"/>
              <a:gd name="adj2" fmla="val 46690"/>
            </a:avLst>
          </a:prstGeom>
          <a:gradFill rotWithShape="1">
            <a:gsLst>
              <a:gs pos="0">
                <a:srgbClr val="003300"/>
              </a:gs>
              <a:gs pos="50000">
                <a:srgbClr val="FFFFFF"/>
              </a:gs>
              <a:gs pos="100000">
                <a:srgbClr val="003300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8203" name="AutoShape 49"/>
          <p:cNvSpPr>
            <a:spLocks noChangeArrowheads="1"/>
          </p:cNvSpPr>
          <p:nvPr/>
        </p:nvSpPr>
        <p:spPr bwMode="auto">
          <a:xfrm rot="5400000">
            <a:off x="6767513" y="3322638"/>
            <a:ext cx="577850" cy="1511300"/>
          </a:xfrm>
          <a:prstGeom prst="rightArrow">
            <a:avLst>
              <a:gd name="adj1" fmla="val 48528"/>
              <a:gd name="adj2" fmla="val 46690"/>
            </a:avLst>
          </a:prstGeom>
          <a:gradFill rotWithShape="1">
            <a:gsLst>
              <a:gs pos="0">
                <a:srgbClr val="003300"/>
              </a:gs>
              <a:gs pos="50000">
                <a:srgbClr val="FFFFFF"/>
              </a:gs>
              <a:gs pos="100000">
                <a:srgbClr val="003300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8204" name="AutoShape 48"/>
          <p:cNvSpPr>
            <a:spLocks noChangeArrowheads="1"/>
          </p:cNvSpPr>
          <p:nvPr/>
        </p:nvSpPr>
        <p:spPr bwMode="auto">
          <a:xfrm rot="10800000">
            <a:off x="3059113" y="5013325"/>
            <a:ext cx="360362" cy="1511300"/>
          </a:xfrm>
          <a:prstGeom prst="rightArrow">
            <a:avLst>
              <a:gd name="adj1" fmla="val 48528"/>
              <a:gd name="adj2" fmla="val 46690"/>
            </a:avLst>
          </a:prstGeom>
          <a:gradFill rotWithShape="1">
            <a:gsLst>
              <a:gs pos="0">
                <a:srgbClr val="003300"/>
              </a:gs>
              <a:gs pos="50000">
                <a:srgbClr val="FFFFFF"/>
              </a:gs>
              <a:gs pos="100000">
                <a:srgbClr val="003300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8205" name="AutoShape 48"/>
          <p:cNvSpPr>
            <a:spLocks noChangeArrowheads="1"/>
          </p:cNvSpPr>
          <p:nvPr/>
        </p:nvSpPr>
        <p:spPr bwMode="auto">
          <a:xfrm rot="10800000">
            <a:off x="5580063" y="5013325"/>
            <a:ext cx="358775" cy="1511300"/>
          </a:xfrm>
          <a:prstGeom prst="rightArrow">
            <a:avLst>
              <a:gd name="adj1" fmla="val 48528"/>
              <a:gd name="adj2" fmla="val 46690"/>
            </a:avLst>
          </a:prstGeom>
          <a:gradFill rotWithShape="1">
            <a:gsLst>
              <a:gs pos="0">
                <a:srgbClr val="003300"/>
              </a:gs>
              <a:gs pos="50000">
                <a:srgbClr val="FFFFFF"/>
              </a:gs>
              <a:gs pos="100000">
                <a:srgbClr val="003300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8206" name="AutoShape 45"/>
          <p:cNvSpPr>
            <a:spLocks noChangeArrowheads="1"/>
          </p:cNvSpPr>
          <p:nvPr/>
        </p:nvSpPr>
        <p:spPr bwMode="auto">
          <a:xfrm>
            <a:off x="5535613" y="1628775"/>
            <a:ext cx="331787" cy="1511300"/>
          </a:xfrm>
          <a:prstGeom prst="rightArrow">
            <a:avLst>
              <a:gd name="adj1" fmla="val 48528"/>
              <a:gd name="adj2" fmla="val 46690"/>
            </a:avLst>
          </a:prstGeom>
          <a:gradFill rotWithShape="1">
            <a:gsLst>
              <a:gs pos="0">
                <a:srgbClr val="003300"/>
              </a:gs>
              <a:gs pos="50000">
                <a:srgbClr val="FFFFFF"/>
              </a:gs>
              <a:gs pos="100000">
                <a:srgbClr val="003300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600200" y="160338"/>
            <a:ext cx="6705600" cy="106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en-US" sz="4000" b="1" i="1" kern="1200" cap="none" spc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건강걷기 프로그램 운영과정</a:t>
            </a:r>
            <a:endParaRPr lang="ko-KR" altLang="en-US" i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72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건강걷기 프로그램 운영결과</a:t>
            </a:r>
            <a:endParaRPr lang="en-US" dirty="0"/>
          </a:p>
        </p:txBody>
      </p:sp>
      <p:grpSp>
        <p:nvGrpSpPr>
          <p:cNvPr id="2" name="그룹 2"/>
          <p:cNvGrpSpPr/>
          <p:nvPr/>
        </p:nvGrpSpPr>
        <p:grpSpPr>
          <a:xfrm>
            <a:off x="752271" y="1844824"/>
            <a:ext cx="7843421" cy="3623119"/>
            <a:chOff x="752271" y="2244280"/>
            <a:chExt cx="7843421" cy="3623119"/>
          </a:xfrm>
          <a:effectLst>
            <a:reflection blurRad="3810" stA="50000" endPos="35000" dist="38100" dir="5400000" sy="-100000" algn="bl" rotWithShape="0"/>
          </a:effectLst>
        </p:grpSpPr>
        <p:grpSp>
          <p:nvGrpSpPr>
            <p:cNvPr id="3" name="Group 11"/>
            <p:cNvGrpSpPr/>
            <p:nvPr/>
          </p:nvGrpSpPr>
          <p:grpSpPr>
            <a:xfrm>
              <a:off x="2831573" y="2244281"/>
              <a:ext cx="5764119" cy="3607793"/>
              <a:chOff x="2883770" y="2234555"/>
              <a:chExt cx="5764119" cy="3607793"/>
            </a:xfrm>
            <a:effectLst/>
          </p:grpSpPr>
          <p:sp>
            <p:nvSpPr>
              <p:cNvPr id="13" name="Parallelogram 12"/>
              <p:cNvSpPr/>
              <p:nvPr/>
            </p:nvSpPr>
            <p:spPr bwMode="gray">
              <a:xfrm>
                <a:off x="2896005" y="4941168"/>
                <a:ext cx="5372505" cy="901180"/>
              </a:xfrm>
              <a:prstGeom prst="parallelogram">
                <a:avLst>
                  <a:gd name="adj" fmla="val 41191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건강걷기활동의 기회제공에 대하여 대부분의 이용자들은 만족하여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사업프로그램에 맞게 운영하였다고 볼 수 있음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14" name="Parallelogram 13"/>
              <p:cNvSpPr/>
              <p:nvPr/>
            </p:nvSpPr>
            <p:spPr bwMode="gray">
              <a:xfrm>
                <a:off x="3278221" y="4043899"/>
                <a:ext cx="5369667" cy="901180"/>
              </a:xfrm>
              <a:prstGeom prst="parallelogram">
                <a:avLst>
                  <a:gd name="adj" fmla="val 41192"/>
                </a:avLst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활용예산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: 728,300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원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보조금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), 84.68%</a:t>
                </a:r>
              </a:p>
            </p:txBody>
          </p:sp>
          <p:sp>
            <p:nvSpPr>
              <p:cNvPr id="15" name="Parallelogram 14"/>
              <p:cNvSpPr/>
              <p:nvPr/>
            </p:nvSpPr>
            <p:spPr bwMode="gray">
              <a:xfrm flipH="1">
                <a:off x="3287949" y="3139227"/>
                <a:ext cx="5359940" cy="901180"/>
              </a:xfrm>
              <a:prstGeom prst="parallelogram">
                <a:avLst>
                  <a:gd name="adj" fmla="val 40112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rtlCol="0" anchor="ctr" anchorCtr="0"/>
              <a:lstStyle/>
              <a:p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인 원 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: </a:t>
                </a:r>
                <a:r>
                  <a:rPr lang="ko-KR" altLang="en-US" sz="1400" dirty="0" err="1" smtClean="0">
                    <a:solidFill>
                      <a:srgbClr val="000000"/>
                    </a:solidFill>
                    <a:cs typeface="Arial" pitchFamily="34" charset="0"/>
                  </a:rPr>
                  <a:t>실인원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21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연인원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157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명</a:t>
                </a:r>
                <a:endParaRPr lang="en-US" altLang="ko-KR" sz="14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Parallelogram 15"/>
              <p:cNvSpPr/>
              <p:nvPr/>
            </p:nvSpPr>
            <p:spPr bwMode="gray">
              <a:xfrm flipH="1">
                <a:off x="2883770" y="2234555"/>
                <a:ext cx="5384740" cy="901180"/>
              </a:xfrm>
              <a:prstGeom prst="parallelogram">
                <a:avLst>
                  <a:gd name="adj" fmla="val 42271"/>
                </a:avLst>
              </a:prstGeom>
              <a:gradFill flip="none"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0800000" scaled="1"/>
                <a:tileRect/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Ins="108000" rtlCol="0" anchor="ctr">
                <a:noAutofit/>
              </a:bodyPr>
              <a:lstStyle/>
              <a:p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총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14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3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~11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)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운영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.</a:t>
                </a:r>
              </a:p>
              <a:p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상반기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8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(3~6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>
                    <a:solidFill>
                      <a:srgbClr val="000000"/>
                    </a:solidFill>
                    <a:cs typeface="Arial" pitchFamily="34" charset="0"/>
                  </a:rPr>
                  <a:t>) / </a:t>
                </a:r>
                <a:r>
                  <a:rPr lang="ko-KR" altLang="en-US" sz="1400" dirty="0">
                    <a:solidFill>
                      <a:srgbClr val="000000"/>
                    </a:solidFill>
                    <a:cs typeface="Arial" pitchFamily="34" charset="0"/>
                  </a:rPr>
                  <a:t>하반기 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6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회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(9~11</a:t>
                </a:r>
                <a:r>
                  <a:rPr lang="ko-KR" altLang="en-US" sz="1400" dirty="0" smtClean="0">
                    <a:solidFill>
                      <a:srgbClr val="000000"/>
                    </a:solidFill>
                    <a:cs typeface="Arial" pitchFamily="34" charset="0"/>
                  </a:rPr>
                  <a:t>월</a:t>
                </a:r>
                <a:r>
                  <a:rPr lang="en-US" altLang="ko-KR" sz="1400" dirty="0" smtClean="0">
                    <a:solidFill>
                      <a:srgbClr val="000000"/>
                    </a:solidFill>
                    <a:cs typeface="Arial" pitchFamily="34" charset="0"/>
                  </a:rPr>
                  <a:t>)</a:t>
                </a:r>
              </a:p>
            </p:txBody>
          </p:sp>
        </p:grpSp>
        <p:sp>
          <p:nvSpPr>
            <p:cNvPr id="17" name="Pentagon 16"/>
            <p:cNvSpPr/>
            <p:nvPr/>
          </p:nvSpPr>
          <p:spPr bwMode="gray">
            <a:xfrm>
              <a:off x="752271" y="2244280"/>
              <a:ext cx="2876145" cy="3623119"/>
            </a:xfrm>
            <a:prstGeom prst="homePlate">
              <a:avLst>
                <a:gd name="adj" fmla="val 25332"/>
              </a:avLst>
            </a:prstGeom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프로그램</a:t>
              </a:r>
              <a:endParaRPr lang="en-US" altLang="ko-KR" sz="2400" b="1" dirty="0" smtClean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/>
              <a:r>
                <a:rPr lang="ko-KR" altLang="en-US" sz="2400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운영결과</a:t>
              </a:r>
              <a:endParaRPr lang="en-US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581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/>
          <p:nvPr/>
        </p:nvGrpSpPr>
        <p:grpSpPr>
          <a:xfrm>
            <a:off x="1537213" y="2427637"/>
            <a:ext cx="7134788" cy="947958"/>
            <a:chOff x="172174" y="717770"/>
            <a:chExt cx="8324127" cy="622860"/>
          </a:xfrm>
        </p:grpSpPr>
        <p:sp>
          <p:nvSpPr>
            <p:cNvPr id="44" name="직사각형 43"/>
            <p:cNvSpPr/>
            <p:nvPr/>
          </p:nvSpPr>
          <p:spPr>
            <a:xfrm>
              <a:off x="816543" y="720667"/>
              <a:ext cx="7679758" cy="61996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42" name="직사각형 41"/>
            <p:cNvSpPr/>
            <p:nvPr/>
          </p:nvSpPr>
          <p:spPr>
            <a:xfrm>
              <a:off x="816543" y="720666"/>
              <a:ext cx="7679758" cy="601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6154" tIns="66462" rIns="166154" bIns="0" numCol="1" spcCol="1270" anchor="ctr" anchorCtr="0">
              <a:noAutofit/>
            </a:bodyPr>
            <a:lstStyle/>
            <a:p>
              <a:r>
                <a:rPr lang="ko-KR" altLang="en-US" sz="1400" b="1" dirty="0" smtClean="0">
                  <a:solidFill>
                    <a:srgbClr val="000000"/>
                  </a:solidFill>
                  <a:cs typeface="Arial" pitchFamily="34" charset="0"/>
                </a:rPr>
                <a:t>재가시각장애인에게 건강유지를 위한 걷기의 기회를 제공</a:t>
              </a:r>
              <a:endParaRPr lang="en-US" altLang="ko-KR" sz="1400" b="1" dirty="0">
                <a:solidFill>
                  <a:srgbClr val="000000"/>
                </a:solidFill>
                <a:cs typeface="Arial" pitchFamily="34" charset="0"/>
              </a:endParaRPr>
            </a:p>
            <a:p>
              <a:r>
                <a:rPr lang="ko-KR" altLang="en-US" sz="1400" dirty="0" smtClean="0">
                  <a:solidFill>
                    <a:srgbClr val="000000"/>
                  </a:solidFill>
                  <a:cs typeface="Arial" pitchFamily="34" charset="0"/>
                </a:rPr>
                <a:t>고덕천</a:t>
              </a:r>
              <a:r>
                <a:rPr lang="en-US" altLang="ko-KR" sz="1400" dirty="0" smtClean="0">
                  <a:solidFill>
                    <a:srgbClr val="000000"/>
                  </a:solidFill>
                  <a:cs typeface="Arial" pitchFamily="34" charset="0"/>
                </a:rPr>
                <a:t>, </a:t>
              </a:r>
              <a:r>
                <a:rPr lang="ko-KR" altLang="en-US" sz="1400" dirty="0" err="1" smtClean="0">
                  <a:solidFill>
                    <a:srgbClr val="000000"/>
                  </a:solidFill>
                  <a:cs typeface="Arial" pitchFamily="34" charset="0"/>
                </a:rPr>
                <a:t>성내천</a:t>
              </a:r>
              <a:r>
                <a:rPr lang="en-US" altLang="ko-KR" sz="1400" dirty="0" smtClean="0">
                  <a:solidFill>
                    <a:srgbClr val="000000"/>
                  </a:solidFill>
                  <a:cs typeface="Arial" pitchFamily="34" charset="0"/>
                </a:rPr>
                <a:t>, </a:t>
              </a:r>
              <a:r>
                <a:rPr lang="ko-KR" altLang="en-US" sz="1400" dirty="0" smtClean="0">
                  <a:solidFill>
                    <a:srgbClr val="000000"/>
                  </a:solidFill>
                  <a:cs typeface="Arial" pitchFamily="34" charset="0"/>
                </a:rPr>
                <a:t>올림픽공원</a:t>
              </a:r>
              <a:r>
                <a:rPr lang="en-US" altLang="ko-KR" sz="1400" dirty="0" smtClean="0">
                  <a:solidFill>
                    <a:srgbClr val="000000"/>
                  </a:solidFill>
                  <a:cs typeface="Arial" pitchFamily="34" charset="0"/>
                </a:rPr>
                <a:t>, </a:t>
              </a:r>
              <a:r>
                <a:rPr lang="ko-KR" altLang="en-US" sz="1400" dirty="0" err="1" smtClean="0">
                  <a:solidFill>
                    <a:srgbClr val="000000"/>
                  </a:solidFill>
                  <a:cs typeface="Arial" pitchFamily="34" charset="0"/>
                </a:rPr>
                <a:t>서울숲</a:t>
              </a:r>
              <a:r>
                <a:rPr lang="en-US" altLang="ko-KR" sz="1400" dirty="0" smtClean="0">
                  <a:solidFill>
                    <a:srgbClr val="000000"/>
                  </a:solidFill>
                  <a:cs typeface="Arial" pitchFamily="34" charset="0"/>
                </a:rPr>
                <a:t>, </a:t>
              </a:r>
              <a:r>
                <a:rPr lang="ko-KR" altLang="en-US" sz="1400" dirty="0" smtClean="0">
                  <a:solidFill>
                    <a:srgbClr val="000000"/>
                  </a:solidFill>
                  <a:cs typeface="Arial" pitchFamily="34" charset="0"/>
                </a:rPr>
                <a:t>어린이대공원을 이용하여 이용자들에게 건강유지를 위한 걷기 기회를 제공</a:t>
              </a:r>
              <a:r>
                <a:rPr lang="en-US" altLang="ko-KR" sz="1400" dirty="0" smtClean="0">
                  <a:solidFill>
                    <a:srgbClr val="000000"/>
                  </a:solidFill>
                  <a:cs typeface="Arial" pitchFamily="34" charset="0"/>
                </a:rPr>
                <a:t>.</a:t>
              </a:r>
            </a:p>
            <a:p>
              <a:r>
                <a:rPr lang="en-US" altLang="ko-KR" sz="1400" dirty="0" smtClean="0">
                  <a:solidFill>
                    <a:srgbClr val="000000"/>
                  </a:solidFill>
                  <a:cs typeface="Arial" pitchFamily="34" charset="0"/>
                </a:rPr>
                <a:t>(</a:t>
              </a:r>
              <a:r>
                <a:rPr lang="ko-KR" altLang="en-US" sz="1400" dirty="0">
                  <a:solidFill>
                    <a:srgbClr val="000000"/>
                  </a:solidFill>
                  <a:cs typeface="Arial" pitchFamily="34" charset="0"/>
                </a:rPr>
                <a:t>만족도 조사결과 </a:t>
              </a:r>
              <a:r>
                <a:rPr lang="en-US" altLang="ko-KR" sz="1400" dirty="0">
                  <a:solidFill>
                    <a:srgbClr val="000000"/>
                  </a:solidFill>
                  <a:cs typeface="Arial" pitchFamily="34" charset="0"/>
                </a:rPr>
                <a:t>“</a:t>
              </a:r>
              <a:r>
                <a:rPr lang="ko-KR" altLang="en-US" sz="1400" dirty="0">
                  <a:solidFill>
                    <a:srgbClr val="000000"/>
                  </a:solidFill>
                  <a:cs typeface="Arial" pitchFamily="34" charset="0"/>
                </a:rPr>
                <a:t>그렇다</a:t>
              </a:r>
              <a:r>
                <a:rPr lang="en-US" altLang="ko-KR" sz="1400" dirty="0">
                  <a:solidFill>
                    <a:srgbClr val="000000"/>
                  </a:solidFill>
                  <a:cs typeface="Arial" pitchFamily="34" charset="0"/>
                </a:rPr>
                <a:t>”</a:t>
              </a:r>
              <a:r>
                <a:rPr lang="ko-KR" altLang="en-US" sz="1400" dirty="0">
                  <a:solidFill>
                    <a:srgbClr val="000000"/>
                  </a:solidFill>
                  <a:cs typeface="Arial" pitchFamily="34" charset="0"/>
                </a:rPr>
                <a:t> 응답 </a:t>
              </a:r>
              <a:r>
                <a:rPr lang="en-US" altLang="ko-KR" sz="1400" dirty="0" smtClean="0">
                  <a:solidFill>
                    <a:srgbClr val="000000"/>
                  </a:solidFill>
                  <a:cs typeface="Arial" pitchFamily="34" charset="0"/>
                </a:rPr>
                <a:t>100%)</a:t>
              </a:r>
              <a:endParaRPr lang="en-US" altLang="ko-KR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72174" y="717770"/>
              <a:ext cx="640385" cy="32751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308" b="1" dirty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endParaRPr lang="ko-KR" altLang="en-US" sz="2308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3" name="그룹 87"/>
          <p:cNvGrpSpPr/>
          <p:nvPr/>
        </p:nvGrpSpPr>
        <p:grpSpPr>
          <a:xfrm>
            <a:off x="251520" y="1484784"/>
            <a:ext cx="3528392" cy="710892"/>
            <a:chOff x="285749" y="2547955"/>
            <a:chExt cx="3278784" cy="669602"/>
          </a:xfrm>
        </p:grpSpPr>
        <p:sp>
          <p:nvSpPr>
            <p:cNvPr id="85" name="모서리가 둥근 직사각형 84"/>
            <p:cNvSpPr/>
            <p:nvPr/>
          </p:nvSpPr>
          <p:spPr>
            <a:xfrm>
              <a:off x="285750" y="2563636"/>
              <a:ext cx="3278783" cy="648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86" name="모서리가 둥근 직사각형 4"/>
            <p:cNvSpPr/>
            <p:nvPr/>
          </p:nvSpPr>
          <p:spPr>
            <a:xfrm>
              <a:off x="285749" y="2547955"/>
              <a:ext cx="3278784" cy="66960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766" tIns="0" rIns="200766" bIns="0" numCol="1" spcCol="1270" anchor="ctr" anchorCtr="0">
              <a:noAutofit/>
            </a:bodyPr>
            <a:lstStyle/>
            <a:p>
              <a:pPr algn="ctr"/>
              <a:r>
                <a:rPr lang="ko-KR" altLang="en-US" b="1" dirty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목표 및 </a:t>
              </a:r>
              <a:r>
                <a:rPr lang="ko-KR" altLang="en-US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운영대비</a:t>
              </a:r>
              <a:endParaRPr lang="en-US" altLang="ko-KR" b="1" dirty="0" smtClean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/>
              <a:r>
                <a:rPr lang="ko-KR" altLang="en-US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달성 </a:t>
              </a:r>
              <a:r>
                <a:rPr lang="ko-KR" altLang="en-US" b="1" dirty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평가 내용</a:t>
              </a:r>
              <a:endParaRPr lang="en-US" altLang="ko-KR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4" name="그룹 88"/>
          <p:cNvGrpSpPr/>
          <p:nvPr/>
        </p:nvGrpSpPr>
        <p:grpSpPr>
          <a:xfrm>
            <a:off x="1549930" y="3621354"/>
            <a:ext cx="7122071" cy="941613"/>
            <a:chOff x="1037891" y="4667576"/>
            <a:chExt cx="7474496" cy="1020081"/>
          </a:xfrm>
        </p:grpSpPr>
        <p:sp>
          <p:nvSpPr>
            <p:cNvPr id="41" name="직사각형 40"/>
            <p:cNvSpPr/>
            <p:nvPr/>
          </p:nvSpPr>
          <p:spPr>
            <a:xfrm>
              <a:off x="1614283" y="4667576"/>
              <a:ext cx="6898104" cy="102008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66154" tIns="99692" rIns="166154" bIns="0" numCol="1" spcCol="1270" anchor="t" anchorCtr="0">
              <a:noAutofit/>
            </a:bodyPr>
            <a:lstStyle/>
            <a:p>
              <a:pPr fontAlgn="base"/>
              <a:r>
                <a:rPr lang="ko-KR" altLang="en-US" sz="1400" b="1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걷기활동을 통해 스트레스 감소</a:t>
              </a:r>
              <a:endParaRPr lang="en-US" altLang="ko-KR" sz="1400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fontAlgn="base"/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걷기활동을 통해 스트레스 해소되었다</a:t>
              </a:r>
              <a:endParaRPr lang="en-US" altLang="ko-KR" sz="14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fontAlgn="base"/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만족도 조사결과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“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그렇다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“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응답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98.6%)</a:t>
              </a:r>
              <a:endParaRPr lang="en-US" altLang="ko-KR" sz="14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1037891" y="4667576"/>
              <a:ext cx="576392" cy="54148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308" b="1" dirty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</a:t>
              </a:r>
              <a:endParaRPr lang="ko-KR" altLang="en-US" sz="2308" b="1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5" name="그룹 37"/>
          <p:cNvGrpSpPr/>
          <p:nvPr/>
        </p:nvGrpSpPr>
        <p:grpSpPr>
          <a:xfrm>
            <a:off x="1537213" y="4822021"/>
            <a:ext cx="7122071" cy="941613"/>
            <a:chOff x="1037891" y="4667576"/>
            <a:chExt cx="7474496" cy="1020081"/>
          </a:xfrm>
        </p:grpSpPr>
        <p:sp>
          <p:nvSpPr>
            <p:cNvPr id="39" name="직사각형 38"/>
            <p:cNvSpPr/>
            <p:nvPr/>
          </p:nvSpPr>
          <p:spPr>
            <a:xfrm>
              <a:off x="1614283" y="4667576"/>
              <a:ext cx="6898104" cy="102008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66154" tIns="99692" rIns="166154" bIns="0" numCol="1" spcCol="1270" anchor="t" anchorCtr="0">
              <a:noAutofit/>
            </a:bodyPr>
            <a:lstStyle/>
            <a:p>
              <a:pPr fontAlgn="base"/>
              <a:r>
                <a:rPr lang="ko-KR" altLang="en-US" sz="1400" b="1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서비스제공 목표량</a:t>
              </a:r>
              <a:endParaRPr lang="en-US" altLang="ko-KR" sz="1400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fontAlgn="base"/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참여자 </a:t>
              </a:r>
              <a:r>
                <a:rPr lang="ko-KR" altLang="en-US" sz="1400" dirty="0" err="1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실인원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21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명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(140%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달성</a:t>
              </a:r>
              <a:r>
                <a:rPr lang="en-US" altLang="ko-KR" sz="140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),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연인원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157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명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(140.18%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달성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</a:p>
            <a:p>
              <a:pPr fontAlgn="base"/>
              <a:r>
                <a:rPr lang="ko-KR" altLang="en-US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이용자들의 적극적인 참여로 인해 연인원이 계획대비보다 </a:t>
              </a:r>
              <a:r>
                <a:rPr lang="ko-KR" altLang="en-US" sz="1400" dirty="0" err="1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높게나옴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.</a:t>
              </a: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037891" y="4667576"/>
              <a:ext cx="576392" cy="54148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308" b="1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</a:t>
              </a:r>
              <a:endParaRPr lang="ko-KR" altLang="en-US" sz="2308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6" name="그룹 63"/>
          <p:cNvGrpSpPr/>
          <p:nvPr/>
        </p:nvGrpSpPr>
        <p:grpSpPr>
          <a:xfrm>
            <a:off x="827584" y="2205828"/>
            <a:ext cx="592597" cy="2947769"/>
            <a:chOff x="490879" y="3146893"/>
            <a:chExt cx="547013" cy="1915354"/>
          </a:xfrm>
        </p:grpSpPr>
        <p:cxnSp>
          <p:nvCxnSpPr>
            <p:cNvPr id="65" name="직선 연결선 64"/>
            <p:cNvCxnSpPr/>
            <p:nvPr/>
          </p:nvCxnSpPr>
          <p:spPr>
            <a:xfrm>
              <a:off x="490879" y="3146893"/>
              <a:ext cx="0" cy="130261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 flipH="1">
              <a:off x="490879" y="4449510"/>
              <a:ext cx="293921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 flipH="1">
              <a:off x="784799" y="3424661"/>
              <a:ext cx="253093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flipH="1" flipV="1">
              <a:off x="784799" y="5062142"/>
              <a:ext cx="240376" cy="105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784799" y="3424661"/>
              <a:ext cx="0" cy="1637481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4" name="직선 연결선 73"/>
          <p:cNvCxnSpPr/>
          <p:nvPr/>
        </p:nvCxnSpPr>
        <p:spPr>
          <a:xfrm flipH="1">
            <a:off x="1145997" y="3857454"/>
            <a:ext cx="243803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5" name="Title 10"/>
          <p:cNvSpPr>
            <a:spLocks noGrp="1"/>
          </p:cNvSpPr>
          <p:nvPr>
            <p:ph type="title"/>
          </p:nvPr>
        </p:nvSpPr>
        <p:spPr>
          <a:xfrm>
            <a:off x="1600200" y="160338"/>
            <a:ext cx="6705600" cy="1066800"/>
          </a:xfrm>
        </p:spPr>
        <p:txBody>
          <a:bodyPr>
            <a:normAutofit/>
          </a:bodyPr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건강걷기 목표달성 평가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76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G_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ko-KR" altLang="en-US" i="0" dirty="0" smtClean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건강걷기 총평</a:t>
            </a:r>
            <a:endParaRPr lang="en-US" dirty="0"/>
          </a:p>
        </p:txBody>
      </p:sp>
      <p:sp>
        <p:nvSpPr>
          <p:cNvPr id="34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6" name="Round Diagonal Corner Rectangle 35"/>
          <p:cNvSpPr/>
          <p:nvPr/>
        </p:nvSpPr>
        <p:spPr bwMode="gray">
          <a:xfrm flipH="1">
            <a:off x="4434879" y="1700808"/>
            <a:ext cx="2945431" cy="2051289"/>
          </a:xfrm>
          <a:prstGeom prst="round2DiagRect">
            <a:avLst>
              <a:gd name="adj1" fmla="val 12766"/>
              <a:gd name="adj2" fmla="val 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r"/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장애인과 비장애인이 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1:1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로 짝이되 움직임으로써 비장애인에게는 장애이해와 인식개선의 기회를 제공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1700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Round Diagonal Corner Rectangle 36"/>
          <p:cNvSpPr/>
          <p:nvPr/>
        </p:nvSpPr>
        <p:spPr bwMode="gray">
          <a:xfrm flipH="1">
            <a:off x="4434879" y="3537951"/>
            <a:ext cx="2945431" cy="2051289"/>
          </a:xfrm>
          <a:prstGeom prst="round2DiagRect">
            <a:avLst>
              <a:gd name="adj1" fmla="val 0"/>
              <a:gd name="adj2" fmla="val 12234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algn="r"/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차수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걷기시간 코스에 대한 호응도가 높았으며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사업목표에 맞게 건강걷기활동이 진행되었다고 봄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1700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Round Diagonal Corner Rectangle 46"/>
          <p:cNvSpPr/>
          <p:nvPr/>
        </p:nvSpPr>
        <p:spPr bwMode="gray">
          <a:xfrm>
            <a:off x="1691680" y="1700808"/>
            <a:ext cx="2945431" cy="2051289"/>
          </a:xfrm>
          <a:prstGeom prst="round2DiagRect">
            <a:avLst>
              <a:gd name="adj1" fmla="val 13830"/>
              <a:gd name="adj2" fmla="val 0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건강유지를 위한 걷기의 기회를 제공 </a:t>
            </a:r>
            <a:r>
              <a:rPr lang="ko-KR" altLang="en-US" sz="1700" b="1" dirty="0" err="1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하고자에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 대한 만족도 조사결과</a:t>
            </a:r>
            <a:r>
              <a:rPr lang="en-US" altLang="ko-KR" sz="1700" b="1" dirty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모두 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100% 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만족하는 것으로 보아 사업목적에 맞게 프로그램 운영 완료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1700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Round Diagonal Corner Rectangle 47"/>
          <p:cNvSpPr/>
          <p:nvPr/>
        </p:nvSpPr>
        <p:spPr bwMode="gray">
          <a:xfrm>
            <a:off x="1691680" y="3537951"/>
            <a:ext cx="2945431" cy="2051289"/>
          </a:xfrm>
          <a:prstGeom prst="round2DiagRect">
            <a:avLst>
              <a:gd name="adj1" fmla="val 0"/>
              <a:gd name="adj2" fmla="val 12234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12000000"/>
            </a:lightRig>
          </a:scene3d>
          <a:sp3d extrusionH="88900" prstMaterial="plastic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우천으로 인해 야외활동이 어려워 실내프로그램으로 근력 및 </a:t>
            </a:r>
            <a:r>
              <a:rPr lang="ko-KR" altLang="en-US" sz="1700" b="1" dirty="0" err="1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스트레칭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 수업을 진행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ko-KR" altLang="en-US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이용자들의 호응도가 매우 높았음</a:t>
            </a:r>
            <a:r>
              <a:rPr lang="en-US" altLang="ko-KR" sz="1700" b="1" dirty="0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1700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gray">
          <a:xfrm>
            <a:off x="3745219" y="2795320"/>
            <a:ext cx="1570897" cy="1641031"/>
          </a:xfrm>
          <a:prstGeom prst="ellipse">
            <a:avLst/>
          </a:prstGeom>
          <a:solidFill>
            <a:srgbClr val="000000">
              <a:alpha val="50196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 bwMode="gray">
          <a:xfrm>
            <a:off x="3972611" y="3040781"/>
            <a:ext cx="4909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 bwMode="gray">
          <a:xfrm>
            <a:off x="4598143" y="3053818"/>
            <a:ext cx="4909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 bwMode="gray">
          <a:xfrm>
            <a:off x="3972611" y="3664811"/>
            <a:ext cx="4909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 bwMode="gray">
          <a:xfrm>
            <a:off x="4604822" y="3674539"/>
            <a:ext cx="4909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05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생활지원팀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solidFill>
                  <a:srgbClr val="00B0F0"/>
                </a:solidFill>
              </a:rPr>
              <a:t>변형 </a:t>
            </a:r>
            <a:r>
              <a:rPr lang="ko-KR" altLang="en-US" dirty="0" err="1" smtClean="0">
                <a:solidFill>
                  <a:srgbClr val="00B0F0"/>
                </a:solidFill>
              </a:rPr>
              <a:t>노트형</a:t>
            </a:r>
            <a:r>
              <a:rPr lang="ko-KR" altLang="en-US" dirty="0" smtClean="0">
                <a:solidFill>
                  <a:srgbClr val="00B0F0"/>
                </a:solidFill>
              </a:rPr>
              <a:t> </a:t>
            </a:r>
            <a:r>
              <a:rPr lang="ko-KR" altLang="en-US" dirty="0" err="1" smtClean="0">
                <a:solidFill>
                  <a:srgbClr val="00B0F0"/>
                </a:solidFill>
              </a:rPr>
              <a:t>점자판</a:t>
            </a:r>
            <a:r>
              <a:rPr lang="ko-KR" altLang="en-US" dirty="0" smtClean="0">
                <a:solidFill>
                  <a:srgbClr val="00B0F0"/>
                </a:solidFill>
              </a:rPr>
              <a:t> 개발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완료 후 양산 작업 </a:t>
            </a:r>
            <a:r>
              <a:rPr lang="en-US" altLang="ko-KR" dirty="0" smtClean="0"/>
              <a:t>(15,000</a:t>
            </a:r>
            <a:r>
              <a:rPr lang="ko-KR" altLang="en-US" dirty="0" smtClean="0"/>
              <a:t>원 결정</a:t>
            </a:r>
            <a:r>
              <a:rPr lang="en-US" altLang="ko-KR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>
                <a:solidFill>
                  <a:srgbClr val="00B0F0"/>
                </a:solidFill>
              </a:rPr>
              <a:t>제작의 안정화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smtClean="0"/>
              <a:t>효율적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정확한 제작을 위한 </a:t>
            </a:r>
            <a:r>
              <a:rPr lang="ko-KR" altLang="en-US" dirty="0" err="1" smtClean="0"/>
              <a:t>지그</a:t>
            </a:r>
            <a:r>
              <a:rPr lang="ko-KR" altLang="en-US" dirty="0" smtClean="0"/>
              <a:t> 제작 완료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smtClean="0">
                <a:solidFill>
                  <a:srgbClr val="00B0F0"/>
                </a:solidFill>
              </a:rPr>
              <a:t>이용자 용구 적극 반영 </a:t>
            </a:r>
            <a:r>
              <a:rPr lang="en-US" altLang="ko-KR" dirty="0" smtClean="0"/>
              <a:t>/ </a:t>
            </a:r>
            <a:r>
              <a:rPr lang="ko-KR" altLang="en-US" dirty="0" smtClean="0"/>
              <a:t> 손잡이 형태 조사 후 반영 계획 중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err="1" smtClean="0">
                <a:solidFill>
                  <a:srgbClr val="00B0F0"/>
                </a:solidFill>
              </a:rPr>
              <a:t>저시력</a:t>
            </a:r>
            <a:r>
              <a:rPr lang="ko-KR" altLang="en-US" dirty="0" smtClean="0">
                <a:solidFill>
                  <a:srgbClr val="00B0F0"/>
                </a:solidFill>
              </a:rPr>
              <a:t> 렌즈 수입 고급 </a:t>
            </a:r>
            <a:r>
              <a:rPr lang="en-US" altLang="ko-KR" dirty="0" smtClean="0"/>
              <a:t>/ </a:t>
            </a:r>
            <a:r>
              <a:rPr lang="en-US" altLang="ko-KR" dirty="0"/>
              <a:t>Noir </a:t>
            </a:r>
            <a:r>
              <a:rPr lang="ko-KR" altLang="en-US" dirty="0"/>
              <a:t>선글라스 </a:t>
            </a:r>
            <a:r>
              <a:rPr lang="en-US" altLang="ko-KR" dirty="0"/>
              <a:t>2</a:t>
            </a:r>
            <a:r>
              <a:rPr lang="ko-KR" altLang="en-US" dirty="0"/>
              <a:t>회 </a:t>
            </a:r>
            <a:r>
              <a:rPr lang="en-US" altLang="ko-KR" dirty="0"/>
              <a:t>10</a:t>
            </a:r>
            <a:r>
              <a:rPr lang="ko-KR" altLang="en-US" dirty="0"/>
              <a:t>명 </a:t>
            </a:r>
            <a:r>
              <a:rPr lang="en-US" altLang="ko-KR" dirty="0"/>
              <a:t>13</a:t>
            </a:r>
            <a:r>
              <a:rPr lang="ko-KR" altLang="en-US" dirty="0" smtClean="0"/>
              <a:t>개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smtClean="0">
                <a:solidFill>
                  <a:srgbClr val="00B0F0"/>
                </a:solidFill>
              </a:rPr>
              <a:t>해외용구 신규 조사 보급 </a:t>
            </a:r>
            <a:r>
              <a:rPr lang="en-US" altLang="ko-KR" dirty="0" smtClean="0"/>
              <a:t>/ (</a:t>
            </a:r>
            <a:r>
              <a:rPr lang="ko-KR" altLang="en-US" dirty="0" smtClean="0"/>
              <a:t>영국 </a:t>
            </a:r>
            <a:r>
              <a:rPr lang="en-US" altLang="ko-KR" dirty="0" err="1" smtClean="0"/>
              <a:t>Goalfix</a:t>
            </a:r>
            <a:r>
              <a:rPr lang="en-US" altLang="ko-KR" dirty="0" smtClean="0"/>
              <a:t>)</a:t>
            </a:r>
            <a:r>
              <a:rPr lang="ko-KR" altLang="en-US" dirty="0" err="1" smtClean="0"/>
              <a:t>골볼</a:t>
            </a:r>
            <a:r>
              <a:rPr lang="ko-KR" altLang="en-US" dirty="0" smtClean="0"/>
              <a:t> 용품 보급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smtClean="0">
                <a:solidFill>
                  <a:srgbClr val="00B0F0"/>
                </a:solidFill>
              </a:rPr>
              <a:t>상품 정보 안내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</a:t>
            </a:r>
            <a:r>
              <a:rPr lang="ko-KR" altLang="en-US" dirty="0" smtClean="0"/>
              <a:t>회 정기적 안내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err="1" smtClean="0">
                <a:solidFill>
                  <a:srgbClr val="00B0F0"/>
                </a:solidFill>
              </a:rPr>
              <a:t>맞춤식</a:t>
            </a:r>
            <a:r>
              <a:rPr lang="ko-KR" altLang="en-US" dirty="0" smtClean="0">
                <a:solidFill>
                  <a:srgbClr val="00B0F0"/>
                </a:solidFill>
              </a:rPr>
              <a:t> 주거 환경개선 실시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기존 수리 및 </a:t>
            </a:r>
            <a:r>
              <a:rPr lang="ko-KR" altLang="en-US" dirty="0" err="1" smtClean="0"/>
              <a:t>방푸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방충막</a:t>
            </a:r>
            <a:r>
              <a:rPr lang="ko-KR" altLang="en-US" dirty="0" smtClean="0"/>
              <a:t> 설치</a:t>
            </a:r>
            <a:endParaRPr lang="ko-KR" altLang="en-US" dirty="0"/>
          </a:p>
          <a:p>
            <a:pPr>
              <a:lnSpc>
                <a:spcPct val="200000"/>
              </a:lnSpc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840905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 smtClean="0"/>
              <a:t>중점 추진사항 운영 결과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52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solidFill>
                  <a:srgbClr val="00B0F0"/>
                </a:solidFill>
              </a:rPr>
              <a:t>보조금 예산 </a:t>
            </a:r>
            <a:r>
              <a:rPr lang="en-US" altLang="ko-KR" dirty="0" smtClean="0">
                <a:solidFill>
                  <a:srgbClr val="00B0F0"/>
                </a:solidFill>
              </a:rPr>
              <a:t>30</a:t>
            </a:r>
            <a:r>
              <a:rPr lang="ko-KR" altLang="en-US" dirty="0" smtClean="0">
                <a:solidFill>
                  <a:srgbClr val="00B0F0"/>
                </a:solidFill>
              </a:rPr>
              <a:t>만원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방풍</a:t>
            </a:r>
            <a:r>
              <a:rPr lang="en-US" altLang="ko-KR" dirty="0" smtClean="0"/>
              <a:t>3</a:t>
            </a:r>
            <a:r>
              <a:rPr lang="ko-KR" altLang="en-US" dirty="0" smtClean="0"/>
              <a:t>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방충 </a:t>
            </a:r>
            <a:r>
              <a:rPr lang="en-US" altLang="ko-KR" dirty="0" smtClean="0"/>
              <a:t>1</a:t>
            </a:r>
            <a:r>
              <a:rPr lang="ko-KR" altLang="en-US" dirty="0" smtClean="0"/>
              <a:t>건 진행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endParaRPr lang="en-US" altLang="ko-KR" dirty="0"/>
          </a:p>
          <a:p>
            <a:pPr marL="45720" indent="0">
              <a:lnSpc>
                <a:spcPct val="150000"/>
              </a:lnSpc>
              <a:buNone/>
            </a:pPr>
            <a:r>
              <a:rPr lang="ko-KR" altLang="en-US" sz="2800" dirty="0" smtClean="0"/>
              <a:t>  </a:t>
            </a:r>
            <a:r>
              <a:rPr lang="en-US" altLang="ko-KR" sz="2800" dirty="0" smtClean="0"/>
              <a:t>“</a:t>
            </a:r>
            <a:r>
              <a:rPr lang="ko-KR" altLang="en-US" sz="2800" dirty="0" err="1" smtClean="0">
                <a:solidFill>
                  <a:srgbClr val="00B0F0"/>
                </a:solidFill>
              </a:rPr>
              <a:t>생활지원팀은</a:t>
            </a:r>
            <a:r>
              <a:rPr lang="ko-KR" altLang="en-US" sz="2800" dirty="0" smtClean="0">
                <a:solidFill>
                  <a:srgbClr val="00B0F0"/>
                </a:solidFill>
              </a:rPr>
              <a:t> 보조금 사업 외에 이용료로 집행 되며  보급 상황에 따라 탄력적으로 집행</a:t>
            </a:r>
            <a:r>
              <a:rPr lang="en-US" altLang="ko-KR" sz="2800" dirty="0" smtClean="0">
                <a:solidFill>
                  <a:srgbClr val="00B0F0"/>
                </a:solidFill>
              </a:rPr>
              <a:t>”</a:t>
            </a:r>
          </a:p>
          <a:p>
            <a:pPr>
              <a:lnSpc>
                <a:spcPct val="200000"/>
              </a:lnSpc>
            </a:pP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915536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사업예산 수립 및 집행에 대한 적절성 평가</a:t>
            </a:r>
            <a:endParaRPr lang="ko-KR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259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ko-KR" dirty="0" smtClean="0"/>
              <a:t>1. </a:t>
            </a:r>
            <a:r>
              <a:rPr lang="ko-KR" altLang="en-US" dirty="0" smtClean="0"/>
              <a:t>변형 </a:t>
            </a:r>
            <a:r>
              <a:rPr lang="ko-KR" altLang="en-US" dirty="0" err="1" smtClean="0"/>
              <a:t>노트형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점자판</a:t>
            </a:r>
            <a:r>
              <a:rPr lang="ko-KR" altLang="en-US" dirty="0" smtClean="0"/>
              <a:t> 개발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점자확인식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점자판</a:t>
            </a:r>
            <a:r>
              <a:rPr lang="ko-KR" altLang="en-US" dirty="0" smtClean="0"/>
              <a:t> 명칭 확정</a:t>
            </a:r>
            <a:r>
              <a:rPr lang="en-US" altLang="ko-KR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2. </a:t>
            </a:r>
            <a:r>
              <a:rPr lang="ko-KR" altLang="en-US" dirty="0" smtClean="0"/>
              <a:t>상품정보 안내서비스 대상자 확대</a:t>
            </a:r>
            <a:r>
              <a:rPr lang="en-US" altLang="ko-KR" dirty="0" smtClean="0"/>
              <a:t>(155</a:t>
            </a:r>
            <a:r>
              <a:rPr lang="ko-KR" altLang="en-US" dirty="0" smtClean="0"/>
              <a:t>명 추가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220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3. </a:t>
            </a:r>
            <a:r>
              <a:rPr lang="ko-KR" altLang="en-US" dirty="0" smtClean="0"/>
              <a:t>국외용구 신규 조사 보급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-</a:t>
            </a:r>
            <a:r>
              <a:rPr lang="en-US" altLang="ko-KR" dirty="0" smtClean="0"/>
              <a:t> </a:t>
            </a:r>
            <a:r>
              <a:rPr lang="en-US" altLang="ko-KR" dirty="0"/>
              <a:t>(</a:t>
            </a:r>
            <a:r>
              <a:rPr lang="ko-KR" altLang="en-US" dirty="0"/>
              <a:t>영국 </a:t>
            </a:r>
            <a:r>
              <a:rPr lang="en-US" altLang="ko-KR" dirty="0" err="1"/>
              <a:t>Goalfix</a:t>
            </a:r>
            <a:r>
              <a:rPr lang="en-US" altLang="ko-KR" dirty="0"/>
              <a:t>)</a:t>
            </a:r>
            <a:r>
              <a:rPr lang="ko-KR" altLang="en-US" dirty="0" err="1"/>
              <a:t>골볼</a:t>
            </a:r>
            <a:r>
              <a:rPr lang="ko-KR" altLang="en-US" dirty="0"/>
              <a:t> 용품 보급</a:t>
            </a:r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dirty="0" smtClean="0"/>
              <a:t>베스트 운영 사업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358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0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796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중점 추진 사항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1. </a:t>
            </a:r>
            <a:r>
              <a:rPr lang="ko-KR" altLang="en-US" b="1" dirty="0" smtClean="0"/>
              <a:t>성인 중심의 재활훈련프로그램 집중 운영</a:t>
            </a:r>
            <a:endParaRPr lang="en-US" altLang="ko-KR" b="1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   - </a:t>
            </a:r>
            <a:r>
              <a:rPr lang="ko-KR" altLang="en-US" dirty="0" smtClean="0"/>
              <a:t>학습지원센터 아동중심 점자프로그램 진행</a:t>
            </a:r>
            <a:endParaRPr lang="en-US" altLang="ko-KR" dirty="0"/>
          </a:p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    - </a:t>
            </a:r>
            <a:r>
              <a:rPr lang="ko-KR" altLang="en-US" dirty="0" smtClean="0"/>
              <a:t>재활자립팀 성인중심 재활프로그램 진행</a:t>
            </a:r>
            <a:r>
              <a:rPr lang="en-US" altLang="ko-KR" dirty="0" smtClean="0"/>
              <a:t>(</a:t>
            </a:r>
            <a:r>
              <a:rPr lang="ko-KR" altLang="en-US" dirty="0" smtClean="0"/>
              <a:t>종합 재활 희망시 청소년 재활훈련 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진행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2. </a:t>
            </a:r>
            <a:r>
              <a:rPr lang="ko-KR" altLang="en-US" b="1" dirty="0"/>
              <a:t>개별화된 계획에 의한 재활훈련 서비스 제공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    - </a:t>
            </a:r>
            <a:r>
              <a:rPr lang="ko-KR" altLang="en-US" dirty="0" smtClean="0"/>
              <a:t>개인 일정에 따른 필요 </a:t>
            </a:r>
            <a:r>
              <a:rPr lang="ko-KR" altLang="en-US" dirty="0"/>
              <a:t>과목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목표수준 등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선택 기회 확대</a:t>
            </a:r>
            <a:endParaRPr lang="ko-KR" altLang="en-US" dirty="0"/>
          </a:p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    - </a:t>
            </a:r>
            <a:r>
              <a:rPr lang="ko-KR" altLang="en-US" dirty="0" smtClean="0"/>
              <a:t>훈련생의 잦은 결석</a:t>
            </a:r>
            <a:r>
              <a:rPr lang="en-US" altLang="ko-KR" dirty="0" smtClean="0"/>
              <a:t>,</a:t>
            </a:r>
            <a:r>
              <a:rPr lang="ko-KR" altLang="en-US" dirty="0" smtClean="0"/>
              <a:t> 변동</a:t>
            </a:r>
            <a:r>
              <a:rPr lang="en-US" altLang="ko-KR" dirty="0" smtClean="0"/>
              <a:t>,</a:t>
            </a:r>
            <a:r>
              <a:rPr lang="ko-KR" altLang="en-US" dirty="0" smtClean="0"/>
              <a:t> 공백 시간 발생</a:t>
            </a:r>
            <a:r>
              <a:rPr lang="en-US" altLang="ko-KR" dirty="0" smtClean="0"/>
              <a:t>(</a:t>
            </a:r>
            <a:r>
              <a:rPr lang="ko-KR" altLang="en-US" dirty="0" smtClean="0"/>
              <a:t>교사 일정 확보로 재가방문 기회는 확대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 flipH="1" flipV="1">
            <a:off x="0" y="764703"/>
            <a:ext cx="5796136" cy="72006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ko-KR" altLang="en-US" dirty="0" err="1" smtClean="0"/>
              <a:t>접이식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흰지팡이</a:t>
            </a:r>
            <a:r>
              <a:rPr lang="ko-KR" altLang="en-US" dirty="0" smtClean="0"/>
              <a:t> 도장 문제 발생 </a:t>
            </a:r>
            <a:r>
              <a:rPr lang="en-US" altLang="ko-KR" dirty="0" smtClean="0"/>
              <a:t>/</a:t>
            </a:r>
            <a:r>
              <a:rPr lang="ko-KR" altLang="en-US" dirty="0" smtClean="0"/>
              <a:t> 업체 협의하여 재 도장 사례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smtClean="0"/>
              <a:t>변형 </a:t>
            </a:r>
            <a:r>
              <a:rPr lang="ko-KR" altLang="en-US" dirty="0" err="1" smtClean="0"/>
              <a:t>노트형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점자판</a:t>
            </a:r>
            <a:r>
              <a:rPr lang="ko-KR" altLang="en-US" dirty="0" smtClean="0"/>
              <a:t> 명칭 의견 청취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점자 </a:t>
            </a:r>
            <a:r>
              <a:rPr lang="ko-KR" altLang="en-US" dirty="0" err="1" smtClean="0"/>
              <a:t>확인식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점자판</a:t>
            </a:r>
            <a:r>
              <a:rPr lang="ko-KR" altLang="en-US" dirty="0" smtClean="0"/>
              <a:t> 명명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smtClean="0"/>
              <a:t>청주교도소 수형자 점자필기구 지원을 통한 희망과 동기부여</a:t>
            </a:r>
            <a:endParaRPr lang="en-US" altLang="ko-KR" dirty="0" smtClean="0"/>
          </a:p>
          <a:p>
            <a:pPr marL="45720" indent="0">
              <a:buNone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dirty="0" smtClean="0"/>
              <a:t>사업 중 가장 기억에 남는 사례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27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평생교육팀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6511636" y="6481618"/>
            <a:ext cx="3112654" cy="401782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2018</a:t>
            </a:r>
            <a:r>
              <a:rPr lang="ko-KR" altLang="en-US" smtClean="0">
                <a:solidFill>
                  <a:prstClr val="black"/>
                </a:solidFill>
              </a:rPr>
              <a:t>년 사업평가 </a:t>
            </a:r>
            <a:r>
              <a:rPr lang="en-US" altLang="ko-KR" dirty="0" smtClean="0">
                <a:solidFill>
                  <a:prstClr val="black"/>
                </a:solidFill>
              </a:rPr>
              <a:t>- </a:t>
            </a:r>
            <a:r>
              <a:rPr lang="ko-KR" altLang="en-US" smtClean="0">
                <a:solidFill>
                  <a:prstClr val="black"/>
                </a:solidFill>
              </a:rPr>
              <a:t>평생교육팀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-152037" y="23881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0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2018</a:t>
            </a:r>
            <a:r>
              <a:rPr lang="ko-KR" altLang="en-US" sz="30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중점추진사항 운영결과보고</a:t>
            </a:r>
            <a:endParaRPr lang="ko-KR" altLang="en-US" sz="3000" b="1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33103" y="952500"/>
            <a:ext cx="2752460" cy="597437"/>
          </a:xfrm>
          <a:prstGeom prst="rect">
            <a:avLst/>
          </a:prstGeom>
          <a:gradFill flip="none" rotWithShape="1">
            <a:gsLst>
              <a:gs pos="17000">
                <a:schemeClr val="accent4">
                  <a:lumMod val="0"/>
                  <a:lumOff val="100000"/>
                </a:schemeClr>
              </a:gs>
              <a:gs pos="56000">
                <a:srgbClr val="FEE0BE"/>
              </a:gs>
              <a:gs pos="86000">
                <a:srgbClr val="FCC59B"/>
              </a:gs>
              <a:gs pos="100000">
                <a:srgbClr val="F9A977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2018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중점추진방향</a:t>
            </a:r>
            <a:endParaRPr lang="ko-KR" altLang="en-US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86546" y="1694903"/>
            <a:ext cx="5841554" cy="1518197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ctr" anchorCtr="0"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어울림 하모니카교실</a:t>
            </a:r>
            <a:r>
              <a:rPr lang="en-US" altLang="ko-KR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여성대학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라온종합예술교육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개설</a:t>
            </a:r>
            <a:endParaRPr lang="en-US" altLang="ko-KR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참여자들의 </a:t>
            </a:r>
            <a:r>
              <a: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참여율과 만족도가 높은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프로그램</a:t>
            </a:r>
            <a:endParaRPr lang="en-US" altLang="ko-KR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문화예술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교육기회 제공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104" y="1694904"/>
            <a:ext cx="2752459" cy="1518196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marL="342900" indent="-342900" algn="ctr">
              <a:lnSpc>
                <a:spcPts val="2500"/>
              </a:lnSpc>
              <a:buFontTx/>
              <a:buAutoNum type="arabicPeriod"/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이용자 욕구 사항 반영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ts val="2500"/>
              </a:lnSpc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음악프로그램</a:t>
            </a:r>
            <a:r>
              <a:rPr lang="en-US" altLang="ko-KR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활성화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86546" y="3362695"/>
            <a:ext cx="5841554" cy="2859541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건강교실 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지역사회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유관기관 강동구보건소 연계사업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</a:t>
            </a:r>
            <a:r>
              <a:rPr lang="ko-KR" altLang="en-US" dirty="0" err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중장년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시각장애인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건강강좌 진행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강동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아트센터 지원사업 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찾아가는 예술도시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: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라인댄스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 </a:t>
            </a:r>
            <a:r>
              <a:rPr lang="ko-KR" altLang="en-US" dirty="0" err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힐링댄스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회원 대상 진행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문화공연 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서울시립교향악단 </a:t>
            </a:r>
            <a:r>
              <a:rPr lang="ko-KR" altLang="en-US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지원사업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선정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시각장애인 </a:t>
            </a:r>
            <a:r>
              <a:rPr lang="ko-KR" altLang="en-US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및 지역주민 초청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프로그램 진행 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33104" y="3362694"/>
            <a:ext cx="2752460" cy="2859541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marL="342900" indent="-342900" algn="ctr" fontAlgn="base" latinLnBrk="0">
              <a:lnSpc>
                <a:spcPts val="2700"/>
              </a:lnSpc>
              <a:buFont typeface="+mj-lt"/>
              <a:buAutoNum type="arabicPeriod" startAt="2"/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지역사회와 </a:t>
            </a:r>
            <a:r>
              <a: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함께하는 프로그램 개발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086546" y="952500"/>
            <a:ext cx="5841554" cy="597437"/>
          </a:xfrm>
          <a:prstGeom prst="rect">
            <a:avLst/>
          </a:prstGeom>
          <a:gradFill flip="none" rotWithShape="1">
            <a:gsLst>
              <a:gs pos="15000">
                <a:srgbClr val="F2F7FC"/>
              </a:gs>
              <a:gs pos="57000">
                <a:schemeClr val="accent1">
                  <a:lumMod val="60000"/>
                  <a:lumOff val="40000"/>
                </a:schemeClr>
              </a:gs>
              <a:gs pos="84000">
                <a:schemeClr val="accent1">
                  <a:lumMod val="78000"/>
                  <a:lumOff val="22000"/>
                </a:schemeClr>
              </a:gs>
              <a:gs pos="99000">
                <a:schemeClr val="accent1">
                  <a:lumMod val="87000"/>
                  <a:lumOff val="13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2018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ko-KR" altLang="en-US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추진결과</a:t>
            </a:r>
            <a:endParaRPr lang="ko-KR" altLang="en-US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0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6511636" y="6481618"/>
            <a:ext cx="3112654" cy="401782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2018</a:t>
            </a:r>
            <a:r>
              <a:rPr lang="ko-KR" altLang="en-US" smtClean="0">
                <a:solidFill>
                  <a:prstClr val="black"/>
                </a:solidFill>
              </a:rPr>
              <a:t>년 사업평가 </a:t>
            </a:r>
            <a:r>
              <a:rPr lang="en-US" altLang="ko-KR" dirty="0" smtClean="0">
                <a:solidFill>
                  <a:prstClr val="black"/>
                </a:solidFill>
              </a:rPr>
              <a:t>- </a:t>
            </a:r>
            <a:r>
              <a:rPr lang="ko-KR" altLang="en-US" smtClean="0">
                <a:solidFill>
                  <a:prstClr val="black"/>
                </a:solidFill>
              </a:rPr>
              <a:t>평생교육팀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-152037" y="23881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0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2018</a:t>
            </a:r>
            <a:r>
              <a:rPr lang="ko-KR" altLang="en-US" sz="30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중점추진사항 운영결과보고</a:t>
            </a:r>
            <a:endParaRPr lang="ko-KR" altLang="en-US" sz="3000" b="1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0403" y="952500"/>
            <a:ext cx="2752460" cy="597437"/>
          </a:xfrm>
          <a:prstGeom prst="rect">
            <a:avLst/>
          </a:prstGeom>
          <a:gradFill flip="none" rotWithShape="1">
            <a:gsLst>
              <a:gs pos="17000">
                <a:schemeClr val="accent4">
                  <a:lumMod val="0"/>
                  <a:lumOff val="100000"/>
                </a:schemeClr>
              </a:gs>
              <a:gs pos="56000">
                <a:srgbClr val="FEE0BE"/>
              </a:gs>
              <a:gs pos="86000">
                <a:srgbClr val="FCC59B"/>
              </a:gs>
              <a:gs pos="100000">
                <a:srgbClr val="F9A977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2018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중점추진방향</a:t>
            </a:r>
            <a:endParaRPr lang="ko-KR" altLang="en-US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86546" y="1654170"/>
            <a:ext cx="5841554" cy="3235330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marL="342900" indent="-342900" fontAlgn="base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복지기관 문화예술교육 지원사업 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 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국악교실</a:t>
            </a:r>
            <a:endParaRPr lang="en-US" altLang="ko-KR" b="1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+mj-ea"/>
              <a:buAutoNum type="circleNumDbPlain"/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서울시교육청 </a:t>
            </a:r>
            <a:r>
              <a: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지원사업 </a:t>
            </a:r>
            <a:r>
              <a:rPr lang="en-US" altLang="ko-KR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행빚도예교실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한국수출입은행 </a:t>
            </a:r>
            <a:r>
              <a:rPr lang="ko-KR" altLang="en-US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지원사업 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빛소리 </a:t>
            </a:r>
            <a:r>
              <a:rPr lang="ko-KR" altLang="en-US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사물놀이특강</a:t>
            </a:r>
            <a:endParaRPr lang="en-US" altLang="ko-KR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한국수출입은행 지원사업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원예교실 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강동구청평생교육지원사업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뷰티스쿨</a:t>
            </a:r>
            <a:endParaRPr lang="en-US" altLang="ko-KR" b="1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강동아트센터 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＇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찾아가는 예술도시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 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라인댄스 교육 진행</a:t>
            </a:r>
            <a:endParaRPr lang="en-US" altLang="ko-KR" b="1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서울시립교향악단 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우리동네 음악회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 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문화공연 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0403" y="1654170"/>
            <a:ext cx="2752459" cy="3235330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marL="342900" indent="-342900" algn="ctr">
              <a:lnSpc>
                <a:spcPts val="2500"/>
              </a:lnSpc>
              <a:buFont typeface="+mj-lt"/>
              <a:buAutoNum type="arabicPeriod" startAt="3"/>
            </a:pPr>
            <a:r>
              <a: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외부 우수공모사업  </a:t>
            </a:r>
            <a:endParaRPr lang="en-US" altLang="ko-KR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ts val="2500"/>
              </a:lnSpc>
            </a:pPr>
            <a:r>
              <a: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적극 참여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086546" y="5006433"/>
            <a:ext cx="5841554" cy="1205736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fontAlgn="base">
              <a:lnSpc>
                <a:spcPts val="2700"/>
              </a:lnSpc>
            </a:pP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문화예술프로그램으로 진행했던 사업의 각 작품</a:t>
            </a:r>
            <a:endParaRPr lang="en-US" altLang="ko-KR" b="1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ts val="2700"/>
              </a:lnSpc>
            </a:pPr>
            <a:r>
              <a:rPr lang="en-US" altLang="ko-KR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(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공연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결과물 등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전시 및 발표 </a:t>
            </a:r>
            <a:r>
              <a:rPr lang="en-US" altLang="ko-KR" b="1" spc="-15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b="1" spc="-15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한시복 평생교육 발표마당</a:t>
            </a:r>
            <a:r>
              <a:rPr lang="en-US" altLang="ko-KR" b="1" spc="-15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en-US" altLang="ko-KR" spc="-15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0404" y="5006433"/>
            <a:ext cx="2752460" cy="1205735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algn="ctr" fontAlgn="base" latinLnBrk="0">
              <a:lnSpc>
                <a:spcPts val="2700"/>
              </a:lnSpc>
            </a:pP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이용자 참여형 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fontAlgn="base" latinLnBrk="0">
              <a:lnSpc>
                <a:spcPts val="2700"/>
              </a:lnSpc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프로그램 </a:t>
            </a:r>
            <a:r>
              <a:rPr lang="en-US" altLang="ko-KR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확대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운영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086546" y="952500"/>
            <a:ext cx="5841554" cy="597437"/>
          </a:xfrm>
          <a:prstGeom prst="rect">
            <a:avLst/>
          </a:prstGeom>
          <a:gradFill flip="none" rotWithShape="1">
            <a:gsLst>
              <a:gs pos="15000">
                <a:srgbClr val="F2F7FC"/>
              </a:gs>
              <a:gs pos="57000">
                <a:schemeClr val="accent1">
                  <a:lumMod val="60000"/>
                  <a:lumOff val="40000"/>
                </a:schemeClr>
              </a:gs>
              <a:gs pos="84000">
                <a:schemeClr val="accent1">
                  <a:lumMod val="78000"/>
                  <a:lumOff val="22000"/>
                </a:schemeClr>
              </a:gs>
              <a:gs pos="99000">
                <a:schemeClr val="accent1">
                  <a:lumMod val="87000"/>
                  <a:lumOff val="13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2018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ko-KR" altLang="en-US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추진결과</a:t>
            </a:r>
            <a:endParaRPr lang="ko-KR" altLang="en-US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2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그룹 69"/>
          <p:cNvGrpSpPr/>
          <p:nvPr/>
        </p:nvGrpSpPr>
        <p:grpSpPr>
          <a:xfrm>
            <a:off x="2457450" y="1845387"/>
            <a:ext cx="3454400" cy="672978"/>
            <a:chOff x="2457450" y="1794587"/>
            <a:chExt cx="3454400" cy="672978"/>
          </a:xfrm>
        </p:grpSpPr>
        <p:cxnSp>
          <p:nvCxnSpPr>
            <p:cNvPr id="47" name="직선 연결선 46"/>
            <p:cNvCxnSpPr/>
            <p:nvPr/>
          </p:nvCxnSpPr>
          <p:spPr>
            <a:xfrm flipH="1">
              <a:off x="2457450" y="1794587"/>
              <a:ext cx="364" cy="6729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2457450" y="2454865"/>
              <a:ext cx="34544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그룹 70"/>
          <p:cNvGrpSpPr/>
          <p:nvPr/>
        </p:nvGrpSpPr>
        <p:grpSpPr>
          <a:xfrm>
            <a:off x="2593975" y="3535538"/>
            <a:ext cx="6188075" cy="672978"/>
            <a:chOff x="2593975" y="3484738"/>
            <a:chExt cx="6188075" cy="672978"/>
          </a:xfrm>
        </p:grpSpPr>
        <p:cxnSp>
          <p:nvCxnSpPr>
            <p:cNvPr id="57" name="직선 연결선 56"/>
            <p:cNvCxnSpPr/>
            <p:nvPr/>
          </p:nvCxnSpPr>
          <p:spPr>
            <a:xfrm flipH="1">
              <a:off x="2593975" y="3484738"/>
              <a:ext cx="364" cy="6729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2593975" y="4157716"/>
              <a:ext cx="6188075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2" name="그룹 71"/>
          <p:cNvGrpSpPr/>
          <p:nvPr/>
        </p:nvGrpSpPr>
        <p:grpSpPr>
          <a:xfrm>
            <a:off x="2926384" y="5223988"/>
            <a:ext cx="3698384" cy="672978"/>
            <a:chOff x="2926384" y="5135088"/>
            <a:chExt cx="3698384" cy="672978"/>
          </a:xfrm>
        </p:grpSpPr>
        <p:cxnSp>
          <p:nvCxnSpPr>
            <p:cNvPr id="66" name="직선 연결선 65"/>
            <p:cNvCxnSpPr/>
            <p:nvPr/>
          </p:nvCxnSpPr>
          <p:spPr>
            <a:xfrm flipH="1">
              <a:off x="2926384" y="5135088"/>
              <a:ext cx="364" cy="67297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2926384" y="5808066"/>
              <a:ext cx="3698384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제목 1"/>
          <p:cNvSpPr txBox="1">
            <a:spLocks/>
          </p:cNvSpPr>
          <p:nvPr/>
        </p:nvSpPr>
        <p:spPr>
          <a:xfrm>
            <a:off x="-152037" y="23881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000" b="1" spc="-150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2018</a:t>
            </a:r>
            <a:r>
              <a:rPr lang="ko-KR" altLang="en-US" sz="3000" b="1" spc="-150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베스트 운영 단위사업 </a:t>
            </a:r>
            <a:endParaRPr lang="ko-KR" altLang="en-US" sz="3000" b="1" spc="-15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8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6511636" y="6481618"/>
            <a:ext cx="3112654" cy="401782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2018</a:t>
            </a:r>
            <a:r>
              <a:rPr lang="ko-KR" altLang="en-US" smtClean="0">
                <a:solidFill>
                  <a:prstClr val="black"/>
                </a:solidFill>
              </a:rPr>
              <a:t>년 사업평가 </a:t>
            </a:r>
            <a:r>
              <a:rPr lang="en-US" altLang="ko-KR" dirty="0" smtClean="0">
                <a:solidFill>
                  <a:prstClr val="black"/>
                </a:solidFill>
              </a:rPr>
              <a:t>- </a:t>
            </a:r>
            <a:r>
              <a:rPr lang="ko-KR" altLang="en-US" smtClean="0">
                <a:solidFill>
                  <a:prstClr val="black"/>
                </a:solidFill>
              </a:rPr>
              <a:t>평생교육팀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21914" y="1152505"/>
            <a:ext cx="4148624" cy="794482"/>
            <a:chOff x="899836" y="1272537"/>
            <a:chExt cx="4148624" cy="794482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1029512" y="1272537"/>
              <a:ext cx="4018948" cy="794482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</a:t>
              </a:r>
              <a:r>
                <a:rPr lang="ko-KR" altLang="en-US" sz="2200" dirty="0" err="1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한시복</a:t>
              </a:r>
              <a:r>
                <a:rPr lang="ko-KR" altLang="en-US" sz="2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평생교육 발표마당</a:t>
              </a:r>
              <a:endParaRPr lang="ko-KR" altLang="en-US" sz="22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899836" y="1346637"/>
              <a:ext cx="701418" cy="65249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dkEdge">
              <a:bevelT w="177800" h="254000"/>
              <a:bevelB w="1524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TextBox 2"/>
            <p:cNvSpPr txBox="1"/>
            <p:nvPr/>
          </p:nvSpPr>
          <p:spPr>
            <a:xfrm>
              <a:off x="1049289" y="1421810"/>
              <a:ext cx="301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endPara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921914" y="2805373"/>
            <a:ext cx="4399386" cy="794482"/>
            <a:chOff x="943992" y="2530753"/>
            <a:chExt cx="4148624" cy="794482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1073668" y="2530753"/>
              <a:ext cx="4018948" cy="794482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문화공연 </a:t>
              </a:r>
              <a:r>
                <a:rPr lang="en-US" altLang="ko-KR" sz="2200" dirty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‘</a:t>
              </a:r>
              <a:r>
                <a:rPr lang="ko-KR" altLang="en-US" sz="220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우리동네 </a:t>
              </a:r>
              <a:r>
                <a:rPr lang="ko-KR" altLang="en-US" sz="220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음악회</a:t>
              </a:r>
              <a:r>
                <a:rPr lang="en-US" altLang="ko-KR" sz="2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’</a:t>
              </a:r>
              <a:endParaRPr lang="ko-KR" altLang="en-US" sz="22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943992" y="2604853"/>
              <a:ext cx="701418" cy="65249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dkEdge">
              <a:bevelT w="177800" h="254000"/>
              <a:bevelB w="1524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TextBox 37"/>
            <p:cNvSpPr txBox="1"/>
            <p:nvPr/>
          </p:nvSpPr>
          <p:spPr>
            <a:xfrm>
              <a:off x="1093444" y="2697161"/>
              <a:ext cx="301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</a:t>
              </a:r>
              <a:endPara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921914" y="4509041"/>
            <a:ext cx="4148624" cy="794482"/>
            <a:chOff x="725405" y="3932748"/>
            <a:chExt cx="4148624" cy="794482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855081" y="3932748"/>
              <a:ext cx="4018948" cy="794482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ko-KR" altLang="en-US" sz="2200" dirty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경제교실</a:t>
              </a:r>
            </a:p>
          </p:txBody>
        </p:sp>
        <p:sp>
          <p:nvSpPr>
            <p:cNvPr id="40" name="타원 39"/>
            <p:cNvSpPr/>
            <p:nvPr/>
          </p:nvSpPr>
          <p:spPr>
            <a:xfrm>
              <a:off x="725405" y="4006848"/>
              <a:ext cx="701418" cy="65249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dkEdge">
              <a:bevelT w="177800" h="254000"/>
              <a:bevelB w="1524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TextBox 40"/>
            <p:cNvSpPr txBox="1"/>
            <p:nvPr/>
          </p:nvSpPr>
          <p:spPr>
            <a:xfrm>
              <a:off x="879460" y="4082021"/>
              <a:ext cx="301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</a:t>
              </a:r>
              <a:endPara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55" name="직사각형 54"/>
          <p:cNvSpPr/>
          <p:nvPr/>
        </p:nvSpPr>
        <p:spPr>
          <a:xfrm>
            <a:off x="2390098" y="2051160"/>
            <a:ext cx="3614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이용자 </a:t>
            </a:r>
            <a:r>
              <a:rPr lang="ko-KR" altLang="en-US" dirty="0" err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참여형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프로그램 확대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646544" y="3730745"/>
            <a:ext cx="608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복지환경 변화에 따른 프로그램 개발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이용자 및 지역주민</a:t>
            </a:r>
            <a:r>
              <a:rPr lang="en-US" altLang="ko-KR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함께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946764" y="5419381"/>
            <a:ext cx="3614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찾아가는 서비스 프로그램 개발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5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309675" y="1396208"/>
            <a:ext cx="8585875" cy="556241"/>
            <a:chOff x="391882" y="1834261"/>
            <a:chExt cx="8585875" cy="556241"/>
          </a:xfrm>
        </p:grpSpPr>
        <p:sp>
          <p:nvSpPr>
            <p:cNvPr id="6" name="타원 5"/>
            <p:cNvSpPr/>
            <p:nvPr/>
          </p:nvSpPr>
          <p:spPr>
            <a:xfrm>
              <a:off x="391882" y="1834261"/>
              <a:ext cx="561708" cy="55624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 smtClean="0">
                  <a:solidFill>
                    <a:prstClr val="white"/>
                  </a:solidFill>
                </a:rPr>
                <a:t>1</a:t>
              </a:r>
              <a:endParaRPr lang="ko-KR" altLang="en-US" sz="2500" b="1">
                <a:solidFill>
                  <a:prstClr val="white"/>
                </a:solidFill>
              </a:endParaRPr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724984" y="2377439"/>
              <a:ext cx="5040000" cy="1154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01795" y="1896937"/>
              <a:ext cx="797596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300" b="1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동화구연 교실 </a:t>
              </a:r>
              <a:r>
                <a:rPr lang="en-US" altLang="ko-KR" sz="2300" b="1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: </a:t>
              </a:r>
              <a:r>
                <a:rPr lang="ko-KR" altLang="en-US" sz="2300" b="1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고덕유치원 실습</a:t>
              </a:r>
              <a:endParaRPr lang="ko-KR" altLang="en-US" sz="2300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9" name="제목 1"/>
          <p:cNvSpPr txBox="1">
            <a:spLocks/>
          </p:cNvSpPr>
          <p:nvPr/>
        </p:nvSpPr>
        <p:spPr>
          <a:xfrm>
            <a:off x="-152037" y="23881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000" b="1" spc="-150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2018</a:t>
            </a:r>
            <a:r>
              <a:rPr lang="ko-KR" altLang="en-US" sz="3000" b="1" spc="-150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사업 중 가장 기억에 남는 사례 </a:t>
            </a:r>
            <a:endParaRPr lang="ko-KR" altLang="en-US" sz="3000" b="1" spc="-15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09675" y="2477853"/>
            <a:ext cx="8634081" cy="556241"/>
            <a:chOff x="391882" y="1834261"/>
            <a:chExt cx="8634081" cy="556241"/>
          </a:xfrm>
        </p:grpSpPr>
        <p:sp>
          <p:nvSpPr>
            <p:cNvPr id="19" name="타원 18"/>
            <p:cNvSpPr/>
            <p:nvPr/>
          </p:nvSpPr>
          <p:spPr>
            <a:xfrm>
              <a:off x="391882" y="1834261"/>
              <a:ext cx="561708" cy="55624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 smtClean="0">
                  <a:solidFill>
                    <a:prstClr val="white"/>
                  </a:solidFill>
                </a:rPr>
                <a:t>2</a:t>
              </a:r>
              <a:endParaRPr lang="ko-KR" altLang="en-US" sz="2500" b="1">
                <a:solidFill>
                  <a:prstClr val="white"/>
                </a:solidFill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724984" y="2377439"/>
              <a:ext cx="5760000" cy="1138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53591" y="1896937"/>
              <a:ext cx="807237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300" b="1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노래교실 </a:t>
              </a:r>
              <a:r>
                <a:rPr lang="en-US" altLang="ko-KR" sz="2300" b="1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: </a:t>
              </a:r>
              <a:r>
                <a:rPr lang="ko-KR" altLang="en-US" sz="2300" b="1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이용자 전체 참여 노래자랑</a:t>
              </a:r>
              <a:endParaRPr lang="ko-KR" altLang="en-US" sz="2300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09675" y="3559498"/>
            <a:ext cx="8634081" cy="571628"/>
            <a:chOff x="391882" y="1834261"/>
            <a:chExt cx="8634081" cy="571628"/>
          </a:xfrm>
        </p:grpSpPr>
        <p:sp>
          <p:nvSpPr>
            <p:cNvPr id="25" name="타원 24"/>
            <p:cNvSpPr/>
            <p:nvPr/>
          </p:nvSpPr>
          <p:spPr>
            <a:xfrm>
              <a:off x="391882" y="1834261"/>
              <a:ext cx="561708" cy="556241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 smtClean="0">
                  <a:solidFill>
                    <a:prstClr val="white"/>
                  </a:solidFill>
                </a:rPr>
                <a:t>3</a:t>
              </a:r>
              <a:endParaRPr lang="ko-KR" altLang="en-US" sz="25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724984" y="2377439"/>
              <a:ext cx="8097416" cy="2845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53591" y="1896937"/>
              <a:ext cx="807237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300" b="1" spc="-15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원예교실 </a:t>
              </a:r>
              <a:r>
                <a:rPr lang="en-US" altLang="ko-KR" sz="2300" b="1" spc="-15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: </a:t>
              </a:r>
              <a:r>
                <a:rPr lang="ko-KR" altLang="en-US" sz="2300" b="1" spc="-15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새로운 프로그램 욕구해소 </a:t>
              </a:r>
              <a:r>
                <a:rPr lang="en-US" altLang="ko-KR" sz="2300" b="1" spc="-15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/ </a:t>
              </a:r>
              <a:r>
                <a:rPr lang="ko-KR" altLang="en-US" sz="2300" b="1" spc="-15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대기자 많음 </a:t>
              </a:r>
              <a:r>
                <a:rPr lang="en-US" altLang="ko-KR" sz="2300" b="1" spc="-15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/ </a:t>
              </a:r>
              <a:r>
                <a:rPr lang="ko-KR" altLang="en-US" sz="2300" b="1" spc="-15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치료지원효과</a:t>
              </a:r>
              <a:endParaRPr lang="ko-KR" altLang="en-US" sz="2300" b="1" spc="-15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09675" y="4656531"/>
            <a:ext cx="8634081" cy="556241"/>
            <a:chOff x="391882" y="1834261"/>
            <a:chExt cx="8634081" cy="556241"/>
          </a:xfrm>
        </p:grpSpPr>
        <p:sp>
          <p:nvSpPr>
            <p:cNvPr id="30" name="타원 29"/>
            <p:cNvSpPr/>
            <p:nvPr/>
          </p:nvSpPr>
          <p:spPr>
            <a:xfrm>
              <a:off x="391882" y="1834261"/>
              <a:ext cx="561708" cy="55624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 smtClean="0">
                  <a:solidFill>
                    <a:prstClr val="white"/>
                  </a:solidFill>
                </a:rPr>
                <a:t>4</a:t>
              </a:r>
              <a:endParaRPr lang="ko-KR" altLang="en-US" sz="2500" b="1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직선 연결선 30"/>
            <p:cNvCxnSpPr/>
            <p:nvPr/>
          </p:nvCxnSpPr>
          <p:spPr>
            <a:xfrm>
              <a:off x="724984" y="2377439"/>
              <a:ext cx="6480000" cy="985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53591" y="1896937"/>
              <a:ext cx="807237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300" b="1" spc="-15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발표마당 </a:t>
              </a:r>
              <a:r>
                <a:rPr lang="en-US" altLang="ko-KR" sz="2300" b="1" spc="-15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:  </a:t>
              </a:r>
              <a:r>
                <a:rPr lang="ko-KR" altLang="en-US" sz="2300" b="1" spc="-15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한국무용</a:t>
              </a:r>
              <a:r>
                <a:rPr lang="en-US" altLang="ko-KR" sz="2300" b="1" spc="-15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2300" b="1" spc="-15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김아라 강사</a:t>
              </a:r>
              <a:r>
                <a:rPr lang="en-US" altLang="ko-KR" sz="2300" b="1" spc="-15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 </a:t>
              </a:r>
              <a:r>
                <a:rPr lang="ko-KR" altLang="en-US" sz="2300" b="1" spc="-15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감동적인 표현</a:t>
              </a:r>
              <a:r>
                <a:rPr lang="en-US" altLang="ko-KR" sz="2300" b="1" spc="-150" dirty="0" smtClean="0">
                  <a:solidFill>
                    <a:prstClr val="black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endParaRPr lang="ko-KR" altLang="en-US" sz="2300" b="1" spc="-15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39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6511636" y="6481618"/>
            <a:ext cx="3112654" cy="401782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2018</a:t>
            </a:r>
            <a:r>
              <a:rPr lang="ko-KR" altLang="en-US" smtClean="0">
                <a:solidFill>
                  <a:prstClr val="black"/>
                </a:solidFill>
              </a:rPr>
              <a:t>년 사업평가 </a:t>
            </a:r>
            <a:r>
              <a:rPr lang="en-US" altLang="ko-KR" dirty="0" smtClean="0">
                <a:solidFill>
                  <a:prstClr val="black"/>
                </a:solidFill>
              </a:rPr>
              <a:t>- </a:t>
            </a:r>
            <a:r>
              <a:rPr lang="ko-KR" altLang="en-US" smtClean="0">
                <a:solidFill>
                  <a:prstClr val="black"/>
                </a:solidFill>
              </a:rPr>
              <a:t>평생교육팀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9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학습지원센터 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 rot="10800000">
            <a:off x="2205207" y="1230103"/>
            <a:ext cx="4738643" cy="1277240"/>
            <a:chOff x="1923422" y="3261580"/>
            <a:chExt cx="5092284" cy="1953795"/>
          </a:xfrm>
        </p:grpSpPr>
        <p:sp>
          <p:nvSpPr>
            <p:cNvPr id="37" name="Freeform 23"/>
            <p:cNvSpPr>
              <a:spLocks/>
            </p:cNvSpPr>
            <p:nvPr/>
          </p:nvSpPr>
          <p:spPr bwMode="ltGray">
            <a:xfrm rot="10800000">
              <a:off x="1923422" y="3342989"/>
              <a:ext cx="2293251" cy="1721483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ltGray">
            <a:xfrm rot="10800000">
              <a:off x="4239663" y="3261580"/>
              <a:ext cx="442558" cy="1953795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ltGray">
            <a:xfrm rot="10800000" flipH="1">
              <a:off x="4722453" y="3342989"/>
              <a:ext cx="2293253" cy="1721483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78103" y="2600555"/>
            <a:ext cx="8716275" cy="1673550"/>
            <a:chOff x="-128599" y="5133966"/>
            <a:chExt cx="8716275" cy="1673550"/>
          </a:xfrm>
        </p:grpSpPr>
        <p:sp>
          <p:nvSpPr>
            <p:cNvPr id="47" name="Rectangle 29"/>
            <p:cNvSpPr>
              <a:spLocks noChangeArrowheads="1"/>
            </p:cNvSpPr>
            <p:nvPr/>
          </p:nvSpPr>
          <p:spPr bwMode="black">
            <a:xfrm>
              <a:off x="14514" y="5356315"/>
              <a:ext cx="2555948" cy="1292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ko-KR" altLang="en-US" sz="2600" dirty="0" smtClean="0">
                  <a:solidFill>
                    <a:prstClr val="black"/>
                  </a:solidFill>
                  <a:latin typeface="한컴 솔잎 M" panose="02020603020101020101" pitchFamily="18" charset="-127"/>
                  <a:ea typeface="한컴 솔잎 M" panose="02020603020101020101" pitchFamily="18" charset="-127"/>
                </a:rPr>
                <a:t>조직 체계의</a:t>
              </a:r>
              <a:endParaRPr lang="en-US" altLang="ko-KR" sz="26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endParaRPr>
            </a:p>
            <a:p>
              <a:pPr algn="ctr"/>
              <a:r>
                <a:rPr lang="ko-KR" altLang="en-US" sz="2600" dirty="0" smtClean="0">
                  <a:solidFill>
                    <a:prstClr val="black"/>
                  </a:solidFill>
                  <a:latin typeface="한컴 솔잎 M" panose="02020603020101020101" pitchFamily="18" charset="-127"/>
                  <a:ea typeface="한컴 솔잎 M" panose="02020603020101020101" pitchFamily="18" charset="-127"/>
                </a:rPr>
                <a:t>효율성 및</a:t>
              </a:r>
              <a:endParaRPr lang="en-US" altLang="ko-KR" sz="26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endParaRPr>
            </a:p>
            <a:p>
              <a:pPr algn="ctr"/>
              <a:r>
                <a:rPr lang="ko-KR" altLang="en-US" sz="2600" dirty="0" smtClean="0">
                  <a:solidFill>
                    <a:prstClr val="black"/>
                  </a:solidFill>
                  <a:latin typeface="한컴 솔잎 M" panose="02020603020101020101" pitchFamily="18" charset="-127"/>
                  <a:ea typeface="한컴 솔잎 M" panose="02020603020101020101" pitchFamily="18" charset="-127"/>
                </a:rPr>
                <a:t>안정성 증진</a:t>
              </a:r>
              <a:endParaRPr lang="en-US" altLang="ko-KR" sz="2600" dirty="0">
                <a:solidFill>
                  <a:srgbClr val="FFFFFF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-128599" y="5133966"/>
              <a:ext cx="8716275" cy="1673550"/>
              <a:chOff x="206810" y="1462465"/>
              <a:chExt cx="8716275" cy="1673550"/>
            </a:xfrm>
          </p:grpSpPr>
          <p:grpSp>
            <p:nvGrpSpPr>
              <p:cNvPr id="50" name="Group 26"/>
              <p:cNvGrpSpPr>
                <a:grpSpLocks/>
              </p:cNvGrpSpPr>
              <p:nvPr/>
            </p:nvGrpSpPr>
            <p:grpSpPr bwMode="auto">
              <a:xfrm>
                <a:off x="206810" y="1462465"/>
                <a:ext cx="2732539" cy="1653976"/>
                <a:chOff x="4150" y="1152"/>
                <a:chExt cx="584" cy="402"/>
              </a:xfrm>
            </p:grpSpPr>
            <p:sp>
              <p:nvSpPr>
                <p:cNvPr id="51" name="AutoShape 27"/>
                <p:cNvSpPr>
                  <a:spLocks noChangeArrowheads="1"/>
                </p:cNvSpPr>
                <p:nvPr/>
              </p:nvSpPr>
              <p:spPr bwMode="ltGray">
                <a:xfrm>
                  <a:off x="4150" y="1152"/>
                  <a:ext cx="584" cy="402"/>
                </a:xfrm>
                <a:prstGeom prst="roundRect">
                  <a:avLst>
                    <a:gd name="adj" fmla="val 11921"/>
                  </a:avLst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ltGray">
                <a:xfrm>
                  <a:off x="4174" y="1178"/>
                  <a:ext cx="238" cy="134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48627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" name="그룹 12"/>
              <p:cNvGrpSpPr/>
              <p:nvPr/>
            </p:nvGrpSpPr>
            <p:grpSpPr>
              <a:xfrm>
                <a:off x="3193426" y="1478560"/>
                <a:ext cx="5668769" cy="1653976"/>
                <a:chOff x="3193426" y="1478560"/>
                <a:chExt cx="5668769" cy="1653976"/>
              </a:xfrm>
            </p:grpSpPr>
            <p:sp>
              <p:nvSpPr>
                <p:cNvPr id="48" name="Rectangle 36"/>
                <p:cNvSpPr>
                  <a:spLocks noChangeArrowheads="1"/>
                </p:cNvSpPr>
                <p:nvPr/>
              </p:nvSpPr>
              <p:spPr bwMode="black">
                <a:xfrm>
                  <a:off x="6324746" y="1884869"/>
                  <a:ext cx="2537449" cy="892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gradFill rotWithShape="1">
                        <a:gsLst>
                          <a:gs pos="0">
                            <a:schemeClr val="accent1">
                              <a:gamma/>
                              <a:shade val="72549"/>
                              <a:invGamma/>
                            </a:schemeClr>
                          </a:gs>
                          <a:gs pos="100000">
                            <a:schemeClr val="accent1"/>
                          </a:gs>
                        </a:gsLst>
                        <a:lin ang="18900000" scaled="1"/>
                      </a:gradFill>
                    </a14:hiddenFill>
                  </a:ex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7961" dir="2700000" algn="ctr" rotWithShape="0">
                          <a:srgbClr val="C0C0C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  <a:flatTx/>
                </a:bodyPr>
                <a:lstStyle/>
                <a:p>
                  <a:pPr algn="ctr"/>
                  <a:r>
                    <a:rPr lang="ko-KR" altLang="en-US" sz="2600" dirty="0" smtClean="0">
                      <a:solidFill>
                        <a:prstClr val="black"/>
                      </a:solidFill>
                      <a:latin typeface="한컴 솔잎 M" panose="02020603020101020101" pitchFamily="18" charset="-127"/>
                      <a:ea typeface="한컴 솔잎 M" panose="02020603020101020101" pitchFamily="18" charset="-127"/>
                    </a:rPr>
                    <a:t>점자 출판</a:t>
                  </a:r>
                  <a:endParaRPr lang="en-US" altLang="ko-KR" sz="2600" dirty="0" smtClean="0">
                    <a:solidFill>
                      <a:prstClr val="black"/>
                    </a:solidFill>
                    <a:latin typeface="한컴 솔잎 M" panose="02020603020101020101" pitchFamily="18" charset="-127"/>
                    <a:ea typeface="한컴 솔잎 M" panose="02020603020101020101" pitchFamily="18" charset="-127"/>
                  </a:endParaRPr>
                </a:p>
                <a:p>
                  <a:pPr algn="ctr"/>
                  <a:r>
                    <a:rPr lang="ko-KR" altLang="en-US" sz="2600" dirty="0" smtClean="0">
                      <a:solidFill>
                        <a:prstClr val="black"/>
                      </a:solidFill>
                      <a:latin typeface="한컴 솔잎 M" panose="02020603020101020101" pitchFamily="18" charset="-127"/>
                      <a:ea typeface="한컴 솔잎 M" panose="02020603020101020101" pitchFamily="18" charset="-127"/>
                    </a:rPr>
                    <a:t>사업 정착</a:t>
                  </a:r>
                  <a:endParaRPr lang="en-US" altLang="ko-KR" sz="2600" dirty="0">
                    <a:solidFill>
                      <a:prstClr val="black"/>
                    </a:solidFill>
                    <a:latin typeface="한컴 솔잎 M" panose="02020603020101020101" pitchFamily="18" charset="-127"/>
                    <a:ea typeface="한컴 솔잎 M" panose="02020603020101020101" pitchFamily="18" charset="-127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ltGray">
                <a:xfrm>
                  <a:off x="3302980" y="1601390"/>
                  <a:ext cx="926559" cy="548402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5000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AutoShape 27"/>
                <p:cNvSpPr>
                  <a:spLocks noChangeArrowheads="1"/>
                </p:cNvSpPr>
                <p:nvPr/>
              </p:nvSpPr>
              <p:spPr bwMode="ltGray">
                <a:xfrm>
                  <a:off x="3193426" y="1478560"/>
                  <a:ext cx="2732539" cy="1653976"/>
                </a:xfrm>
                <a:prstGeom prst="roundRect">
                  <a:avLst>
                    <a:gd name="adj" fmla="val 11921"/>
                  </a:avLst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" name="그룹 15"/>
              <p:cNvGrpSpPr/>
              <p:nvPr/>
            </p:nvGrpSpPr>
            <p:grpSpPr>
              <a:xfrm>
                <a:off x="3318422" y="1482039"/>
                <a:ext cx="5604663" cy="1653976"/>
                <a:chOff x="3318422" y="1482039"/>
                <a:chExt cx="5604663" cy="1653976"/>
              </a:xfrm>
            </p:grpSpPr>
            <p:sp>
              <p:nvSpPr>
                <p:cNvPr id="49" name="Rectangle 37"/>
                <p:cNvSpPr>
                  <a:spLocks noChangeArrowheads="1"/>
                </p:cNvSpPr>
                <p:nvPr/>
              </p:nvSpPr>
              <p:spPr bwMode="black">
                <a:xfrm>
                  <a:off x="3318422" y="1754064"/>
                  <a:ext cx="2598340" cy="1154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gradFill rotWithShape="1">
                        <a:gsLst>
                          <a:gs pos="0">
                            <a:schemeClr val="accent1">
                              <a:gamma/>
                              <a:shade val="72549"/>
                              <a:invGamma/>
                            </a:schemeClr>
                          </a:gs>
                          <a:gs pos="100000">
                            <a:schemeClr val="accent1"/>
                          </a:gs>
                        </a:gsLst>
                        <a:lin ang="18900000" scaled="1"/>
                      </a:gradFill>
                    </a14:hiddenFill>
                  </a:ex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7961" dir="2700000" algn="ctr" rotWithShape="0">
                          <a:srgbClr val="C0C0C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  <a:flatTx/>
                </a:bodyPr>
                <a:lstStyle/>
                <a:p>
                  <a:pPr algn="ctr"/>
                  <a:r>
                    <a:rPr lang="ko-KR" altLang="en-US" sz="2300" dirty="0" smtClean="0">
                      <a:solidFill>
                        <a:prstClr val="black"/>
                      </a:solidFill>
                      <a:latin typeface="한컴 솔잎 M" panose="02020603020101020101" pitchFamily="18" charset="-127"/>
                      <a:ea typeface="한컴 솔잎 M" panose="02020603020101020101" pitchFamily="18" charset="-127"/>
                    </a:rPr>
                    <a:t>아동</a:t>
                  </a:r>
                  <a:r>
                    <a:rPr lang="en-US" altLang="ko-KR" sz="2300" dirty="0" smtClean="0">
                      <a:solidFill>
                        <a:prstClr val="black"/>
                      </a:solidFill>
                      <a:latin typeface="한컴 솔잎 M" panose="02020603020101020101" pitchFamily="18" charset="-127"/>
                      <a:ea typeface="한컴 솔잎 M" panose="02020603020101020101" pitchFamily="18" charset="-127"/>
                    </a:rPr>
                    <a:t>/</a:t>
                  </a:r>
                  <a:r>
                    <a:rPr lang="ko-KR" altLang="en-US" sz="2300" dirty="0" smtClean="0">
                      <a:solidFill>
                        <a:prstClr val="black"/>
                      </a:solidFill>
                      <a:latin typeface="한컴 솔잎 M" panose="02020603020101020101" pitchFamily="18" charset="-127"/>
                      <a:ea typeface="한컴 솔잎 M" panose="02020603020101020101" pitchFamily="18" charset="-127"/>
                    </a:rPr>
                    <a:t>성인 별</a:t>
                  </a:r>
                  <a:endParaRPr lang="en-US" altLang="ko-KR" sz="2300" dirty="0" smtClean="0">
                    <a:solidFill>
                      <a:prstClr val="black"/>
                    </a:solidFill>
                    <a:latin typeface="한컴 솔잎 M" panose="02020603020101020101" pitchFamily="18" charset="-127"/>
                    <a:ea typeface="한컴 솔잎 M" panose="02020603020101020101" pitchFamily="18" charset="-127"/>
                  </a:endParaRPr>
                </a:p>
                <a:p>
                  <a:pPr algn="ctr"/>
                  <a:r>
                    <a:rPr lang="ko-KR" altLang="en-US" sz="2300" dirty="0" smtClean="0">
                      <a:solidFill>
                        <a:prstClr val="black"/>
                      </a:solidFill>
                      <a:latin typeface="한컴 솔잎 M" panose="02020603020101020101" pitchFamily="18" charset="-127"/>
                      <a:ea typeface="한컴 솔잎 M" panose="02020603020101020101" pitchFamily="18" charset="-127"/>
                    </a:rPr>
                    <a:t>학습지원프로그램</a:t>
                  </a:r>
                  <a:endParaRPr lang="en-US" altLang="ko-KR" sz="2300" dirty="0" smtClean="0">
                    <a:solidFill>
                      <a:prstClr val="black"/>
                    </a:solidFill>
                    <a:latin typeface="한컴 솔잎 M" panose="02020603020101020101" pitchFamily="18" charset="-127"/>
                    <a:ea typeface="한컴 솔잎 M" panose="02020603020101020101" pitchFamily="18" charset="-127"/>
                  </a:endParaRPr>
                </a:p>
                <a:p>
                  <a:pPr algn="ctr"/>
                  <a:r>
                    <a:rPr lang="ko-KR" altLang="en-US" sz="2300" dirty="0" smtClean="0">
                      <a:solidFill>
                        <a:prstClr val="black"/>
                      </a:solidFill>
                      <a:latin typeface="한컴 솔잎 M" panose="02020603020101020101" pitchFamily="18" charset="-127"/>
                      <a:ea typeface="한컴 솔잎 M" panose="02020603020101020101" pitchFamily="18" charset="-127"/>
                    </a:rPr>
                    <a:t>전문화 도모</a:t>
                  </a:r>
                  <a:endParaRPr lang="en-US" altLang="ko-KR" sz="2300" dirty="0">
                    <a:solidFill>
                      <a:prstClr val="black"/>
                    </a:solidFill>
                    <a:latin typeface="한컴 솔잎 M" panose="02020603020101020101" pitchFamily="18" charset="-127"/>
                    <a:ea typeface="한컴 솔잎 M" panose="02020603020101020101" pitchFamily="18" charset="-127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ltGray">
                <a:xfrm>
                  <a:off x="6324745" y="1598467"/>
                  <a:ext cx="857839" cy="551325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8627"/>
                        <a:invGamma/>
                      </a:schemeClr>
                    </a:gs>
                    <a:gs pos="5000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AutoShape 27"/>
                <p:cNvSpPr>
                  <a:spLocks noChangeArrowheads="1"/>
                </p:cNvSpPr>
                <p:nvPr/>
              </p:nvSpPr>
              <p:spPr bwMode="ltGray">
                <a:xfrm>
                  <a:off x="6190546" y="1482039"/>
                  <a:ext cx="2732539" cy="1653976"/>
                </a:xfrm>
                <a:prstGeom prst="roundRect">
                  <a:avLst>
                    <a:gd name="adj" fmla="val 11921"/>
                  </a:avLst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3" name="TextBox 32"/>
          <p:cNvSpPr txBox="1"/>
          <p:nvPr/>
        </p:nvSpPr>
        <p:spPr>
          <a:xfrm>
            <a:off x="123282" y="4682952"/>
            <a:ext cx="284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prstClr val="black"/>
                </a:solidFill>
              </a:rPr>
              <a:t>파트 통합 및 업무 분담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prstClr val="black"/>
                </a:solidFill>
              </a:rPr>
              <a:t>인수인계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prstClr val="black"/>
                </a:solidFill>
              </a:rPr>
              <a:t>대체 근무직원 충원  및 업무교육 진행 중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33047" y="4697466"/>
            <a:ext cx="3123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prstClr val="black"/>
                </a:solidFill>
              </a:rPr>
              <a:t>점자교실 연중운영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prstClr val="black"/>
                </a:solidFill>
              </a:rPr>
              <a:t>청소년 봉사활동 신설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prstClr val="black"/>
                </a:solidFill>
              </a:rPr>
              <a:t>음악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멘토링</a:t>
            </a:r>
            <a:r>
              <a:rPr lang="ko-KR" altLang="en-US" sz="1600" dirty="0" smtClean="0">
                <a:solidFill>
                  <a:prstClr val="black"/>
                </a:solidFill>
              </a:rPr>
              <a:t> 신설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prstClr val="black"/>
                </a:solidFill>
              </a:rPr>
              <a:t>박코치 온라인영어 관리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prstClr val="black"/>
                </a:solidFill>
              </a:rPr>
              <a:t>일본어학습동아리 </a:t>
            </a:r>
            <a:r>
              <a:rPr lang="en-US" altLang="ko-KR" sz="1600" dirty="0" smtClean="0">
                <a:solidFill>
                  <a:prstClr val="black"/>
                </a:solidFill>
              </a:rPr>
              <a:t>‘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잇쇼니</a:t>
            </a:r>
            <a:r>
              <a:rPr lang="en-US" altLang="ko-KR" sz="1600" dirty="0" smtClean="0">
                <a:solidFill>
                  <a:prstClr val="black"/>
                </a:solidFill>
              </a:rPr>
              <a:t>’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59707" y="4693364"/>
            <a:ext cx="3098594" cy="72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prstClr val="black"/>
                </a:solidFill>
              </a:rPr>
              <a:t>점자도서 모니터링 위원회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prstClr val="black"/>
                </a:solidFill>
              </a:rPr>
              <a:t>촉각도서 </a:t>
            </a:r>
            <a:r>
              <a:rPr lang="en-US" altLang="ko-KR" sz="1600" dirty="0" smtClean="0">
                <a:solidFill>
                  <a:prstClr val="black"/>
                </a:solidFill>
              </a:rPr>
              <a:t>8</a:t>
            </a:r>
            <a:r>
              <a:rPr lang="ko-KR" altLang="en-US" sz="1600" dirty="0" smtClean="0">
                <a:solidFill>
                  <a:prstClr val="black"/>
                </a:solidFill>
              </a:rPr>
              <a:t>종 기획</a:t>
            </a:r>
            <a:r>
              <a:rPr lang="en-US" altLang="ko-KR" sz="1600" dirty="0" smtClean="0">
                <a:solidFill>
                  <a:prstClr val="black"/>
                </a:solidFill>
              </a:rPr>
              <a:t>/</a:t>
            </a:r>
            <a:r>
              <a:rPr lang="ko-KR" altLang="en-US" sz="1600" dirty="0" smtClean="0">
                <a:solidFill>
                  <a:prstClr val="black"/>
                </a:solidFill>
              </a:rPr>
              <a:t>제작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229" y="201700"/>
            <a:ext cx="7130872" cy="55399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6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2018</a:t>
            </a:r>
            <a:r>
              <a:rPr lang="ko-KR" altLang="en-US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중점추진방향 운영결과</a:t>
            </a:r>
            <a:endParaRPr lang="en-US" altLang="ko-KR" sz="3000" dirty="0">
              <a:solidFill>
                <a:prstClr val="black"/>
              </a:solidFill>
              <a:latin typeface="한컴 소망 B" panose="02020603020101020101" pitchFamily="18" charset="-127"/>
              <a:ea typeface="한컴 소망 B" panose="0202060302010102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5" name="Picture 1" descr="D:\김나영\백업\10. 기타\학습지원리플렛\CI\with 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792" y="197799"/>
            <a:ext cx="822364" cy="328905"/>
          </a:xfrm>
          <a:prstGeom prst="rect">
            <a:avLst/>
          </a:prstGeom>
          <a:gradFill>
            <a:gsLst>
              <a:gs pos="0">
                <a:schemeClr val="accent5"/>
              </a:gs>
              <a:gs pos="49000">
                <a:schemeClr val="accent5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732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양쪽 모서리가 잘린 사각형 7"/>
          <p:cNvSpPr/>
          <p:nvPr/>
        </p:nvSpPr>
        <p:spPr>
          <a:xfrm rot="10800000">
            <a:off x="3259411" y="1322080"/>
            <a:ext cx="2561545" cy="1278202"/>
          </a:xfrm>
          <a:prstGeom prst="snip2Same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한쪽 모서리가 잘린 사각형 9"/>
          <p:cNvSpPr/>
          <p:nvPr/>
        </p:nvSpPr>
        <p:spPr>
          <a:xfrm>
            <a:off x="5973356" y="1322079"/>
            <a:ext cx="2605312" cy="1130946"/>
          </a:xfrm>
          <a:prstGeom prst="snip1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 flipH="1">
            <a:off x="494214" y="1322079"/>
            <a:ext cx="2619826" cy="1130946"/>
          </a:xfrm>
          <a:prstGeom prst="snip1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0" y="1543050"/>
            <a:ext cx="2320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ko-KR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2</a:t>
            </a:r>
            <a:r>
              <a:rPr lang="ko-KR" altLang="en-US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주 서비스</a:t>
            </a:r>
            <a:endParaRPr lang="ko-KR" altLang="en-US" sz="2000" dirty="0">
              <a:solidFill>
                <a:prstClr val="black"/>
              </a:solidFill>
              <a:latin typeface="한컴 솔잎 M" panose="02020603020101020101" pitchFamily="18" charset="-127"/>
              <a:ea typeface="한컴 솔잎 M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0442" y="1543050"/>
            <a:ext cx="2488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2. </a:t>
            </a:r>
            <a:r>
              <a:rPr lang="ko-KR" altLang="en-US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점자교실</a:t>
            </a:r>
            <a:endParaRPr lang="ko-KR" altLang="en-US" sz="2000" dirty="0">
              <a:solidFill>
                <a:prstClr val="black"/>
              </a:solidFill>
              <a:latin typeface="한컴 솔잎 M" panose="02020603020101020101" pitchFamily="18" charset="-127"/>
              <a:ea typeface="한컴 솔잎 M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076" y="1543050"/>
            <a:ext cx="2488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3. </a:t>
            </a:r>
            <a:r>
              <a:rPr lang="ko-KR" altLang="en-US" sz="2000" dirty="0" err="1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음악멘토링</a:t>
            </a:r>
            <a:endParaRPr lang="ko-KR" altLang="en-US" sz="2000" dirty="0">
              <a:solidFill>
                <a:prstClr val="black"/>
              </a:solidFill>
              <a:latin typeface="한컴 솔잎 M" panose="02020603020101020101" pitchFamily="18" charset="-127"/>
              <a:ea typeface="한컴 솔잎 M" panose="0202060302010102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259411" y="2821012"/>
            <a:ext cx="2619826" cy="3781840"/>
            <a:chOff x="3259411" y="2821012"/>
            <a:chExt cx="2619826" cy="3781840"/>
          </a:xfrm>
        </p:grpSpPr>
        <p:pic>
          <p:nvPicPr>
            <p:cNvPr id="1025" name="_x206864208" descr="EMB0000267025d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821012"/>
              <a:ext cx="2407314" cy="17713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그룹 38"/>
            <p:cNvGrpSpPr/>
            <p:nvPr/>
          </p:nvGrpSpPr>
          <p:grpSpPr>
            <a:xfrm>
              <a:off x="3259411" y="4878070"/>
              <a:ext cx="2619826" cy="1724782"/>
              <a:chOff x="494214" y="3324893"/>
              <a:chExt cx="2619826" cy="3539766"/>
            </a:xfrm>
          </p:grpSpPr>
          <p:sp>
            <p:nvSpPr>
              <p:cNvPr id="40" name="AutoShape 140"/>
              <p:cNvSpPr>
                <a:spLocks noChangeArrowheads="1"/>
              </p:cNvSpPr>
              <p:nvPr/>
            </p:nvSpPr>
            <p:spPr bwMode="gray">
              <a:xfrm>
                <a:off x="494214" y="3324893"/>
                <a:ext cx="2619826" cy="353976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rgbClr val="00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04678" y="3603747"/>
                <a:ext cx="2449969" cy="291821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5000"/>
                  </a:lnSpc>
                  <a:buFontTx/>
                  <a:buChar char="-"/>
                </a:pPr>
                <a:r>
                  <a:rPr lang="ko-KR" altLang="en-US" sz="1600" dirty="0" smtClean="0">
                    <a:solidFill>
                      <a:prstClr val="black"/>
                    </a:solidFill>
                  </a:rPr>
                  <a:t>점자치료지원사업 재개 및 안정 운영</a:t>
                </a:r>
                <a:endParaRPr lang="en-US" altLang="ko-KR" sz="16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35000"/>
                  </a:lnSpc>
                  <a:buFontTx/>
                  <a:buChar char="-"/>
                </a:pPr>
                <a:r>
                  <a:rPr lang="ko-KR" altLang="en-US" sz="1600" dirty="0" smtClean="0">
                    <a:solidFill>
                      <a:prstClr val="black"/>
                    </a:solidFill>
                  </a:rPr>
                  <a:t>아동 맞춤 교구 지원</a:t>
                </a:r>
                <a:endParaRPr lang="en-US" altLang="ko-KR" sz="16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35000"/>
                  </a:lnSpc>
                  <a:buFontTx/>
                  <a:buChar char="-"/>
                </a:pPr>
                <a:r>
                  <a:rPr lang="ko-KR" altLang="en-US" sz="1600" dirty="0" smtClean="0">
                    <a:solidFill>
                      <a:prstClr val="black"/>
                    </a:solidFill>
                  </a:rPr>
                  <a:t>맹학교 전학에 도움</a:t>
                </a:r>
                <a:endParaRPr lang="en-US" altLang="ko-KR" sz="16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229" y="201700"/>
            <a:ext cx="7130872" cy="55399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6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2018</a:t>
            </a:r>
            <a:r>
              <a:rPr lang="ko-KR" altLang="en-US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학습지원센터 베스트 사업</a:t>
            </a:r>
            <a:endParaRPr lang="en-US" altLang="ko-KR" sz="3000" dirty="0">
              <a:solidFill>
                <a:prstClr val="black"/>
              </a:solidFill>
              <a:latin typeface="한컴 소망 B" panose="02020603020101020101" pitchFamily="18" charset="-127"/>
              <a:ea typeface="한컴 소망 B" panose="0202060302010102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5979140" y="2829902"/>
            <a:ext cx="2633292" cy="3641103"/>
            <a:chOff x="5979140" y="2829902"/>
            <a:chExt cx="2633292" cy="3641103"/>
          </a:xfrm>
        </p:grpSpPr>
        <p:grpSp>
          <p:nvGrpSpPr>
            <p:cNvPr id="42" name="그룹 41"/>
            <p:cNvGrpSpPr/>
            <p:nvPr/>
          </p:nvGrpSpPr>
          <p:grpSpPr>
            <a:xfrm>
              <a:off x="5979140" y="2829902"/>
              <a:ext cx="2619826" cy="1724782"/>
              <a:chOff x="494214" y="3442183"/>
              <a:chExt cx="2619826" cy="3539766"/>
            </a:xfrm>
          </p:grpSpPr>
          <p:sp>
            <p:nvSpPr>
              <p:cNvPr id="43" name="AutoShape 140"/>
              <p:cNvSpPr>
                <a:spLocks noChangeArrowheads="1"/>
              </p:cNvSpPr>
              <p:nvPr/>
            </p:nvSpPr>
            <p:spPr bwMode="gray">
              <a:xfrm>
                <a:off x="494214" y="3442183"/>
                <a:ext cx="2619826" cy="353976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rgbClr val="00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79142" y="3938638"/>
                <a:ext cx="2449969" cy="223603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5000"/>
                  </a:lnSpc>
                  <a:buFontTx/>
                  <a:buChar char="-"/>
                </a:pPr>
                <a:r>
                  <a:rPr lang="ko-KR" altLang="en-US" sz="1600" dirty="0" smtClean="0">
                    <a:solidFill>
                      <a:prstClr val="black"/>
                    </a:solidFill>
                  </a:rPr>
                  <a:t>피아노</a:t>
                </a:r>
                <a:r>
                  <a:rPr lang="en-US" altLang="ko-KR" sz="1600" dirty="0" smtClean="0">
                    <a:solidFill>
                      <a:prstClr val="black"/>
                    </a:solidFill>
                  </a:rPr>
                  <a:t>/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음악점자 지도         </a:t>
                </a:r>
                <a:endParaRPr lang="en-US" altLang="ko-KR" sz="1600" dirty="0" smtClean="0">
                  <a:solidFill>
                    <a:prstClr val="black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r>
                  <a:rPr lang="en-US" altLang="ko-KR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1600" dirty="0" smtClean="0">
                    <a:solidFill>
                      <a:prstClr val="black"/>
                    </a:solidFill>
                  </a:rPr>
                  <a:t>      (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음악특성화</a:t>
                </a:r>
                <a:r>
                  <a:rPr lang="en-US" altLang="ko-KR" sz="1600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pPr>
                  <a:lnSpc>
                    <a:spcPct val="135000"/>
                  </a:lnSpc>
                </a:pPr>
                <a:r>
                  <a:rPr lang="en-US" altLang="ko-KR" sz="1600" dirty="0" smtClean="0">
                    <a:solidFill>
                      <a:prstClr val="black"/>
                    </a:solidFill>
                  </a:rPr>
                  <a:t>-    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점역자원봉사자 활용</a:t>
                </a:r>
                <a:endParaRPr lang="en-US" altLang="ko-KR" sz="16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7" name="_x200970968" descr="EMB0000267025e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606" y="4913667"/>
              <a:ext cx="2619826" cy="15573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그룹 3"/>
          <p:cNvGrpSpPr/>
          <p:nvPr/>
        </p:nvGrpSpPr>
        <p:grpSpPr>
          <a:xfrm>
            <a:off x="467452" y="2752919"/>
            <a:ext cx="2619826" cy="3800186"/>
            <a:chOff x="467452" y="2752919"/>
            <a:chExt cx="2619826" cy="3800186"/>
          </a:xfrm>
        </p:grpSpPr>
        <p:grpSp>
          <p:nvGrpSpPr>
            <p:cNvPr id="6" name="그룹 5"/>
            <p:cNvGrpSpPr/>
            <p:nvPr/>
          </p:nvGrpSpPr>
          <p:grpSpPr>
            <a:xfrm>
              <a:off x="467452" y="2752919"/>
              <a:ext cx="2619826" cy="1875790"/>
              <a:chOff x="494214" y="2995830"/>
              <a:chExt cx="2619826" cy="3849679"/>
            </a:xfrm>
          </p:grpSpPr>
          <p:sp>
            <p:nvSpPr>
              <p:cNvPr id="21" name="AutoShape 140"/>
              <p:cNvSpPr>
                <a:spLocks noChangeArrowheads="1"/>
              </p:cNvSpPr>
              <p:nvPr/>
            </p:nvSpPr>
            <p:spPr bwMode="gray">
              <a:xfrm>
                <a:off x="494214" y="2995830"/>
                <a:ext cx="2619826" cy="384967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rgbClr val="00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09987" y="3578892"/>
                <a:ext cx="2430057" cy="291821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5000"/>
                  </a:lnSpc>
                  <a:buFontTx/>
                  <a:buChar char="-"/>
                </a:pPr>
                <a:r>
                  <a:rPr lang="ko-KR" altLang="en-US" sz="1600" dirty="0" smtClean="0">
                    <a:solidFill>
                      <a:prstClr val="black"/>
                    </a:solidFill>
                  </a:rPr>
                  <a:t>연계대학추가 체결</a:t>
                </a:r>
                <a:endParaRPr lang="en-US" altLang="ko-KR" sz="16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35000"/>
                  </a:lnSpc>
                  <a:buFontTx/>
                  <a:buChar char="-"/>
                </a:pPr>
                <a:r>
                  <a:rPr lang="en-US" altLang="ko-KR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1600" dirty="0" smtClean="0">
                    <a:solidFill>
                      <a:prstClr val="black"/>
                    </a:solidFill>
                  </a:rPr>
                  <a:t>(2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개</a:t>
                </a:r>
                <a:r>
                  <a:rPr lang="en-US" altLang="ko-KR" sz="1600" dirty="0" smtClean="0">
                    <a:solidFill>
                      <a:prstClr val="black"/>
                    </a:solidFill>
                  </a:rPr>
                  <a:t>, 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총 </a:t>
                </a:r>
                <a:r>
                  <a:rPr lang="en-US" altLang="ko-KR" sz="1600" dirty="0" smtClean="0">
                    <a:solidFill>
                      <a:prstClr val="black"/>
                    </a:solidFill>
                  </a:rPr>
                  <a:t>6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개</a:t>
                </a:r>
                <a:r>
                  <a:rPr lang="en-US" altLang="ko-KR" sz="1600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pPr marL="285750" indent="-285750">
                  <a:lnSpc>
                    <a:spcPct val="135000"/>
                  </a:lnSpc>
                  <a:buFontTx/>
                  <a:buChar char="-"/>
                </a:pPr>
                <a:r>
                  <a:rPr lang="ko-KR" altLang="en-US" sz="1600" dirty="0" smtClean="0">
                    <a:solidFill>
                      <a:prstClr val="black"/>
                    </a:solidFill>
                  </a:rPr>
                  <a:t>목표 초과 달성</a:t>
                </a:r>
                <a:endParaRPr lang="en-US" altLang="ko-KR" sz="1600" dirty="0" smtClean="0">
                  <a:solidFill>
                    <a:prstClr val="black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r>
                  <a:rPr lang="en-US" altLang="ko-KR" sz="1600" dirty="0" smtClean="0">
                    <a:solidFill>
                      <a:prstClr val="black"/>
                    </a:solidFill>
                  </a:rPr>
                  <a:t>       (160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목표</a:t>
                </a:r>
                <a:r>
                  <a:rPr lang="en-US" altLang="ko-KR" sz="1600" dirty="0" smtClean="0">
                    <a:solidFill>
                      <a:prstClr val="black"/>
                    </a:solidFill>
                  </a:rPr>
                  <a:t>,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1600" dirty="0" smtClean="0">
                    <a:solidFill>
                      <a:prstClr val="black"/>
                    </a:solidFill>
                  </a:rPr>
                  <a:t>223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달성</a:t>
                </a:r>
                <a:r>
                  <a:rPr lang="en-US" altLang="ko-KR" sz="1600" dirty="0" smtClean="0">
                    <a:solidFill>
                      <a:prstClr val="black"/>
                    </a:solidFill>
                  </a:rPr>
                  <a:t>)</a:t>
                </a:r>
                <a:endParaRPr lang="en-US" altLang="ko-KR" sz="16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9" name="_x209964864" descr="EMB0000267026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52" y="4878070"/>
              <a:ext cx="2537730" cy="167503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76009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-2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228" y="396665"/>
            <a:ext cx="4298771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6000">
                <a:schemeClr val="accent2">
                  <a:lumMod val="20000"/>
                  <a:lumOff val="80000"/>
                  <a:alpha val="46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가장 </a:t>
            </a:r>
            <a:r>
              <a:rPr lang="ko-KR" altLang="en-US" sz="24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기억에 남는 사례</a:t>
            </a:r>
            <a:endParaRPr lang="en-US" altLang="ko-KR" sz="2400" dirty="0" smtClean="0">
              <a:solidFill>
                <a:prstClr val="black"/>
              </a:solidFill>
              <a:latin typeface="한컴 소망 B" panose="02020603020101020101" pitchFamily="18" charset="-127"/>
              <a:ea typeface="한컴 소망 B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13296" y="406400"/>
            <a:ext cx="4298771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6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가장 </a:t>
            </a:r>
            <a:r>
              <a:rPr lang="ko-KR" altLang="en-US" sz="24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어려웠던 사례</a:t>
            </a:r>
            <a:endParaRPr lang="en-US" altLang="ko-KR" sz="2400" dirty="0" smtClean="0">
              <a:solidFill>
                <a:prstClr val="black"/>
              </a:solidFill>
              <a:latin typeface="한컴 소망 B" panose="02020603020101020101" pitchFamily="18" charset="-127"/>
              <a:ea typeface="한컴 소망 B" panose="0202060302010102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58537" y="1450336"/>
            <a:ext cx="3947230" cy="2313454"/>
            <a:chOff x="258537" y="1450336"/>
            <a:chExt cx="3947230" cy="2313454"/>
          </a:xfrm>
        </p:grpSpPr>
        <p:grpSp>
          <p:nvGrpSpPr>
            <p:cNvPr id="4" name="그룹 3"/>
            <p:cNvGrpSpPr/>
            <p:nvPr/>
          </p:nvGrpSpPr>
          <p:grpSpPr>
            <a:xfrm>
              <a:off x="258537" y="1450336"/>
              <a:ext cx="3934477" cy="804175"/>
              <a:chOff x="258537" y="1336036"/>
              <a:chExt cx="3934477" cy="804175"/>
            </a:xfrm>
          </p:grpSpPr>
          <p:sp>
            <p:nvSpPr>
              <p:cNvPr id="33" name="한쪽 모서리가 잘린 사각형 32"/>
              <p:cNvSpPr/>
              <p:nvPr/>
            </p:nvSpPr>
            <p:spPr>
              <a:xfrm rot="10800000">
                <a:off x="258537" y="1336036"/>
                <a:ext cx="3934477" cy="804175"/>
              </a:xfrm>
              <a:prstGeom prst="snip1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04035" y="1515358"/>
                <a:ext cx="28898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 err="1" smtClean="0">
                    <a:solidFill>
                      <a:prstClr val="black"/>
                    </a:solidFill>
                    <a:latin typeface="한컴 솔잎 M" panose="02020603020101020101" pitchFamily="18" charset="-127"/>
                    <a:ea typeface="한컴 솔잎 M" panose="02020603020101020101" pitchFamily="18" charset="-127"/>
                  </a:rPr>
                  <a:t>운영평가회</a:t>
                </a:r>
                <a:r>
                  <a:rPr lang="ko-KR" altLang="en-US" dirty="0" smtClean="0">
                    <a:solidFill>
                      <a:prstClr val="black"/>
                    </a:solidFill>
                    <a:latin typeface="한컴 솔잎 M" panose="02020603020101020101" pitchFamily="18" charset="-127"/>
                    <a:ea typeface="한컴 솔잎 M" panose="02020603020101020101" pitchFamily="18" charset="-127"/>
                  </a:rPr>
                  <a:t> 이용자 발표</a:t>
                </a:r>
              </a:p>
            </p:txBody>
          </p:sp>
        </p:grpSp>
        <p:grpSp>
          <p:nvGrpSpPr>
            <p:cNvPr id="30" name="그룹 29"/>
            <p:cNvGrpSpPr/>
            <p:nvPr/>
          </p:nvGrpSpPr>
          <p:grpSpPr>
            <a:xfrm>
              <a:off x="283936" y="2659120"/>
              <a:ext cx="3921831" cy="1104670"/>
              <a:chOff x="494214" y="3014980"/>
              <a:chExt cx="2619826" cy="3849679"/>
            </a:xfrm>
          </p:grpSpPr>
          <p:sp>
            <p:nvSpPr>
              <p:cNvPr id="31" name="AutoShape 140"/>
              <p:cNvSpPr>
                <a:spLocks noChangeArrowheads="1"/>
              </p:cNvSpPr>
              <p:nvPr/>
            </p:nvSpPr>
            <p:spPr bwMode="gray">
              <a:xfrm>
                <a:off x="494214" y="3014980"/>
                <a:ext cx="2619826" cy="384967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rgbClr val="00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2932" y="3438021"/>
                <a:ext cx="2393458" cy="2638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en-US" altLang="ko-KR" sz="1600" dirty="0" smtClean="0">
                    <a:solidFill>
                      <a:prstClr val="black"/>
                    </a:solidFill>
                  </a:rPr>
                  <a:t>. 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이용자들의 자발적 참여 의지 높아짐</a:t>
                </a:r>
                <a:endParaRPr lang="en-US" altLang="ko-KR" sz="1600" dirty="0" smtClean="0">
                  <a:solidFill>
                    <a:prstClr val="black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r>
                  <a:rPr lang="en-US" altLang="ko-KR" sz="1600" dirty="0" smtClean="0">
                    <a:solidFill>
                      <a:prstClr val="black"/>
                    </a:solidFill>
                  </a:rPr>
                  <a:t>. 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친숙한 분위기에서 나눔의 장 마련</a:t>
                </a:r>
                <a:endParaRPr lang="en-US" altLang="ko-KR" sz="16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" name="그룹 8"/>
          <p:cNvGrpSpPr/>
          <p:nvPr/>
        </p:nvGrpSpPr>
        <p:grpSpPr>
          <a:xfrm>
            <a:off x="4940296" y="1450337"/>
            <a:ext cx="3921831" cy="2794003"/>
            <a:chOff x="4940296" y="1450337"/>
            <a:chExt cx="3921831" cy="2794003"/>
          </a:xfrm>
        </p:grpSpPr>
        <p:grpSp>
          <p:nvGrpSpPr>
            <p:cNvPr id="7" name="그룹 6"/>
            <p:cNvGrpSpPr/>
            <p:nvPr/>
          </p:nvGrpSpPr>
          <p:grpSpPr>
            <a:xfrm>
              <a:off x="4940296" y="1450337"/>
              <a:ext cx="3858077" cy="804175"/>
              <a:chOff x="4976015" y="1336037"/>
              <a:chExt cx="3858077" cy="804175"/>
            </a:xfrm>
          </p:grpSpPr>
          <p:sp>
            <p:nvSpPr>
              <p:cNvPr id="32" name="한쪽 모서리가 잘린 사각형 31"/>
              <p:cNvSpPr/>
              <p:nvPr/>
            </p:nvSpPr>
            <p:spPr>
              <a:xfrm rot="10800000" flipH="1">
                <a:off x="4976015" y="1336037"/>
                <a:ext cx="3858077" cy="804175"/>
              </a:xfrm>
              <a:prstGeom prst="snip1Rect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179804" y="1507738"/>
                <a:ext cx="35809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 smtClean="0">
                    <a:solidFill>
                      <a:prstClr val="black"/>
                    </a:solidFill>
                    <a:latin typeface="한컴 솔잎 M" panose="02020603020101020101" pitchFamily="18" charset="-127"/>
                    <a:ea typeface="한컴 솔잎 M" panose="02020603020101020101" pitchFamily="18" charset="-127"/>
                  </a:rPr>
                  <a:t>체험 활동 및 동아리 활동</a:t>
                </a:r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4940296" y="2650125"/>
              <a:ext cx="3921831" cy="1594215"/>
              <a:chOff x="494214" y="3014977"/>
              <a:chExt cx="2619826" cy="5555702"/>
            </a:xfrm>
          </p:grpSpPr>
          <p:sp>
            <p:nvSpPr>
              <p:cNvPr id="27" name="AutoShape 140"/>
              <p:cNvSpPr>
                <a:spLocks noChangeArrowheads="1"/>
              </p:cNvSpPr>
              <p:nvPr/>
            </p:nvSpPr>
            <p:spPr bwMode="gray">
              <a:xfrm>
                <a:off x="494214" y="3014977"/>
                <a:ext cx="2619826" cy="555570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rgbClr val="00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28650" y="3218594"/>
                <a:ext cx="2320290" cy="4955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en-US" altLang="ko-KR" sz="1600" dirty="0" smtClean="0">
                    <a:solidFill>
                      <a:prstClr val="black"/>
                    </a:solidFill>
                  </a:rPr>
                  <a:t>.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욕구가 있어 개설하였으나 실질적인 참여가 저조하여 프로그램 운영에 지장을 주는 사례가 발생함</a:t>
                </a:r>
                <a:endParaRPr lang="en-US" altLang="ko-KR" sz="1600" dirty="0" smtClean="0">
                  <a:solidFill>
                    <a:prstClr val="black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r>
                  <a:rPr lang="en-US" altLang="ko-KR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1600" dirty="0" smtClean="0">
                    <a:solidFill>
                      <a:prstClr val="black"/>
                    </a:solidFill>
                  </a:rPr>
                  <a:t>(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영어동아리</a:t>
                </a:r>
                <a:r>
                  <a:rPr lang="en-US" altLang="ko-KR" sz="1600" dirty="0" smtClean="0">
                    <a:solidFill>
                      <a:prstClr val="black"/>
                    </a:solidFill>
                  </a:rPr>
                  <a:t>, </a:t>
                </a:r>
                <a:r>
                  <a:rPr lang="ko-KR" altLang="en-US" sz="1600" dirty="0" smtClean="0">
                    <a:solidFill>
                      <a:prstClr val="black"/>
                    </a:solidFill>
                  </a:rPr>
                  <a:t>토요 체험프로그램</a:t>
                </a:r>
                <a:r>
                  <a:rPr lang="en-US" altLang="ko-KR" sz="1600" dirty="0" smtClean="0">
                    <a:solidFill>
                      <a:prstClr val="black"/>
                    </a:solidFill>
                  </a:rPr>
                  <a:t>)</a:t>
                </a:r>
                <a:endParaRPr lang="en-US" altLang="ko-KR" sz="1600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9097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0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796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중점 추진 사항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96753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b="1" dirty="0" smtClean="0"/>
              <a:t>3. </a:t>
            </a:r>
            <a:r>
              <a:rPr lang="ko-KR" altLang="en-US" b="1" dirty="0" smtClean="0"/>
              <a:t>단위사업 프로그램만으로 해결하기 어려운 다양한 개별 욕구에 대한 지원 마련</a:t>
            </a:r>
            <a:endParaRPr lang="en-US" altLang="ko-KR" b="1" dirty="0" smtClean="0"/>
          </a:p>
          <a:p>
            <a:pPr marL="342900" indent="-342900">
              <a:lnSpc>
                <a:spcPct val="150000"/>
              </a:lnSpc>
            </a:pPr>
            <a:r>
              <a:rPr lang="ko-KR" altLang="en-US" b="1" dirty="0" smtClean="0"/>
              <a:t>   </a:t>
            </a:r>
            <a:r>
              <a:rPr lang="en-US" altLang="ko-KR" b="1" dirty="0" smtClean="0"/>
              <a:t> - </a:t>
            </a:r>
            <a:r>
              <a:rPr lang="ko-KR" altLang="en-US" dirty="0" smtClean="0"/>
              <a:t>찾아가는 재가관리사업 실행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정형화된 프로그램 단점 보완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-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101</a:t>
            </a:r>
            <a:r>
              <a:rPr lang="ko-KR" altLang="en-US" dirty="0" smtClean="0"/>
              <a:t>건의 개별서비스 제공</a:t>
            </a:r>
            <a:r>
              <a:rPr lang="en-US" altLang="ko-KR" dirty="0" smtClean="0"/>
              <a:t>: 58</a:t>
            </a:r>
            <a:r>
              <a:rPr lang="ko-KR" altLang="en-US" dirty="0" smtClean="0"/>
              <a:t>건</a:t>
            </a:r>
            <a:r>
              <a:rPr lang="en-US" altLang="ko-KR" dirty="0" smtClean="0"/>
              <a:t>(</a:t>
            </a:r>
            <a:r>
              <a:rPr lang="ko-KR" altLang="en-US" dirty="0" smtClean="0"/>
              <a:t>개별지원</a:t>
            </a:r>
            <a:r>
              <a:rPr lang="en-US" altLang="ko-KR" dirty="0" smtClean="0"/>
              <a:t>), 43</a:t>
            </a:r>
            <a:r>
              <a:rPr lang="ko-KR" altLang="en-US" dirty="0" smtClean="0"/>
              <a:t>건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자원연계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pPr marL="342900" indent="-342900"/>
            <a:r>
              <a:rPr lang="en-US" altLang="ko-KR" b="1" dirty="0" smtClean="0"/>
              <a:t>4. </a:t>
            </a:r>
            <a:r>
              <a:rPr lang="ko-KR" altLang="en-US" b="1" dirty="0"/>
              <a:t>신규 사례 발굴을 위한 지역사회 연계활동 </a:t>
            </a:r>
            <a:r>
              <a:rPr lang="ko-KR" altLang="en-US" b="1" dirty="0" smtClean="0"/>
              <a:t>및 </a:t>
            </a:r>
            <a:r>
              <a:rPr lang="ko-KR" altLang="en-US" b="1" dirty="0"/>
              <a:t>시책사업 안정적 수행</a:t>
            </a:r>
            <a:endParaRPr lang="ko-KR" altLang="en-US" dirty="0"/>
          </a:p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   - </a:t>
            </a:r>
            <a:r>
              <a:rPr lang="ko-KR" altLang="en-US" dirty="0" smtClean="0"/>
              <a:t>강동구내 </a:t>
            </a:r>
            <a:r>
              <a:rPr lang="ko-KR" altLang="en-US" dirty="0" err="1" smtClean="0"/>
              <a:t>동주민센터</a:t>
            </a:r>
            <a:r>
              <a:rPr lang="ko-KR" altLang="en-US" dirty="0" smtClean="0"/>
              <a:t> 및 유관기관 연계 총 </a:t>
            </a:r>
            <a:r>
              <a:rPr lang="en-US" altLang="ko-KR" dirty="0" smtClean="0"/>
              <a:t>16</a:t>
            </a:r>
            <a:r>
              <a:rPr lang="ko-KR" altLang="en-US" dirty="0" smtClean="0"/>
              <a:t>가정 발굴</a:t>
            </a:r>
            <a:r>
              <a:rPr lang="en-US" altLang="ko-KR" dirty="0" smtClean="0"/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    - </a:t>
            </a:r>
            <a:r>
              <a:rPr lang="ko-KR" altLang="en-US" dirty="0" smtClean="0"/>
              <a:t>강일동 연계활동 협력사업 수행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동복지</a:t>
            </a:r>
            <a:r>
              <a:rPr lang="ko-KR" altLang="en-US" dirty="0" smtClean="0"/>
              <a:t> 아카데미</a:t>
            </a:r>
            <a:r>
              <a:rPr lang="en-US" altLang="ko-KR" dirty="0" smtClean="0"/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    - </a:t>
            </a:r>
            <a:r>
              <a:rPr lang="ko-KR" altLang="en-US" dirty="0" smtClean="0"/>
              <a:t>서울시 돌봄가족휴가제 총 </a:t>
            </a:r>
            <a:r>
              <a:rPr lang="en-US" altLang="ko-KR" dirty="0" smtClean="0"/>
              <a:t>13</a:t>
            </a:r>
            <a:r>
              <a:rPr lang="ko-KR" altLang="en-US" dirty="0" smtClean="0"/>
              <a:t>가정</a:t>
            </a:r>
            <a:r>
              <a:rPr lang="en-US" altLang="ko-KR" dirty="0" smtClean="0"/>
              <a:t>(</a:t>
            </a:r>
            <a:r>
              <a:rPr lang="ko-KR" altLang="en-US" dirty="0" smtClean="0"/>
              <a:t>여행 </a:t>
            </a:r>
            <a:r>
              <a:rPr lang="en-US" altLang="ko-KR" dirty="0" smtClean="0"/>
              <a:t>35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돌봄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    - </a:t>
            </a:r>
            <a:r>
              <a:rPr lang="ko-KR" altLang="en-US" dirty="0" smtClean="0"/>
              <a:t>서울시 이불빨래방사업 총 </a:t>
            </a:r>
            <a:r>
              <a:rPr lang="en-US" altLang="ko-KR" dirty="0" smtClean="0"/>
              <a:t>18</a:t>
            </a:r>
            <a:r>
              <a:rPr lang="ko-KR" altLang="en-US" dirty="0" smtClean="0"/>
              <a:t>가정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 flipH="1" flipV="1">
            <a:off x="0" y="764703"/>
            <a:ext cx="5868144" cy="72006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정보문화팀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/>
          <p:nvPr/>
        </p:nvSpPr>
        <p:spPr>
          <a:xfrm>
            <a:off x="923043" y="89745"/>
            <a:ext cx="6199163" cy="643266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ko-KR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4000" b="1" dirty="0" smtClean="0">
                <a:solidFill>
                  <a:prstClr val="black"/>
                </a:solidFill>
              </a:rPr>
              <a:t>중점사업 </a:t>
            </a:r>
            <a:r>
              <a:rPr lang="ko-KR" altLang="en-US" sz="4000" b="1" dirty="0">
                <a:solidFill>
                  <a:prstClr val="black"/>
                </a:solidFill>
              </a:rPr>
              <a:t>운영 결과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" y="707360"/>
            <a:ext cx="8841260" cy="712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>
          <a:xfrm>
            <a:off x="205536" y="4892679"/>
            <a:ext cx="7894856" cy="42458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15681" tIns="57840" rIns="115681" bIns="5784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marL="314160" indent="-314160" defTabSz="900000">
              <a:spcBef>
                <a:spcPct val="0"/>
              </a:spcBef>
              <a:spcAft>
                <a:spcPct val="0"/>
              </a:spcAft>
              <a:buFont typeface="Wingdings"/>
              <a:buChar char="l"/>
              <a:defRPr lang="ko-KR"/>
            </a:pPr>
            <a:r>
              <a:rPr lang="ko-KR" altLang="en-US" sz="2000" b="1" dirty="0" err="1">
                <a:solidFill>
                  <a:prstClr val="black"/>
                </a:solidFill>
              </a:rPr>
              <a:t>소리책</a:t>
            </a:r>
            <a:r>
              <a:rPr lang="ko-KR" altLang="en-US" sz="2000" b="1" dirty="0">
                <a:solidFill>
                  <a:prstClr val="black"/>
                </a:solidFill>
              </a:rPr>
              <a:t> 통합 홈페이지 안정화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맞춤 </a:t>
            </a:r>
            <a:r>
              <a:rPr lang="ko-KR" altLang="en-US" sz="2000" b="1" dirty="0" err="1">
                <a:solidFill>
                  <a:prstClr val="black"/>
                </a:solidFill>
              </a:rPr>
              <a:t>정보화교육</a:t>
            </a:r>
            <a:r>
              <a:rPr lang="ko-KR" altLang="en-US" sz="2000" b="1" dirty="0">
                <a:solidFill>
                  <a:prstClr val="black"/>
                </a:solidFill>
              </a:rPr>
              <a:t> 강화</a:t>
            </a:r>
            <a:endParaRPr lang="ko-KR" altLang="en-US" sz="2000" b="1" spc="5" dirty="0">
              <a:solidFill>
                <a:prstClr val="black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465456" y="1786647"/>
            <a:ext cx="719666" cy="598494"/>
          </a:xfrm>
          <a:prstGeom prst="ellipse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>
            <a:glow rad="127000">
              <a:schemeClr val="accent4">
                <a:satMod val="175000"/>
                <a:alpha val="50000"/>
              </a:schemeClr>
            </a:glow>
          </a:effectLst>
        </p:spPr>
        <p:txBody>
          <a:bodyPr anchor="ctr"/>
          <a:lstStyle/>
          <a:p>
            <a:pPr algn="ctr" defTabSz="900000" latinLnBrk="0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b="1" spc="5" dirty="0">
                <a:solidFill>
                  <a:prstClr val="white"/>
                </a:solidFill>
                <a:latin typeface="맑은 고딕"/>
              </a:rPr>
              <a:t>성과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454985" y="5503139"/>
            <a:ext cx="7149462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square" anchor="ctr">
            <a:spAutoFit/>
          </a:bodyPr>
          <a:lstStyle/>
          <a:p>
            <a:pPr marL="257040" indent="-257040" eaLnBrk="0" hangingPunct="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500" b="1" dirty="0" err="1">
                <a:solidFill>
                  <a:prstClr val="black"/>
                </a:solidFill>
              </a:rPr>
              <a:t>소리책</a:t>
            </a:r>
            <a:r>
              <a:rPr lang="ko-KR" altLang="en-US" sz="1500" b="1" dirty="0">
                <a:solidFill>
                  <a:prstClr val="black"/>
                </a:solidFill>
              </a:rPr>
              <a:t> 안정화</a:t>
            </a:r>
            <a:r>
              <a:rPr lang="en-US" altLang="ko-KR" sz="1500" b="1" dirty="0">
                <a:solidFill>
                  <a:prstClr val="black"/>
                </a:solidFill>
              </a:rPr>
              <a:t>(</a:t>
            </a:r>
            <a:r>
              <a:rPr lang="ko-KR" altLang="en-US" sz="1500" b="1" dirty="0">
                <a:solidFill>
                  <a:prstClr val="black"/>
                </a:solidFill>
              </a:rPr>
              <a:t>서버점검 및 방화벽 점검</a:t>
            </a:r>
            <a:r>
              <a:rPr lang="en-US" altLang="ko-KR" sz="1500" b="1" dirty="0">
                <a:solidFill>
                  <a:prstClr val="black"/>
                </a:solidFill>
              </a:rPr>
              <a:t>):12</a:t>
            </a:r>
            <a:r>
              <a:rPr lang="ko-KR" altLang="en-US" sz="1500" b="1" dirty="0">
                <a:solidFill>
                  <a:prstClr val="black"/>
                </a:solidFill>
              </a:rPr>
              <a:t>회</a:t>
            </a:r>
          </a:p>
          <a:p>
            <a:pPr marL="257040" indent="-257040" eaLnBrk="0" hangingPunct="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500" b="1" dirty="0" err="1">
                <a:solidFill>
                  <a:prstClr val="black"/>
                </a:solidFill>
              </a:rPr>
              <a:t>해뜰폰</a:t>
            </a:r>
            <a:r>
              <a:rPr lang="ko-KR" altLang="en-US" sz="1500" b="1" dirty="0">
                <a:solidFill>
                  <a:prstClr val="black"/>
                </a:solidFill>
              </a:rPr>
              <a:t> 보급에 맞춰 모바일 교육 </a:t>
            </a:r>
            <a:r>
              <a:rPr lang="en-US" altLang="ko-KR" sz="1500" b="1" dirty="0">
                <a:solidFill>
                  <a:prstClr val="black"/>
                </a:solidFill>
              </a:rPr>
              <a:t>: 48</a:t>
            </a:r>
            <a:r>
              <a:rPr lang="ko-KR" altLang="en-US" sz="1500" b="1" dirty="0">
                <a:solidFill>
                  <a:prstClr val="black"/>
                </a:solidFill>
              </a:rPr>
              <a:t>명</a:t>
            </a:r>
            <a:r>
              <a:rPr lang="en-US" altLang="ko-KR" sz="1500" b="1" dirty="0">
                <a:solidFill>
                  <a:prstClr val="black"/>
                </a:solidFill>
              </a:rPr>
              <a:t>/</a:t>
            </a:r>
            <a:r>
              <a:rPr lang="ko-KR" altLang="en-US" sz="1500" b="1" dirty="0">
                <a:solidFill>
                  <a:prstClr val="black"/>
                </a:solidFill>
              </a:rPr>
              <a:t>연인원</a:t>
            </a:r>
            <a:r>
              <a:rPr lang="en-US" altLang="ko-KR" sz="1500" b="1" dirty="0">
                <a:solidFill>
                  <a:prstClr val="black"/>
                </a:solidFill>
              </a:rPr>
              <a:t>:157</a:t>
            </a:r>
            <a:r>
              <a:rPr lang="ko-KR" altLang="en-US" sz="1500" b="1" dirty="0">
                <a:solidFill>
                  <a:prstClr val="black"/>
                </a:solidFill>
              </a:rPr>
              <a:t>명</a:t>
            </a:r>
            <a:r>
              <a:rPr lang="en-US" altLang="ko-KR" sz="1500" b="1" dirty="0">
                <a:solidFill>
                  <a:prstClr val="black"/>
                </a:solidFill>
              </a:rPr>
              <a:t>(157%)</a:t>
            </a:r>
            <a:endParaRPr lang="ko-KR" altLang="en-US" sz="15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>
          <a:xfrm>
            <a:off x="107504" y="983234"/>
            <a:ext cx="7992888" cy="42458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15681" tIns="57840" rIns="115681" bIns="5784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marL="314160" indent="-314160">
              <a:buFont typeface="Wingdings"/>
              <a:buChar char="l"/>
              <a:defRPr lang="ko-KR"/>
            </a:pPr>
            <a:r>
              <a:rPr lang="en-US" altLang="ko-KR" sz="2000" b="1" dirty="0">
                <a:solidFill>
                  <a:srgbClr val="E0773C">
                    <a:lumMod val="50000"/>
                  </a:srgbClr>
                </a:solidFill>
              </a:rPr>
              <a:t>2018 </a:t>
            </a:r>
            <a:r>
              <a:rPr lang="ko-KR" altLang="en-US" sz="2000" b="1" dirty="0">
                <a:solidFill>
                  <a:srgbClr val="E0773C">
                    <a:lumMod val="50000"/>
                  </a:srgbClr>
                </a:solidFill>
              </a:rPr>
              <a:t>도서관 </a:t>
            </a:r>
            <a:r>
              <a:rPr lang="ko-KR" altLang="en-US" sz="2000" b="1" dirty="0" smtClean="0">
                <a:solidFill>
                  <a:srgbClr val="E0773C">
                    <a:lumMod val="50000"/>
                  </a:srgbClr>
                </a:solidFill>
              </a:rPr>
              <a:t>평가 </a:t>
            </a:r>
            <a:r>
              <a:rPr lang="ko-KR" altLang="en-US" sz="2000" b="1" dirty="0">
                <a:solidFill>
                  <a:srgbClr val="E0773C">
                    <a:lumMod val="50000"/>
                  </a:srgbClr>
                </a:solidFill>
              </a:rPr>
              <a:t>맞춤 업무 </a:t>
            </a:r>
            <a:r>
              <a:rPr lang="ko-KR" altLang="en-US" sz="2000" b="1" dirty="0" smtClean="0">
                <a:solidFill>
                  <a:srgbClr val="E0773C">
                    <a:lumMod val="50000"/>
                  </a:srgbClr>
                </a:solidFill>
              </a:rPr>
              <a:t>추진</a:t>
            </a:r>
            <a:endParaRPr lang="ko-KR" altLang="en-US" sz="2000" b="1" dirty="0">
              <a:solidFill>
                <a:srgbClr val="E0773C">
                  <a:lumMod val="50000"/>
                </a:srgbClr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83888" y="5555199"/>
            <a:ext cx="719666" cy="657176"/>
          </a:xfrm>
          <a:prstGeom prst="ellipse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>
            <a:glow rad="127000">
              <a:schemeClr val="accent4">
                <a:satMod val="175000"/>
                <a:alpha val="50000"/>
              </a:schemeClr>
            </a:glow>
          </a:effectLst>
        </p:spPr>
        <p:txBody>
          <a:bodyPr anchor="ctr"/>
          <a:lstStyle/>
          <a:p>
            <a:pPr algn="ctr" defTabSz="900000" eaLnBrk="0" latinLnBrk="0" hangingPunct="0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b="1" spc="5" dirty="0">
                <a:solidFill>
                  <a:prstClr val="white"/>
                </a:solidFill>
                <a:latin typeface="맑은 고딕"/>
              </a:rPr>
              <a:t>성과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466988" y="1578063"/>
            <a:ext cx="7149463" cy="1015663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square" anchor="ctr">
            <a:spAutoFit/>
          </a:bodyPr>
          <a:lstStyle/>
          <a:p>
            <a:pPr marL="257040" indent="-257040" eaLnBrk="0" hangingPunct="0">
              <a:buFont typeface="Wingdings"/>
              <a:buChar char="§"/>
              <a:defRPr lang="ko-KR" altLang="en-US"/>
            </a:pPr>
            <a:r>
              <a:rPr lang="ko-KR" altLang="en-US" sz="1500" b="1" dirty="0">
                <a:solidFill>
                  <a:prstClr val="black"/>
                </a:solidFill>
              </a:rPr>
              <a:t>드림 도서등록</a:t>
            </a:r>
            <a:r>
              <a:rPr lang="en-US" altLang="ko-KR" sz="1500" b="1" dirty="0">
                <a:solidFill>
                  <a:prstClr val="black"/>
                </a:solidFill>
              </a:rPr>
              <a:t>, </a:t>
            </a:r>
            <a:r>
              <a:rPr lang="ko-KR" altLang="en-US" sz="1500" b="1" dirty="0">
                <a:solidFill>
                  <a:prstClr val="black"/>
                </a:solidFill>
              </a:rPr>
              <a:t> 납본</a:t>
            </a:r>
            <a:r>
              <a:rPr lang="en-US" altLang="ko-KR" sz="1500" b="1" dirty="0">
                <a:solidFill>
                  <a:prstClr val="black"/>
                </a:solidFill>
              </a:rPr>
              <a:t>(784</a:t>
            </a:r>
            <a:r>
              <a:rPr lang="ko-KR" altLang="en-US" sz="1500" b="1" dirty="0">
                <a:solidFill>
                  <a:prstClr val="black"/>
                </a:solidFill>
              </a:rPr>
              <a:t>종</a:t>
            </a:r>
            <a:r>
              <a:rPr lang="en-US" altLang="ko-KR" sz="1500" b="1" dirty="0">
                <a:solidFill>
                  <a:prstClr val="black"/>
                </a:solidFill>
              </a:rPr>
              <a:t>)</a:t>
            </a:r>
            <a:r>
              <a:rPr lang="ko-KR" altLang="en-US" sz="1500" b="1" dirty="0">
                <a:solidFill>
                  <a:prstClr val="black"/>
                </a:solidFill>
              </a:rPr>
              <a:t> </a:t>
            </a:r>
            <a:r>
              <a:rPr lang="en-US" altLang="ko-KR" sz="1500" b="1" dirty="0">
                <a:solidFill>
                  <a:prstClr val="black"/>
                </a:solidFill>
              </a:rPr>
              <a:t>, </a:t>
            </a:r>
            <a:r>
              <a:rPr lang="ko-KR" altLang="en-US" sz="1500" b="1" dirty="0" err="1">
                <a:solidFill>
                  <a:prstClr val="black"/>
                </a:solidFill>
              </a:rPr>
              <a:t>책나래서비스</a:t>
            </a:r>
            <a:r>
              <a:rPr lang="en-US" altLang="ko-KR" sz="1500" b="1" dirty="0">
                <a:solidFill>
                  <a:prstClr val="black"/>
                </a:solidFill>
              </a:rPr>
              <a:t>,</a:t>
            </a:r>
            <a:r>
              <a:rPr lang="ko-KR" altLang="en-US" sz="1500" b="1" dirty="0">
                <a:solidFill>
                  <a:prstClr val="black"/>
                </a:solidFill>
              </a:rPr>
              <a:t> 한 도서관 한 </a:t>
            </a:r>
            <a:r>
              <a:rPr lang="ko-KR" altLang="en-US" sz="1500" b="1" dirty="0" err="1">
                <a:solidFill>
                  <a:prstClr val="black"/>
                </a:solidFill>
              </a:rPr>
              <a:t>책읽기</a:t>
            </a:r>
            <a:endParaRPr lang="en-US" altLang="ko-KR" sz="1500" b="1" dirty="0">
              <a:solidFill>
                <a:prstClr val="black"/>
              </a:solidFill>
            </a:endParaRPr>
          </a:p>
          <a:p>
            <a:pPr marL="257040" indent="-257040" eaLnBrk="0" hangingPunct="0">
              <a:buFont typeface="Wingdings"/>
              <a:buChar char="§"/>
              <a:defRPr lang="ko-KR" altLang="en-US"/>
            </a:pPr>
            <a:r>
              <a:rPr lang="en-US" altLang="ko-KR" sz="1500" b="1" dirty="0">
                <a:solidFill>
                  <a:prstClr val="black"/>
                </a:solidFill>
              </a:rPr>
              <a:t> </a:t>
            </a:r>
            <a:r>
              <a:rPr lang="ko-KR" altLang="en-US" sz="1500" b="1" dirty="0" err="1">
                <a:solidFill>
                  <a:prstClr val="black"/>
                </a:solidFill>
              </a:rPr>
              <a:t>책나래서비스</a:t>
            </a:r>
            <a:r>
              <a:rPr lang="ko-KR" altLang="en-US" sz="1500" b="1" dirty="0">
                <a:solidFill>
                  <a:prstClr val="black"/>
                </a:solidFill>
              </a:rPr>
              <a:t> 우수기관 수상</a:t>
            </a:r>
            <a:r>
              <a:rPr lang="en-US" altLang="ko-KR" sz="1500" b="1" dirty="0">
                <a:solidFill>
                  <a:prstClr val="black"/>
                </a:solidFill>
              </a:rPr>
              <a:t>(2018), </a:t>
            </a:r>
            <a:r>
              <a:rPr lang="ko-KR" altLang="en-US" sz="1500" b="1" dirty="0">
                <a:solidFill>
                  <a:prstClr val="black"/>
                </a:solidFill>
              </a:rPr>
              <a:t>도서대출 증가 </a:t>
            </a:r>
            <a:endParaRPr lang="en-US" altLang="ko-KR" sz="1500" b="1" dirty="0">
              <a:solidFill>
                <a:prstClr val="black"/>
              </a:solidFill>
            </a:endParaRPr>
          </a:p>
          <a:p>
            <a:pPr marL="257040" indent="-257040" eaLnBrk="0" hangingPunct="0">
              <a:buFont typeface="Wingdings"/>
              <a:buChar char="§"/>
              <a:defRPr lang="ko-KR" altLang="en-US"/>
            </a:pP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신설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 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드라마소설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(10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권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)/ 2018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 설문조사결과 소리영화와 녹음도서 대한 만족도 높고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, TTS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에 대한 거부감 감소</a:t>
            </a:r>
            <a:r>
              <a:rPr lang="en-US" altLang="ko-KR" sz="1500" dirty="0">
                <a:solidFill>
                  <a:prstClr val="black"/>
                </a:solidFill>
                <a:latin typeface="맑은 고딕"/>
              </a:rPr>
              <a:t>.</a:t>
            </a:r>
            <a:endParaRPr lang="ko-KR" altLang="en-US" sz="1500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6" name="타원 10"/>
          <p:cNvSpPr/>
          <p:nvPr/>
        </p:nvSpPr>
        <p:spPr>
          <a:xfrm>
            <a:off x="489891" y="3781274"/>
            <a:ext cx="707660" cy="576062"/>
          </a:xfrm>
          <a:prstGeom prst="ellipse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>
            <a:glow rad="127000">
              <a:schemeClr val="accent4">
                <a:satMod val="175000"/>
                <a:alpha val="50000"/>
              </a:schemeClr>
            </a:glow>
          </a:effectLst>
        </p:spPr>
        <p:txBody>
          <a:bodyPr anchor="ctr"/>
          <a:lstStyle/>
          <a:p>
            <a:pPr algn="ctr" defTabSz="871874" latinLnBrk="0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b="1" spc="5" dirty="0">
                <a:solidFill>
                  <a:prstClr val="white"/>
                </a:solidFill>
                <a:latin typeface="맑은 고딕"/>
              </a:rPr>
              <a:t>성과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>
          <a:xfrm>
            <a:off x="107504" y="2921116"/>
            <a:ext cx="7992888" cy="42458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15681" tIns="57840" rIns="115681" bIns="57840">
            <a:spAutoFit/>
          </a:bodyPr>
          <a:lstStyle/>
          <a:p>
            <a:pPr marL="314160" indent="-314160">
              <a:buFont typeface="Wingdings"/>
              <a:buChar char="l"/>
              <a:defRPr lang="ko-KR"/>
            </a:pPr>
            <a:r>
              <a:rPr lang="ko-KR" altLang="en-US" sz="2000" b="1" dirty="0">
                <a:solidFill>
                  <a:srgbClr val="0000FF"/>
                </a:solidFill>
              </a:rPr>
              <a:t>선정위원회 운영강화 </a:t>
            </a:r>
            <a:r>
              <a:rPr lang="en-US" altLang="ko-KR" sz="2000" b="1" dirty="0">
                <a:solidFill>
                  <a:srgbClr val="0000FF"/>
                </a:solidFill>
              </a:rPr>
              <a:t>(</a:t>
            </a:r>
            <a:r>
              <a:rPr lang="ko-KR" altLang="en-US" sz="2000" b="1" dirty="0">
                <a:solidFill>
                  <a:srgbClr val="0000FF"/>
                </a:solidFill>
              </a:rPr>
              <a:t>욕구도서분석</a:t>
            </a:r>
            <a:r>
              <a:rPr lang="en-US" altLang="ko-KR" sz="2000" b="1" dirty="0">
                <a:solidFill>
                  <a:srgbClr val="0000FF"/>
                </a:solidFill>
              </a:rPr>
              <a:t>), </a:t>
            </a:r>
            <a:r>
              <a:rPr lang="ko-KR" altLang="en-US" sz="2000" b="1" dirty="0">
                <a:solidFill>
                  <a:srgbClr val="0000FF"/>
                </a:solidFill>
              </a:rPr>
              <a:t>서울 수도권 맞춤도서 서비스 </a:t>
            </a:r>
          </a:p>
        </p:txBody>
      </p:sp>
      <p:sp>
        <p:nvSpPr>
          <p:cNvPr id="18" name="직사각형 14"/>
          <p:cNvSpPr/>
          <p:nvPr/>
        </p:nvSpPr>
        <p:spPr>
          <a:xfrm>
            <a:off x="1478992" y="3573016"/>
            <a:ext cx="7125456" cy="992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innerShdw blurRad="152400">
              <a:srgbClr val="000000">
                <a:alpha val="50000"/>
              </a:srgbClr>
            </a:innerShdw>
          </a:effectLst>
        </p:spPr>
        <p:txBody>
          <a:bodyPr wrap="square" anchor="ctr">
            <a:spAutoFit/>
          </a:bodyPr>
          <a:lstStyle/>
          <a:p>
            <a:pPr marL="257040" indent="-257040" eaLnBrk="0" hangingPunct="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도서구입계획서 근거 도서 구입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(525</a:t>
            </a: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권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),</a:t>
            </a: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 회원 도서추천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(49</a:t>
            </a: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권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)</a:t>
            </a: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 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9.3%</a:t>
            </a: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반영</a:t>
            </a:r>
            <a:endParaRPr lang="en-US" altLang="ko-KR" sz="1500" b="1" dirty="0">
              <a:solidFill>
                <a:srgbClr val="7030A0"/>
              </a:solidFill>
              <a:latin typeface="맑은 고딕"/>
            </a:endParaRPr>
          </a:p>
          <a:p>
            <a:pPr marL="257040" indent="-257040" eaLnBrk="0" hangingPunct="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신간도서 문자 정보 제공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(65</a:t>
            </a: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명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),</a:t>
            </a: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 도서대출 증가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(</a:t>
            </a: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문자 홍보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,</a:t>
            </a: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 독후감대회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)</a:t>
            </a:r>
          </a:p>
          <a:p>
            <a:pPr marL="257040" indent="-257040" eaLnBrk="0" hangingPunct="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500" b="1" dirty="0" err="1">
                <a:solidFill>
                  <a:srgbClr val="7030A0"/>
                </a:solidFill>
                <a:latin typeface="맑은 고딕"/>
              </a:rPr>
              <a:t>점자새소식</a:t>
            </a: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 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1000</a:t>
            </a:r>
            <a:r>
              <a:rPr lang="ko-KR" altLang="en-US" sz="1500" b="1" dirty="0" err="1">
                <a:solidFill>
                  <a:srgbClr val="7030A0"/>
                </a:solidFill>
                <a:latin typeface="맑은 고딕"/>
              </a:rPr>
              <a:t>회기념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,</a:t>
            </a: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 이벤트 참여 증가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(</a:t>
            </a:r>
            <a:r>
              <a:rPr lang="ko-KR" altLang="en-US" sz="1500" b="1" dirty="0" err="1">
                <a:solidFill>
                  <a:srgbClr val="7030A0"/>
                </a:solidFill>
                <a:latin typeface="맑은 고딕"/>
              </a:rPr>
              <a:t>오행시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, </a:t>
            </a: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사진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, </a:t>
            </a:r>
            <a:r>
              <a:rPr lang="ko-KR" altLang="en-US" sz="1500" b="1" dirty="0">
                <a:solidFill>
                  <a:srgbClr val="7030A0"/>
                </a:solidFill>
                <a:latin typeface="맑은 고딕"/>
              </a:rPr>
              <a:t>퀴즈이벤트</a:t>
            </a:r>
            <a:r>
              <a:rPr lang="en-US" altLang="ko-KR" sz="1500" b="1" dirty="0">
                <a:solidFill>
                  <a:srgbClr val="7030A0"/>
                </a:solidFill>
                <a:latin typeface="맑은 고딕"/>
              </a:rPr>
              <a:t>)</a:t>
            </a:r>
            <a:endParaRPr lang="ko-KR" altLang="en-US" sz="1500" b="1" dirty="0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848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/>
          <p:nvPr/>
        </p:nvSpPr>
        <p:spPr>
          <a:xfrm>
            <a:off x="923043" y="89745"/>
            <a:ext cx="6199163" cy="643266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ko-KR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4000" b="1">
                <a:solidFill>
                  <a:prstClr val="black"/>
                </a:solidFill>
              </a:rPr>
              <a:t>201</a:t>
            </a:r>
            <a:r>
              <a:rPr lang="en-US" altLang="ko-KR" sz="4000" b="1">
                <a:solidFill>
                  <a:prstClr val="black"/>
                </a:solidFill>
              </a:rPr>
              <a:t>8</a:t>
            </a:r>
            <a:r>
              <a:rPr lang="ko-KR" altLang="en-US" sz="4000" b="1">
                <a:solidFill>
                  <a:prstClr val="black"/>
                </a:solidFill>
              </a:rPr>
              <a:t> 베스트 단위 사업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" y="707360"/>
            <a:ext cx="8841260" cy="712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>
          <a:xfrm>
            <a:off x="222624" y="4555068"/>
            <a:ext cx="7753664" cy="732363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15681" tIns="57840" rIns="115681" bIns="5784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marL="314160" indent="-314160" defTabSz="885826">
              <a:spcBef>
                <a:spcPct val="0"/>
              </a:spcBef>
              <a:spcAft>
                <a:spcPct val="0"/>
              </a:spcAft>
              <a:buFont typeface="Wingdings"/>
              <a:buChar char="l"/>
              <a:defRPr lang="ko-KR"/>
            </a:pPr>
            <a:r>
              <a:rPr lang="ko-KR" altLang="en-US" sz="2000" b="1" spc="5" dirty="0">
                <a:solidFill>
                  <a:prstClr val="black"/>
                </a:solidFill>
              </a:rPr>
              <a:t>독서 문화 프로그램/찾아가는 이야기 교실</a:t>
            </a:r>
            <a:r>
              <a:rPr lang="en-US" altLang="ko-KR" sz="2000" b="1" spc="5" dirty="0">
                <a:solidFill>
                  <a:prstClr val="black"/>
                </a:solidFill>
              </a:rPr>
              <a:t>, MBC</a:t>
            </a:r>
            <a:r>
              <a:rPr lang="ko-KR" altLang="en-US" sz="2000" b="1" spc="5" dirty="0" err="1">
                <a:solidFill>
                  <a:prstClr val="black"/>
                </a:solidFill>
              </a:rPr>
              <a:t>성우함께하는</a:t>
            </a:r>
            <a:r>
              <a:rPr lang="ko-KR" altLang="en-US" sz="2000" b="1" spc="5" dirty="0">
                <a:solidFill>
                  <a:prstClr val="black"/>
                </a:solidFill>
              </a:rPr>
              <a:t> 동화구연</a:t>
            </a:r>
          </a:p>
        </p:txBody>
      </p:sp>
      <p:sp>
        <p:nvSpPr>
          <p:cNvPr id="11" name="타원 10"/>
          <p:cNvSpPr/>
          <p:nvPr/>
        </p:nvSpPr>
        <p:spPr>
          <a:xfrm>
            <a:off x="483888" y="1606369"/>
            <a:ext cx="719666" cy="742511"/>
          </a:xfrm>
          <a:prstGeom prst="ellipse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>
            <a:glow rad="127000">
              <a:schemeClr val="accent4">
                <a:satMod val="175000"/>
                <a:alpha val="50000"/>
              </a:schemeClr>
            </a:glow>
          </a:effectLst>
        </p:spPr>
        <p:txBody>
          <a:bodyPr anchor="ctr"/>
          <a:lstStyle/>
          <a:p>
            <a:pPr algn="ctr" defTabSz="885826" latinLnBrk="0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b="1" spc="5">
                <a:solidFill>
                  <a:prstClr val="white"/>
                </a:solidFill>
                <a:latin typeface="맑은 고딕"/>
              </a:rPr>
              <a:t>성과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469780" y="5399685"/>
            <a:ext cx="7206675" cy="992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square" anchor="ctr">
            <a:spAutoFit/>
          </a:bodyPr>
          <a:lstStyle/>
          <a:p>
            <a:pPr marL="257040" indent="-257040" eaLnBrk="0" hangingPunct="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찾아가는 이야기 교실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(4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회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/149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명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), 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독서지도와 독서 토론 활성화  </a:t>
            </a:r>
          </a:p>
          <a:p>
            <a:pPr marL="257040" indent="-257040" eaLnBrk="0" hangingPunct="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고전인문학 강좌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(5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회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/147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명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), </a:t>
            </a:r>
            <a:r>
              <a:rPr lang="en-US" altLang="ko-KR" sz="1500" b="1" spc="5" dirty="0">
                <a:solidFill>
                  <a:prstClr val="black"/>
                </a:solidFill>
                <a:latin typeface="맑은 고딕"/>
              </a:rPr>
              <a:t>MBC</a:t>
            </a:r>
            <a:r>
              <a:rPr lang="ko-KR" altLang="en-US" sz="1500" b="1" spc="5" dirty="0">
                <a:solidFill>
                  <a:prstClr val="black"/>
                </a:solidFill>
                <a:latin typeface="맑은 고딕"/>
              </a:rPr>
              <a:t>동화구연 </a:t>
            </a:r>
            <a:r>
              <a:rPr lang="en-US" altLang="ko-KR" sz="1500" b="1" spc="5" dirty="0">
                <a:solidFill>
                  <a:prstClr val="black"/>
                </a:solidFill>
                <a:latin typeface="맑은 고딕"/>
              </a:rPr>
              <a:t>(9</a:t>
            </a:r>
            <a:r>
              <a:rPr lang="ko-KR" altLang="en-US" sz="1500" b="1" spc="5" dirty="0">
                <a:solidFill>
                  <a:prstClr val="black"/>
                </a:solidFill>
                <a:latin typeface="맑은 고딕"/>
              </a:rPr>
              <a:t>회</a:t>
            </a:r>
            <a:r>
              <a:rPr lang="en-US" altLang="ko-KR" sz="1500" b="1" spc="5" dirty="0">
                <a:solidFill>
                  <a:prstClr val="black"/>
                </a:solidFill>
                <a:latin typeface="맑은 고딕"/>
              </a:rPr>
              <a:t>/5</a:t>
            </a:r>
            <a:r>
              <a:rPr lang="ko-KR" altLang="en-US" sz="1500" b="1" spc="5" dirty="0" err="1">
                <a:solidFill>
                  <a:prstClr val="black"/>
                </a:solidFill>
                <a:latin typeface="맑은 고딕"/>
              </a:rPr>
              <a:t>개처</a:t>
            </a:r>
            <a:r>
              <a:rPr lang="ko-KR" altLang="en-US" sz="1500" b="1" spc="5" dirty="0">
                <a:solidFill>
                  <a:prstClr val="black"/>
                </a:solidFill>
                <a:latin typeface="맑은 고딕"/>
              </a:rPr>
              <a:t> 맹학교</a:t>
            </a:r>
            <a:r>
              <a:rPr lang="en-US" altLang="ko-KR" sz="1500" b="1" spc="5" dirty="0">
                <a:solidFill>
                  <a:prstClr val="black"/>
                </a:solidFill>
                <a:latin typeface="맑은 고딕"/>
              </a:rPr>
              <a:t>/672</a:t>
            </a:r>
            <a:r>
              <a:rPr lang="ko-KR" altLang="en-US" sz="1500" b="1" spc="5" dirty="0">
                <a:solidFill>
                  <a:prstClr val="black"/>
                </a:solidFill>
                <a:latin typeface="맑은 고딕"/>
              </a:rPr>
              <a:t>명</a:t>
            </a:r>
            <a:r>
              <a:rPr lang="en-US" altLang="ko-KR" sz="1500" b="1" spc="5" dirty="0">
                <a:solidFill>
                  <a:prstClr val="black"/>
                </a:solidFill>
                <a:latin typeface="맑은 고딕"/>
              </a:rPr>
              <a:t>)</a:t>
            </a:r>
            <a:endParaRPr lang="ko-KR" altLang="en-US" sz="1500" b="1" spc="5" dirty="0">
              <a:solidFill>
                <a:prstClr val="black"/>
              </a:solidFill>
              <a:latin typeface="맑은 고딕"/>
            </a:endParaRPr>
          </a:p>
          <a:p>
            <a:pPr marL="257040" indent="-257040" eaLnBrk="0" hangingPunct="0">
              <a:lnSpc>
                <a:spcPct val="130000"/>
              </a:lnSpc>
              <a:buFont typeface="Wingdings"/>
              <a:buChar char="§"/>
              <a:defRPr lang="ko-KR"/>
            </a:pPr>
            <a:r>
              <a:rPr lang="ko-KR" altLang="en-US" sz="1500" b="1" spc="5" dirty="0">
                <a:solidFill>
                  <a:srgbClr val="FF0000"/>
                </a:solidFill>
                <a:latin typeface="맑은 고딕"/>
              </a:rPr>
              <a:t>지역사회 연계로 장애와 비 장애 소통기회 마련, 비용 절감 효과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>
          <a:xfrm>
            <a:off x="222625" y="795947"/>
            <a:ext cx="4796070" cy="42458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15681" tIns="57840" rIns="115681" bIns="57840">
            <a:spAutoFit/>
          </a:bodyPr>
          <a:lstStyle>
            <a:lvl1pPr latinLnBrk="1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맑은 고딕"/>
                <a:ea typeface="맑은 고딕"/>
              </a:defRPr>
            </a:lvl1pPr>
            <a:lvl2pPr marL="742950" indent="-285750" latinLnBrk="1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맑은 고딕"/>
                <a:ea typeface="맑은 고딕"/>
              </a:defRPr>
            </a:lvl2pPr>
            <a:lvl3pPr marL="1143000" indent="-228600" latinLnBrk="1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맑은 고딕"/>
                <a:ea typeface="맑은 고딕"/>
              </a:defRPr>
            </a:lvl3pPr>
            <a:lvl4pPr marL="1600200" indent="-228600" latinLnBrk="1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4pPr>
            <a:lvl5pPr marL="2057400" indent="-228600" latinLnBrk="1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맑은 고딕"/>
                <a:ea typeface="맑은 고딕"/>
              </a:defRPr>
            </a:lvl9pPr>
          </a:lstStyle>
          <a:p>
            <a:pPr marL="314160" indent="-314160">
              <a:buFont typeface="Wingdings"/>
              <a:buChar char="l"/>
              <a:defRPr lang="ko-KR"/>
            </a:pPr>
            <a:r>
              <a:rPr lang="ko-KR" altLang="en-US" sz="2000" b="1" dirty="0">
                <a:solidFill>
                  <a:srgbClr val="E0773C">
                    <a:lumMod val="50000"/>
                  </a:srgbClr>
                </a:solidFill>
              </a:rPr>
              <a:t>모바일 </a:t>
            </a:r>
            <a:r>
              <a:rPr lang="ko-KR" altLang="en-US" sz="2000" b="1" dirty="0" err="1">
                <a:solidFill>
                  <a:srgbClr val="E0773C">
                    <a:lumMod val="50000"/>
                  </a:srgbClr>
                </a:solidFill>
              </a:rPr>
              <a:t>소리책</a:t>
            </a:r>
            <a:endParaRPr lang="ko-KR" altLang="en-US" sz="2000" b="1" dirty="0">
              <a:solidFill>
                <a:srgbClr val="E0773C">
                  <a:lumMod val="50000"/>
                </a:srgbClr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93455" y="5487790"/>
            <a:ext cx="719666" cy="816367"/>
          </a:xfrm>
          <a:prstGeom prst="ellipse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>
            <a:glow rad="127000">
              <a:schemeClr val="accent4">
                <a:satMod val="175000"/>
                <a:alpha val="50000"/>
              </a:schemeClr>
            </a:glow>
          </a:effectLst>
        </p:spPr>
        <p:txBody>
          <a:bodyPr anchor="ctr"/>
          <a:lstStyle/>
          <a:p>
            <a:pPr algn="ctr" defTabSz="885826" eaLnBrk="0" latinLnBrk="0" hangingPunct="0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b="1" spc="5">
                <a:solidFill>
                  <a:prstClr val="white"/>
                </a:solidFill>
                <a:latin typeface="맑은 고딕"/>
              </a:rPr>
              <a:t>성과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481784" y="1541160"/>
            <a:ext cx="7194671" cy="78483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§"/>
              <a:defRPr lang="ko-KR" altLang="en-US"/>
            </a:pP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회원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: 403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명 증가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/5,981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명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,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/>
              </a:rPr>
              <a:t>소리책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 우리나라삼국지 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6,922,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/>
              </a:rPr>
              <a:t>클로저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 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2,375</a:t>
            </a:r>
          </a:p>
          <a:p>
            <a:pPr marL="285750" indent="-285750">
              <a:lnSpc>
                <a:spcPct val="150000"/>
              </a:lnSpc>
              <a:buFont typeface="Wingdings"/>
              <a:buChar char="§"/>
              <a:defRPr lang="ko-KR" altLang="en-US"/>
            </a:pPr>
            <a:r>
              <a:rPr lang="ko-KR" altLang="en-US" sz="1500" b="1" dirty="0">
                <a:solidFill>
                  <a:srgbClr val="FF0000"/>
                </a:solidFill>
                <a:latin typeface="맑은 고딕"/>
              </a:rPr>
              <a:t>통합검색 기능 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: 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복지관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(hsb.or.kr) 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공지사항 및 각 팀 자료 통합검색</a:t>
            </a:r>
          </a:p>
        </p:txBody>
      </p:sp>
      <p:sp>
        <p:nvSpPr>
          <p:cNvPr id="16" name="타원 10"/>
          <p:cNvSpPr/>
          <p:nvPr/>
        </p:nvSpPr>
        <p:spPr>
          <a:xfrm>
            <a:off x="478125" y="3344250"/>
            <a:ext cx="707660" cy="781493"/>
          </a:xfrm>
          <a:prstGeom prst="ellipse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>
            <a:glow rad="127000">
              <a:schemeClr val="accent4">
                <a:satMod val="175000"/>
                <a:alpha val="50000"/>
              </a:schemeClr>
            </a:glow>
          </a:effectLst>
        </p:spPr>
        <p:txBody>
          <a:bodyPr anchor="ctr"/>
          <a:lstStyle/>
          <a:p>
            <a:pPr algn="ctr" defTabSz="858143" latinLnBrk="0">
              <a:spcBef>
                <a:spcPct val="0"/>
              </a:spcBef>
              <a:spcAft>
                <a:spcPct val="0"/>
              </a:spcAft>
              <a:defRPr lang="ko-KR"/>
            </a:pPr>
            <a:r>
              <a:rPr lang="ko-KR" altLang="en-US" b="1" spc="5" dirty="0">
                <a:solidFill>
                  <a:prstClr val="white"/>
                </a:solidFill>
                <a:latin typeface="맑은 고딕"/>
              </a:rPr>
              <a:t>성과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>
          <a:xfrm>
            <a:off x="228871" y="2693264"/>
            <a:ext cx="4483907" cy="42458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15681" tIns="57840" rIns="115681" bIns="57840">
            <a:spAutoFit/>
          </a:bodyPr>
          <a:lstStyle/>
          <a:p>
            <a:pPr marL="314160" indent="-314160">
              <a:buFont typeface="Wingdings"/>
              <a:buChar char="l"/>
              <a:defRPr lang="ko-KR"/>
            </a:pPr>
            <a:r>
              <a:rPr lang="ko-KR" altLang="en-US" sz="2000" b="1" dirty="0">
                <a:solidFill>
                  <a:srgbClr val="0000FF"/>
                </a:solidFill>
              </a:rPr>
              <a:t>화면 해설 소리영화</a:t>
            </a:r>
          </a:p>
        </p:txBody>
      </p:sp>
      <p:sp>
        <p:nvSpPr>
          <p:cNvPr id="18" name="직사각형 14"/>
          <p:cNvSpPr/>
          <p:nvPr/>
        </p:nvSpPr>
        <p:spPr>
          <a:xfrm>
            <a:off x="1481785" y="3463754"/>
            <a:ext cx="7194670" cy="6924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innerShdw blurRad="152400">
              <a:srgbClr val="000000">
                <a:alpha val="50000"/>
              </a:srgbClr>
            </a:innerShdw>
          </a:effectLst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500" b="1" dirty="0">
                <a:solidFill>
                  <a:srgbClr val="FF0000"/>
                </a:solidFill>
                <a:latin typeface="맑은 고딕"/>
              </a:rPr>
              <a:t>최신영화 빠른 보급 </a:t>
            </a:r>
            <a:r>
              <a:rPr lang="en-US" altLang="ko-KR" sz="1500" dirty="0">
                <a:solidFill>
                  <a:prstClr val="black"/>
                </a:solidFill>
                <a:latin typeface="맑은 고딕"/>
              </a:rPr>
              <a:t>: 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제작 후 즉시 소리책에 업로드 이용자 확대효과</a:t>
            </a:r>
          </a:p>
          <a:p>
            <a:pPr marL="285750" indent="-28575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500" b="1" dirty="0" err="1">
                <a:solidFill>
                  <a:prstClr val="black"/>
                </a:solidFill>
                <a:latin typeface="맑은 고딕"/>
              </a:rPr>
              <a:t>팟빵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/>
              </a:rPr>
              <a:t>열린회전문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</a:rPr>
              <a:t> 팟캐스트로 화면해설영화 홍보(맛보기), 찾아가는 이동영화관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38641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/>
          <p:nvPr/>
        </p:nvSpPr>
        <p:spPr>
          <a:xfrm>
            <a:off x="5407969" y="5563815"/>
            <a:ext cx="1935614" cy="3662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en-US" altLang="ko-KR" sz="2000"/>
              <a:t>Picture description</a:t>
            </a:r>
            <a:endParaRPr lang="ko-KR" altLang="en-US" sz="2000"/>
          </a:p>
        </p:txBody>
      </p:sp>
      <p:sp>
        <p:nvSpPr>
          <p:cNvPr id="3" name="텍스트 개체 틀 2"/>
          <p:cNvSpPr txBox="1"/>
          <p:nvPr/>
        </p:nvSpPr>
        <p:spPr>
          <a:xfrm>
            <a:off x="5725924" y="5289291"/>
            <a:ext cx="1935614" cy="3662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en-US" altLang="ko-KR" sz="2000"/>
              <a:t>Picture description</a:t>
            </a:r>
            <a:endParaRPr lang="ko-KR" altLang="en-US" sz="2000"/>
          </a:p>
        </p:txBody>
      </p:sp>
      <p:sp>
        <p:nvSpPr>
          <p:cNvPr id="4" name="텍스트 개체 틀 2"/>
          <p:cNvSpPr txBox="1"/>
          <p:nvPr/>
        </p:nvSpPr>
        <p:spPr>
          <a:xfrm>
            <a:off x="5735415" y="5614965"/>
            <a:ext cx="1935614" cy="3662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kern="1200">
                <a:solidFill>
                  <a:srgbClr val="9D978B"/>
                </a:solidFill>
                <a:latin typeface="KoPub돋움체 Light"/>
                <a:ea typeface="KoPub돋움체 Light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1600">
                <a:solidFill>
                  <a:prstClr val="white"/>
                </a:solidFill>
              </a:rPr>
              <a:t>사업배경</a:t>
            </a:r>
            <a:r>
              <a:rPr lang="en-US" altLang="ko-KR" sz="1600">
                <a:solidFill>
                  <a:prstClr val="white"/>
                </a:solidFill>
              </a:rPr>
              <a:t>/</a:t>
            </a:r>
            <a:r>
              <a:rPr lang="ko-KR" altLang="en-US" sz="1600">
                <a:solidFill>
                  <a:prstClr val="white"/>
                </a:solidFill>
              </a:rPr>
              <a:t>목적 적합성</a:t>
            </a:r>
            <a:r>
              <a:rPr lang="en-US" altLang="ko-KR" sz="1600">
                <a:solidFill>
                  <a:prstClr val="white"/>
                </a:solidFill>
              </a:rPr>
              <a:t>:</a:t>
            </a:r>
            <a:endParaRPr lang="ko-KR" altLang="en-US" sz="1600">
              <a:solidFill>
                <a:prstClr val="white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25413" y="5113867"/>
            <a:ext cx="8278674" cy="1320800"/>
          </a:xfrm>
          <a:prstGeom prst="roundRect">
            <a:avLst>
              <a:gd name="adj" fmla="val 1750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>
              <a:defRPr lang="ko-KR" altLang="en-US"/>
            </a:pPr>
            <a:r>
              <a:rPr lang="ko-KR" altLang="en-US" sz="1400" b="1" dirty="0">
                <a:solidFill>
                  <a:prstClr val="black"/>
                </a:solidFill>
                <a:latin typeface="맑은 고딕"/>
              </a:rPr>
              <a:t> </a:t>
            </a:r>
            <a:endParaRPr lang="ko-KR" altLang="en-US" b="1" dirty="0">
              <a:solidFill>
                <a:srgbClr val="7030A0"/>
              </a:solidFill>
            </a:endParaRPr>
          </a:p>
          <a:p>
            <a:pPr marL="257040" indent="-257040">
              <a:lnSpc>
                <a:spcPct val="120000"/>
              </a:lnSpc>
              <a:buFont typeface="Wingdings"/>
              <a:buChar char="§"/>
              <a:defRPr lang="ko-KR" altLang="en-US"/>
            </a:pPr>
            <a:r>
              <a:rPr lang="en-US" altLang="ko-KR" sz="1400" b="1" dirty="0">
                <a:solidFill>
                  <a:prstClr val="black"/>
                </a:solidFill>
              </a:rPr>
              <a:t> </a:t>
            </a:r>
            <a:r>
              <a:rPr lang="ko-KR" altLang="en-US" b="1" dirty="0" err="1">
                <a:solidFill>
                  <a:prstClr val="black"/>
                </a:solidFill>
              </a:rPr>
              <a:t>모바일</a:t>
            </a:r>
            <a:r>
              <a:rPr lang="ko-KR" altLang="en-US" b="1" dirty="0">
                <a:solidFill>
                  <a:prstClr val="black"/>
                </a:solidFill>
              </a:rPr>
              <a:t> 도서관 이용자 증가</a:t>
            </a:r>
            <a:r>
              <a:rPr lang="en-US" altLang="ko-KR" b="1" dirty="0">
                <a:solidFill>
                  <a:prstClr val="black"/>
                </a:solidFill>
              </a:rPr>
              <a:t>, </a:t>
            </a:r>
            <a:r>
              <a:rPr lang="ko-KR" altLang="en-US" b="1" dirty="0">
                <a:solidFill>
                  <a:prstClr val="black"/>
                </a:solidFill>
              </a:rPr>
              <a:t>상담 원격상담 증가</a:t>
            </a:r>
            <a:endParaRPr lang="en-US" altLang="ko-KR" b="1" dirty="0">
              <a:solidFill>
                <a:prstClr val="black"/>
              </a:solidFill>
            </a:endParaRPr>
          </a:p>
          <a:p>
            <a:pPr marL="257040" indent="-257040">
              <a:lnSpc>
                <a:spcPct val="120000"/>
              </a:lnSpc>
              <a:buFont typeface="Wingdings"/>
              <a:buChar char="§"/>
              <a:defRPr lang="ko-KR" altLang="en-US"/>
            </a:pPr>
            <a:r>
              <a:rPr lang="ko-KR" altLang="en-US" b="1" dirty="0">
                <a:solidFill>
                  <a:prstClr val="black"/>
                </a:solidFill>
              </a:rPr>
              <a:t>정보화 교육생 대상 정보화 지원</a:t>
            </a:r>
            <a:r>
              <a:rPr lang="en-US" altLang="ko-KR" b="1" dirty="0">
                <a:solidFill>
                  <a:prstClr val="black"/>
                </a:solidFill>
              </a:rPr>
              <a:t>,</a:t>
            </a:r>
            <a:r>
              <a:rPr lang="ko-KR" altLang="en-US" b="1" dirty="0">
                <a:solidFill>
                  <a:prstClr val="black"/>
                </a:solidFill>
              </a:rPr>
              <a:t> 정보화기기 활용도 높임.</a:t>
            </a:r>
            <a:endParaRPr lang="en-US" altLang="ko-KR" b="1" dirty="0">
              <a:solidFill>
                <a:prstClr val="black"/>
              </a:solidFill>
            </a:endParaRPr>
          </a:p>
          <a:p>
            <a:pPr marL="257040" indent="-257040">
              <a:lnSpc>
                <a:spcPct val="120000"/>
              </a:lnSpc>
              <a:buFont typeface="Wingdings"/>
              <a:buChar char="§"/>
              <a:defRPr lang="ko-KR" altLang="en-US"/>
            </a:pP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gray">
          <a:xfrm>
            <a:off x="224798" y="2963333"/>
            <a:ext cx="8391666" cy="1758480"/>
          </a:xfrm>
          <a:prstGeom prst="roundRect">
            <a:avLst>
              <a:gd name="adj" fmla="val 17509"/>
            </a:avLst>
          </a:prstGeom>
          <a:solidFill>
            <a:schemeClr val="bg2">
              <a:lumMod val="90000"/>
            </a:schemeClr>
          </a:solidFill>
          <a:ln w="9525">
            <a:noFill/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>
              <a:defRPr lang="ko-KR" altLang="en-US"/>
            </a:pPr>
            <a:r>
              <a:rPr lang="ko-KR" altLang="en-US" sz="1400" b="1" dirty="0">
                <a:solidFill>
                  <a:prstClr val="black"/>
                </a:solidFill>
              </a:rPr>
              <a:t>   </a:t>
            </a:r>
          </a:p>
          <a:p>
            <a:pPr>
              <a:lnSpc>
                <a:spcPct val="130000"/>
              </a:lnSpc>
              <a:defRPr lang="ko-KR" altLang="en-US"/>
            </a:pPr>
            <a:r>
              <a:rPr lang="ko-KR" altLang="en-US" b="1" dirty="0">
                <a:solidFill>
                  <a:srgbClr val="008000"/>
                </a:solidFill>
              </a:rPr>
              <a:t>   자원봉사자 영역의 다양성 시도</a:t>
            </a:r>
          </a:p>
          <a:p>
            <a:pPr marL="257040" indent="-25704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600" b="1" dirty="0">
                <a:solidFill>
                  <a:prstClr val="black"/>
                </a:solidFill>
              </a:rPr>
              <a:t>지역사회 네트워크 : 강동도서관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</a:rPr>
              <a:t>월계정보문화</a:t>
            </a:r>
            <a:r>
              <a:rPr lang="en-US" altLang="ko-KR" sz="1600" b="1" dirty="0">
                <a:solidFill>
                  <a:prstClr val="black"/>
                </a:solidFill>
              </a:rPr>
              <a:t>(</a:t>
            </a:r>
            <a:r>
              <a:rPr lang="ko-KR" altLang="en-US" sz="1600" b="1" dirty="0">
                <a:solidFill>
                  <a:prstClr val="black"/>
                </a:solidFill>
              </a:rPr>
              <a:t>찾아가는 이야기 교실</a:t>
            </a:r>
            <a:r>
              <a:rPr lang="en-US" altLang="ko-KR" sz="1600" b="1" dirty="0">
                <a:solidFill>
                  <a:prstClr val="black"/>
                </a:solidFill>
              </a:rPr>
              <a:t>)</a:t>
            </a:r>
            <a:r>
              <a:rPr lang="ko-KR" altLang="en-US" sz="1600" b="1" dirty="0">
                <a:solidFill>
                  <a:prstClr val="black"/>
                </a:solidFill>
              </a:rPr>
              <a:t>, 통합 독서프로그램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marL="257040" indent="-257040">
              <a:lnSpc>
                <a:spcPct val="130000"/>
              </a:lnSpc>
              <a:buFont typeface="Wingdings"/>
              <a:buChar char="§"/>
              <a:defRPr lang="ko-KR" altLang="en-US"/>
            </a:pPr>
            <a:r>
              <a:rPr lang="ko-KR" altLang="en-US" sz="1600" b="1" dirty="0">
                <a:solidFill>
                  <a:prstClr val="black"/>
                </a:solidFill>
              </a:rPr>
              <a:t>열린 회전문 </a:t>
            </a:r>
            <a:r>
              <a:rPr lang="en-US" altLang="ko-KR" sz="1600" b="1" dirty="0">
                <a:solidFill>
                  <a:prstClr val="black"/>
                </a:solidFill>
              </a:rPr>
              <a:t>:</a:t>
            </a:r>
            <a:r>
              <a:rPr lang="ko-KR" altLang="en-US" sz="1600" b="1" dirty="0">
                <a:solidFill>
                  <a:prstClr val="black"/>
                </a:solidFill>
              </a:rPr>
              <a:t> 지역사회 재능기부와 회원참여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</a:rPr>
              <a:t>한화 그룹 홍보 의뢰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>
              <a:lnSpc>
                <a:spcPct val="130000"/>
              </a:lnSpc>
              <a:defRPr lang="ko-KR" altLang="en-US"/>
            </a:pPr>
            <a:r>
              <a:rPr lang="ko-KR" altLang="en-US" sz="1600" b="1" dirty="0">
                <a:solidFill>
                  <a:prstClr val="black"/>
                </a:solidFill>
                <a:latin typeface="맑은 고딕"/>
              </a:rPr>
              <a:t>                    </a:t>
            </a:r>
            <a:r>
              <a:rPr lang="ko-KR" altLang="en-US" sz="1600" b="1" dirty="0" err="1">
                <a:solidFill>
                  <a:prstClr val="black"/>
                </a:solidFill>
                <a:latin typeface="맑은 고딕"/>
              </a:rPr>
              <a:t>콘텐츠</a:t>
            </a:r>
            <a:r>
              <a:rPr lang="ko-KR" altLang="en-US" sz="1600" b="1" dirty="0">
                <a:solidFill>
                  <a:prstClr val="black"/>
                </a:solidFill>
                <a:latin typeface="맑은 고딕"/>
              </a:rPr>
              <a:t> 개발 창구 가능성</a:t>
            </a:r>
            <a:r>
              <a:rPr lang="en-US" altLang="ko-KR" sz="1600" b="1" dirty="0">
                <a:solidFill>
                  <a:prstClr val="black"/>
                </a:solidFill>
                <a:latin typeface="맑은 고딕"/>
              </a:rPr>
              <a:t>(</a:t>
            </a:r>
            <a:r>
              <a:rPr lang="ko-KR" altLang="en-US" sz="1600" b="1" dirty="0">
                <a:solidFill>
                  <a:prstClr val="black"/>
                </a:solidFill>
              </a:rPr>
              <a:t> 전문직, 지역주민</a:t>
            </a:r>
            <a:r>
              <a:rPr lang="en-US" altLang="ko-KR" sz="1600" b="1" dirty="0">
                <a:solidFill>
                  <a:prstClr val="black"/>
                </a:solidFill>
              </a:rPr>
              <a:t>,</a:t>
            </a:r>
            <a:r>
              <a:rPr lang="ko-KR" altLang="en-US" sz="1600" b="1" dirty="0">
                <a:solidFill>
                  <a:prstClr val="black"/>
                </a:solidFill>
              </a:rPr>
              <a:t> 시각장애인  참여 증대</a:t>
            </a:r>
            <a:r>
              <a:rPr lang="en-US" altLang="ko-KR" sz="1600" b="1" dirty="0">
                <a:solidFill>
                  <a:prstClr val="black"/>
                </a:solidFill>
              </a:rPr>
              <a:t>)</a:t>
            </a:r>
            <a:r>
              <a:rPr lang="ko-KR" altLang="en-US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  <a:latin typeface="맑은 고딕"/>
              </a:rPr>
              <a:t> </a:t>
            </a:r>
          </a:p>
          <a:p>
            <a:pPr>
              <a:defRPr lang="ko-KR" altLang="en-US"/>
            </a:pPr>
            <a:endParaRPr lang="en-US" altLang="ko-KR" sz="1400" dirty="0">
              <a:solidFill>
                <a:prstClr val="black"/>
              </a:solidFill>
            </a:endParaRPr>
          </a:p>
        </p:txBody>
      </p:sp>
      <p:sp>
        <p:nvSpPr>
          <p:cNvPr id="30" name="텍스트 개체 틀 2"/>
          <p:cNvSpPr txBox="1"/>
          <p:nvPr/>
        </p:nvSpPr>
        <p:spPr>
          <a:xfrm>
            <a:off x="500371" y="136973"/>
            <a:ext cx="6953250" cy="729856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ko-KR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ko-KR" altLang="en-US"/>
            </a:pPr>
            <a:r>
              <a:rPr lang="ko-KR" altLang="en-US" sz="3600" b="1" dirty="0">
                <a:solidFill>
                  <a:prstClr val="black"/>
                </a:solidFill>
              </a:rPr>
              <a:t>         201</a:t>
            </a:r>
            <a:r>
              <a:rPr lang="en-US" altLang="ko-KR" sz="3600" b="1" dirty="0">
                <a:solidFill>
                  <a:prstClr val="black"/>
                </a:solidFill>
              </a:rPr>
              <a:t>8</a:t>
            </a:r>
            <a:r>
              <a:rPr lang="ko-KR" altLang="en-US" sz="3600" b="1" dirty="0">
                <a:solidFill>
                  <a:prstClr val="black"/>
                </a:solidFill>
              </a:rPr>
              <a:t> 가장 기억에 남는 사례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gray">
          <a:xfrm>
            <a:off x="338070" y="1013105"/>
            <a:ext cx="8371813" cy="1678669"/>
          </a:xfrm>
          <a:prstGeom prst="roundRect">
            <a:avLst>
              <a:gd name="adj" fmla="val 17509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B050"/>
            </a:solidFill>
            <a:round/>
          </a:ln>
          <a:effectLst>
            <a:innerShdw blurRad="76200" dist="76200">
              <a:srgbClr val="000000">
                <a:alpha val="50000"/>
              </a:srgbClr>
            </a:innerShdw>
          </a:effectLst>
        </p:spPr>
        <p:txBody>
          <a:bodyPr wrap="none" anchor="ctr"/>
          <a:lstStyle/>
          <a:p>
            <a:pPr>
              <a:defRPr lang="ko-KR" altLang="en-US"/>
            </a:pPr>
            <a:r>
              <a:rPr lang="en-US" altLang="ko-KR" sz="1600" dirty="0">
                <a:solidFill>
                  <a:prstClr val="black"/>
                </a:solidFill>
              </a:rPr>
              <a:t>   </a:t>
            </a:r>
            <a:r>
              <a:rPr lang="ko-KR" altLang="en-US" b="1" dirty="0">
                <a:solidFill>
                  <a:srgbClr val="0000FF"/>
                </a:solidFill>
              </a:rPr>
              <a:t>회원 참여 확대</a:t>
            </a:r>
          </a:p>
          <a:p>
            <a:pPr marL="285600" indent="-285600">
              <a:buFont typeface="Wingdings"/>
              <a:buChar char="§"/>
              <a:defRPr lang="ko-KR" altLang="en-US"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이용자 모니터링 </a:t>
            </a:r>
            <a:r>
              <a:rPr lang="en-US" altLang="ko-KR" b="1" dirty="0">
                <a:solidFill>
                  <a:prstClr val="black"/>
                </a:solidFill>
                <a:latin typeface="맑은 고딕"/>
              </a:rPr>
              <a:t>: </a:t>
            </a: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복지관 모니터링과 이용자 </a:t>
            </a:r>
            <a:r>
              <a:rPr lang="ko-KR" altLang="en-US" b="1" dirty="0" err="1">
                <a:solidFill>
                  <a:prstClr val="black"/>
                </a:solidFill>
                <a:latin typeface="맑은 고딕"/>
              </a:rPr>
              <a:t>평가회</a:t>
            </a:r>
            <a:r>
              <a:rPr lang="en-US" altLang="ko-KR" b="1" dirty="0">
                <a:solidFill>
                  <a:prstClr val="black"/>
                </a:solidFill>
                <a:latin typeface="맑은 고딕"/>
              </a:rPr>
              <a:t>(</a:t>
            </a: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적극 반영</a:t>
            </a:r>
            <a:r>
              <a:rPr lang="en-US" altLang="ko-KR" b="1" dirty="0">
                <a:solidFill>
                  <a:prstClr val="black"/>
                </a:solidFill>
                <a:latin typeface="맑은 고딕"/>
              </a:rPr>
              <a:t>,</a:t>
            </a: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 개선 보완</a:t>
            </a:r>
            <a:r>
              <a:rPr lang="en-US" altLang="ko-KR" b="1" dirty="0">
                <a:solidFill>
                  <a:prstClr val="black"/>
                </a:solidFill>
                <a:latin typeface="맑은 고딕"/>
              </a:rPr>
              <a:t>)</a:t>
            </a:r>
          </a:p>
          <a:p>
            <a:pPr marL="285600" indent="-285600">
              <a:buFont typeface="Wingdings"/>
              <a:buChar char="§"/>
              <a:defRPr lang="ko-KR" altLang="en-US"/>
            </a:pPr>
            <a:r>
              <a:rPr lang="ko-KR" altLang="en-US" b="1" dirty="0">
                <a:solidFill>
                  <a:prstClr val="black"/>
                </a:solidFill>
              </a:rPr>
              <a:t>도서 정보 </a:t>
            </a:r>
            <a:r>
              <a:rPr lang="en-US" altLang="ko-KR" b="1" dirty="0">
                <a:solidFill>
                  <a:prstClr val="black"/>
                </a:solidFill>
              </a:rPr>
              <a:t>: </a:t>
            </a:r>
            <a:r>
              <a:rPr lang="ko-KR" altLang="en-US" b="1" dirty="0">
                <a:solidFill>
                  <a:prstClr val="black"/>
                </a:solidFill>
              </a:rPr>
              <a:t>독후감대회</a:t>
            </a:r>
            <a:r>
              <a:rPr lang="en-US" altLang="ko-KR" b="1" dirty="0">
                <a:solidFill>
                  <a:prstClr val="black"/>
                </a:solidFill>
              </a:rPr>
              <a:t>, </a:t>
            </a:r>
            <a:r>
              <a:rPr lang="ko-KR" altLang="en-US" b="1" dirty="0">
                <a:solidFill>
                  <a:prstClr val="black"/>
                </a:solidFill>
              </a:rPr>
              <a:t>도서추천</a:t>
            </a:r>
            <a:r>
              <a:rPr lang="en-US" altLang="ko-KR" b="1" dirty="0">
                <a:solidFill>
                  <a:prstClr val="black"/>
                </a:solidFill>
              </a:rPr>
              <a:t>, </a:t>
            </a:r>
            <a:r>
              <a:rPr lang="ko-KR" altLang="en-US" b="1" dirty="0" err="1">
                <a:solidFill>
                  <a:prstClr val="black"/>
                </a:solidFill>
              </a:rPr>
              <a:t>넓은마을</a:t>
            </a:r>
            <a:r>
              <a:rPr lang="ko-KR" altLang="en-US" b="1" dirty="0">
                <a:solidFill>
                  <a:prstClr val="black"/>
                </a:solidFill>
              </a:rPr>
              <a:t> 공지</a:t>
            </a:r>
            <a:r>
              <a:rPr lang="en-US" altLang="ko-KR" b="1" dirty="0">
                <a:solidFill>
                  <a:prstClr val="black"/>
                </a:solidFill>
              </a:rPr>
              <a:t>, </a:t>
            </a:r>
            <a:r>
              <a:rPr lang="ko-KR" altLang="en-US" b="1" dirty="0" err="1">
                <a:solidFill>
                  <a:prstClr val="black"/>
                </a:solidFill>
              </a:rPr>
              <a:t>팟캐스트</a:t>
            </a:r>
            <a:r>
              <a:rPr lang="ko-KR" altLang="en-US" b="1" dirty="0">
                <a:solidFill>
                  <a:prstClr val="black"/>
                </a:solidFill>
              </a:rPr>
              <a:t> 신간 목록 방송</a:t>
            </a:r>
            <a:endParaRPr lang="en-US" altLang="ko-KR" b="1" dirty="0">
              <a:solidFill>
                <a:prstClr val="black"/>
              </a:solidFill>
            </a:endParaRPr>
          </a:p>
          <a:p>
            <a:pPr marL="285600" indent="-285600">
              <a:buFont typeface="Wingdings"/>
              <a:buChar char="§"/>
              <a:defRPr lang="ko-KR" altLang="en-US"/>
            </a:pPr>
            <a:r>
              <a:rPr lang="ko-KR" altLang="en-US" b="1" dirty="0">
                <a:solidFill>
                  <a:prstClr val="black"/>
                </a:solidFill>
              </a:rPr>
              <a:t>자조모임 </a:t>
            </a:r>
            <a:r>
              <a:rPr lang="en-US" altLang="ko-KR" b="1" dirty="0">
                <a:solidFill>
                  <a:prstClr val="black"/>
                </a:solidFill>
              </a:rPr>
              <a:t>: </a:t>
            </a:r>
            <a:r>
              <a:rPr lang="ko-KR" altLang="en-US" b="1" dirty="0">
                <a:solidFill>
                  <a:prstClr val="black"/>
                </a:solidFill>
              </a:rPr>
              <a:t>너울가지 동호회 문집 발행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41981" y="1195331"/>
            <a:ext cx="458391" cy="592269"/>
            <a:chOff x="30922" y="1195328"/>
            <a:chExt cx="611188" cy="592269"/>
          </a:xfrm>
        </p:grpSpPr>
        <p:grpSp>
          <p:nvGrpSpPr>
            <p:cNvPr id="32" name="Group 8"/>
            <p:cNvGrpSpPr/>
            <p:nvPr/>
          </p:nvGrpSpPr>
          <p:grpSpPr>
            <a:xfrm>
              <a:off x="30922" y="1195328"/>
              <a:ext cx="611188" cy="592269"/>
              <a:chOff x="579" y="1386"/>
              <a:chExt cx="385" cy="383"/>
            </a:xfrm>
          </p:grpSpPr>
          <p:sp>
            <p:nvSpPr>
              <p:cNvPr id="33" name="Oval 9"/>
              <p:cNvSpPr>
                <a:spLocks noChangeArrowheads="1"/>
              </p:cNvSpPr>
              <p:nvPr/>
            </p:nvSpPr>
            <p:spPr bwMode="gray">
              <a:xfrm>
                <a:off x="579" y="1386"/>
                <a:ext cx="385" cy="383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4" name="Group 10"/>
              <p:cNvGrpSpPr/>
              <p:nvPr/>
            </p:nvGrpSpPr>
            <p:grpSpPr>
              <a:xfrm>
                <a:off x="587" y="1392"/>
                <a:ext cx="369" cy="369"/>
                <a:chOff x="587" y="1392"/>
                <a:chExt cx="369" cy="369"/>
              </a:xfrm>
            </p:grpSpPr>
            <p:sp>
              <p:nvSpPr>
                <p:cNvPr id="35" name="Oval 11"/>
                <p:cNvSpPr>
                  <a:spLocks noChangeArrowheads="1"/>
                </p:cNvSpPr>
                <p:nvPr/>
              </p:nvSpPr>
              <p:spPr bwMode="gray">
                <a:xfrm>
                  <a:off x="587" y="1392"/>
                  <a:ext cx="369" cy="3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80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Oval 12"/>
                <p:cNvSpPr>
                  <a:spLocks noChangeArrowheads="1"/>
                </p:cNvSpPr>
                <p:nvPr/>
              </p:nvSpPr>
              <p:spPr bwMode="gray">
                <a:xfrm>
                  <a:off x="592" y="1394"/>
                  <a:ext cx="359" cy="3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0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Oval 13"/>
                <p:cNvSpPr>
                  <a:spLocks noChangeArrowheads="1"/>
                </p:cNvSpPr>
                <p:nvPr/>
              </p:nvSpPr>
              <p:spPr bwMode="gray">
                <a:xfrm>
                  <a:off x="596" y="1397"/>
                  <a:ext cx="342" cy="3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20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Oval 14"/>
                <p:cNvSpPr>
                  <a:spLocks noChangeArrowheads="1"/>
                </p:cNvSpPr>
                <p:nvPr/>
              </p:nvSpPr>
              <p:spPr bwMode="gray">
                <a:xfrm>
                  <a:off x="615" y="1407"/>
                  <a:ext cx="305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9" name="Text Box 15"/>
            <p:cNvSpPr txBox="1">
              <a:spLocks noChangeArrowheads="1"/>
            </p:cNvSpPr>
            <p:nvPr/>
          </p:nvSpPr>
          <p:spPr bwMode="gray">
            <a:xfrm>
              <a:off x="138873" y="1257305"/>
              <a:ext cx="373128" cy="461665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 lang="ko-KR" altLang="en-US"/>
              </a:pPr>
              <a:r>
                <a:rPr lang="en-US" altLang="ko-KR" sz="2400" b="1">
                  <a:solidFill>
                    <a:srgbClr val="080808"/>
                  </a:solidFill>
                </a:rPr>
                <a:t>1</a:t>
              </a: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4472092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b="1">
                <a:solidFill>
                  <a:prstClr val="black"/>
                </a:solidFill>
                <a:latin typeface="맑은 고딕"/>
              </a:rPr>
              <a:t> </a:t>
            </a:r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55214" y="3172128"/>
            <a:ext cx="458391" cy="592269"/>
            <a:chOff x="30922" y="1195328"/>
            <a:chExt cx="611188" cy="592269"/>
          </a:xfrm>
        </p:grpSpPr>
        <p:grpSp>
          <p:nvGrpSpPr>
            <p:cNvPr id="51" name="Group 8"/>
            <p:cNvGrpSpPr/>
            <p:nvPr/>
          </p:nvGrpSpPr>
          <p:grpSpPr>
            <a:xfrm>
              <a:off x="30922" y="1195328"/>
              <a:ext cx="611188" cy="592269"/>
              <a:chOff x="579" y="1386"/>
              <a:chExt cx="385" cy="383"/>
            </a:xfrm>
          </p:grpSpPr>
          <p:sp>
            <p:nvSpPr>
              <p:cNvPr id="57" name="Oval 9"/>
              <p:cNvSpPr>
                <a:spLocks noChangeArrowheads="1"/>
              </p:cNvSpPr>
              <p:nvPr/>
            </p:nvSpPr>
            <p:spPr bwMode="gray">
              <a:xfrm>
                <a:off x="579" y="1386"/>
                <a:ext cx="385" cy="383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8" name="Group 10"/>
              <p:cNvGrpSpPr/>
              <p:nvPr/>
            </p:nvGrpSpPr>
            <p:grpSpPr>
              <a:xfrm>
                <a:off x="587" y="1392"/>
                <a:ext cx="369" cy="369"/>
                <a:chOff x="587" y="1392"/>
                <a:chExt cx="369" cy="369"/>
              </a:xfrm>
            </p:grpSpPr>
            <p:sp>
              <p:nvSpPr>
                <p:cNvPr id="59" name="Oval 11"/>
                <p:cNvSpPr>
                  <a:spLocks noChangeArrowheads="1"/>
                </p:cNvSpPr>
                <p:nvPr/>
              </p:nvSpPr>
              <p:spPr bwMode="gray">
                <a:xfrm>
                  <a:off x="587" y="1392"/>
                  <a:ext cx="369" cy="3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80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Oval 12"/>
                <p:cNvSpPr>
                  <a:spLocks noChangeArrowheads="1"/>
                </p:cNvSpPr>
                <p:nvPr/>
              </p:nvSpPr>
              <p:spPr bwMode="gray">
                <a:xfrm>
                  <a:off x="592" y="1394"/>
                  <a:ext cx="359" cy="3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0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Oval 13"/>
                <p:cNvSpPr>
                  <a:spLocks noChangeArrowheads="1"/>
                </p:cNvSpPr>
                <p:nvPr/>
              </p:nvSpPr>
              <p:spPr bwMode="gray">
                <a:xfrm>
                  <a:off x="596" y="1397"/>
                  <a:ext cx="342" cy="3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20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Oval 14"/>
                <p:cNvSpPr>
                  <a:spLocks noChangeArrowheads="1"/>
                </p:cNvSpPr>
                <p:nvPr/>
              </p:nvSpPr>
              <p:spPr bwMode="gray">
                <a:xfrm>
                  <a:off x="615" y="1407"/>
                  <a:ext cx="305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2" name="Text Box 15"/>
            <p:cNvSpPr txBox="1">
              <a:spLocks noChangeArrowheads="1"/>
            </p:cNvSpPr>
            <p:nvPr/>
          </p:nvSpPr>
          <p:spPr bwMode="gray">
            <a:xfrm>
              <a:off x="138873" y="1257305"/>
              <a:ext cx="373128" cy="461665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 lang="ko-KR" altLang="en-US"/>
              </a:pPr>
              <a:r>
                <a:rPr lang="en-US" altLang="ko-KR" sz="2400" b="1" dirty="0">
                  <a:solidFill>
                    <a:srgbClr val="080808"/>
                  </a:solidFill>
                </a:rPr>
                <a:t>2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26504" y="5267680"/>
            <a:ext cx="458391" cy="592269"/>
            <a:chOff x="30922" y="1195328"/>
            <a:chExt cx="611188" cy="592269"/>
          </a:xfrm>
        </p:grpSpPr>
        <p:grpSp>
          <p:nvGrpSpPr>
            <p:cNvPr id="72" name="Group 8"/>
            <p:cNvGrpSpPr/>
            <p:nvPr/>
          </p:nvGrpSpPr>
          <p:grpSpPr>
            <a:xfrm>
              <a:off x="30922" y="1195328"/>
              <a:ext cx="611188" cy="592269"/>
              <a:chOff x="579" y="1386"/>
              <a:chExt cx="385" cy="383"/>
            </a:xfrm>
          </p:grpSpPr>
          <p:sp>
            <p:nvSpPr>
              <p:cNvPr id="74" name="Oval 9"/>
              <p:cNvSpPr>
                <a:spLocks noChangeArrowheads="1"/>
              </p:cNvSpPr>
              <p:nvPr/>
            </p:nvSpPr>
            <p:spPr bwMode="gray">
              <a:xfrm>
                <a:off x="579" y="1386"/>
                <a:ext cx="385" cy="383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5" name="Group 10"/>
              <p:cNvGrpSpPr/>
              <p:nvPr/>
            </p:nvGrpSpPr>
            <p:grpSpPr>
              <a:xfrm>
                <a:off x="587" y="1392"/>
                <a:ext cx="369" cy="369"/>
                <a:chOff x="587" y="1392"/>
                <a:chExt cx="369" cy="369"/>
              </a:xfrm>
            </p:grpSpPr>
            <p:sp>
              <p:nvSpPr>
                <p:cNvPr id="76" name="Oval 11"/>
                <p:cNvSpPr>
                  <a:spLocks noChangeArrowheads="1"/>
                </p:cNvSpPr>
                <p:nvPr/>
              </p:nvSpPr>
              <p:spPr bwMode="gray">
                <a:xfrm>
                  <a:off x="587" y="1392"/>
                  <a:ext cx="369" cy="3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80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Oval 12"/>
                <p:cNvSpPr>
                  <a:spLocks noChangeArrowheads="1"/>
                </p:cNvSpPr>
                <p:nvPr/>
              </p:nvSpPr>
              <p:spPr bwMode="gray">
                <a:xfrm>
                  <a:off x="592" y="1394"/>
                  <a:ext cx="359" cy="3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0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Oval 13"/>
                <p:cNvSpPr>
                  <a:spLocks noChangeArrowheads="1"/>
                </p:cNvSpPr>
                <p:nvPr/>
              </p:nvSpPr>
              <p:spPr bwMode="gray">
                <a:xfrm>
                  <a:off x="596" y="1397"/>
                  <a:ext cx="342" cy="3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20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Oval 14"/>
                <p:cNvSpPr>
                  <a:spLocks noChangeArrowheads="1"/>
                </p:cNvSpPr>
                <p:nvPr/>
              </p:nvSpPr>
              <p:spPr bwMode="gray">
                <a:xfrm>
                  <a:off x="615" y="1407"/>
                  <a:ext cx="305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 lang="ko-KR" altLang="en-US"/>
                  </a:pPr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3" name="Text Box 15"/>
            <p:cNvSpPr txBox="1">
              <a:spLocks noChangeArrowheads="1"/>
            </p:cNvSpPr>
            <p:nvPr/>
          </p:nvSpPr>
          <p:spPr bwMode="gray">
            <a:xfrm>
              <a:off x="138873" y="1257305"/>
              <a:ext cx="373128" cy="457200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 lang="ko-KR" altLang="en-US"/>
              </a:pPr>
              <a:r>
                <a:rPr lang="en-US" altLang="ko-KR" sz="2400" b="1">
                  <a:solidFill>
                    <a:srgbClr val="080808"/>
                  </a:solidFill>
                </a:rPr>
                <a:t>3</a:t>
              </a:r>
            </a:p>
          </p:txBody>
        </p:sp>
      </p:grpSp>
      <p:sp>
        <p:nvSpPr>
          <p:cNvPr id="81" name="직사각형 2"/>
          <p:cNvSpPr/>
          <p:nvPr/>
        </p:nvSpPr>
        <p:spPr>
          <a:xfrm>
            <a:off x="1" y="814182"/>
            <a:ext cx="8841260" cy="712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500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7577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베스트운영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개 단위사업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67544" y="6741368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000" b="1" i="1" dirty="0" smtClean="0">
                <a:latin typeface="Arial" charset="0"/>
              </a:rPr>
              <a:t>사례관리</a:t>
            </a:r>
            <a:endParaRPr lang="en-US" altLang="ko-KR" sz="2000" b="1" i="1" dirty="0" smtClean="0">
              <a:latin typeface="Arial" charset="0"/>
            </a:endParaRPr>
          </a:p>
          <a:p>
            <a:pPr algn="ctr"/>
            <a:r>
              <a:rPr lang="en-US" altLang="ko-KR" sz="2000" b="1" i="1" dirty="0" smtClean="0">
                <a:latin typeface="Arial" charset="0"/>
              </a:rPr>
              <a:t>(*</a:t>
            </a:r>
            <a:r>
              <a:rPr lang="ko-KR" altLang="en-US" sz="2000" b="1" i="1" dirty="0" smtClean="0">
                <a:latin typeface="Arial" charset="0"/>
              </a:rPr>
              <a:t>이미용</a:t>
            </a:r>
            <a:r>
              <a:rPr lang="en-US" altLang="ko-KR" sz="2000" b="1" i="1" dirty="0" smtClean="0">
                <a:latin typeface="Arial" charset="0"/>
              </a:rPr>
              <a:t>)</a:t>
            </a:r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grpSp>
        <p:nvGrpSpPr>
          <p:cNvPr id="2" name="그룹 30"/>
          <p:cNvGrpSpPr/>
          <p:nvPr/>
        </p:nvGrpSpPr>
        <p:grpSpPr>
          <a:xfrm>
            <a:off x="251520" y="1340768"/>
            <a:ext cx="2418467" cy="1013707"/>
            <a:chOff x="2267742" y="1052736"/>
            <a:chExt cx="2418467" cy="1158098"/>
          </a:xfrm>
        </p:grpSpPr>
        <p:sp>
          <p:nvSpPr>
            <p:cNvPr id="22" name="AutoShape 35"/>
            <p:cNvSpPr>
              <a:spLocks noChangeArrowheads="1"/>
            </p:cNvSpPr>
            <p:nvPr/>
          </p:nvSpPr>
          <p:spPr bwMode="auto">
            <a:xfrm flipH="1" flipV="1">
              <a:off x="2483765" y="2060848"/>
              <a:ext cx="1872209" cy="144016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2267742" y="1052736"/>
              <a:ext cx="2418467" cy="1158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재활</a:t>
              </a:r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보행</a:t>
              </a:r>
              <a:r>
                <a:rPr kumimoji="0" lang="en-US" altLang="ko-KR" sz="2000" b="1" i="1" dirty="0" smtClean="0">
                  <a:latin typeface="Arial" charset="0"/>
                </a:rPr>
                <a:t>/</a:t>
              </a:r>
              <a:r>
                <a:rPr kumimoji="0" lang="ko-KR" altLang="en-US" sz="2000" b="1" i="1" dirty="0" smtClean="0">
                  <a:latin typeface="Arial" charset="0"/>
                </a:rPr>
                <a:t>점자훈련</a:t>
              </a:r>
              <a:endParaRPr kumimoji="0" lang="en-US" altLang="ko-KR" sz="2000" b="1" i="1" dirty="0">
                <a:latin typeface="Arial" charset="0"/>
              </a:endParaRPr>
            </a:p>
          </p:txBody>
        </p:sp>
      </p:grpSp>
      <p:sp>
        <p:nvSpPr>
          <p:cNvPr id="13" name="Line 41"/>
          <p:cNvSpPr>
            <a:spLocks noChangeShapeType="1"/>
          </p:cNvSpPr>
          <p:nvPr/>
        </p:nvSpPr>
        <p:spPr bwMode="auto">
          <a:xfrm>
            <a:off x="467544" y="4797152"/>
            <a:ext cx="849694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 flipV="1">
            <a:off x="467544" y="2780928"/>
            <a:ext cx="8496944" cy="95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2741995" y="5214684"/>
            <a:ext cx="4176464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개별화 지원</a:t>
            </a:r>
            <a:r>
              <a:rPr kumimoji="0" lang="en-US" altLang="ko-KR" sz="1600" b="1" dirty="0" smtClean="0">
                <a:latin typeface="Arial" charset="0"/>
              </a:rPr>
              <a:t>(</a:t>
            </a:r>
            <a:r>
              <a:rPr kumimoji="0" lang="ko-KR" altLang="en-US" sz="1600" b="1" dirty="0" smtClean="0">
                <a:latin typeface="Arial" charset="0"/>
              </a:rPr>
              <a:t>포괄적</a:t>
            </a:r>
            <a:r>
              <a:rPr kumimoji="0" lang="en-US" altLang="ko-KR" sz="1600" b="1" dirty="0" smtClean="0">
                <a:latin typeface="Arial" charset="0"/>
              </a:rPr>
              <a:t>): </a:t>
            </a:r>
            <a:r>
              <a:rPr kumimoji="0" lang="ko-KR" altLang="en-US" sz="1600" b="1" dirty="0" smtClean="0">
                <a:latin typeface="Arial" charset="0"/>
              </a:rPr>
              <a:t>변화 성과 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kumimoji="0" lang="en-US" altLang="ko-KR" sz="1600" b="1" dirty="0" smtClean="0">
                <a:latin typeface="Arial" charset="0"/>
              </a:rPr>
              <a:t>* </a:t>
            </a:r>
            <a:r>
              <a:rPr kumimoji="0" lang="ko-KR" altLang="en-US" sz="1600" b="1" dirty="0" smtClean="0">
                <a:latin typeface="Arial" charset="0"/>
              </a:rPr>
              <a:t>이미용 서비스 이용 인원 증가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 </a:t>
            </a:r>
            <a:r>
              <a:rPr kumimoji="0" lang="en-US" altLang="ko-KR" sz="1600" b="1" dirty="0" smtClean="0">
                <a:latin typeface="Arial" charset="0"/>
              </a:rPr>
              <a:t>(</a:t>
            </a:r>
            <a:r>
              <a:rPr kumimoji="0" lang="ko-KR" altLang="en-US" sz="1600" b="1" dirty="0" smtClean="0">
                <a:latin typeface="Arial" charset="0"/>
              </a:rPr>
              <a:t>서비스 만족도 </a:t>
            </a:r>
            <a:r>
              <a:rPr lang="ko-KR" altLang="en-US" sz="1600" b="1" dirty="0" smtClean="0">
                <a:latin typeface="Arial" charset="0"/>
              </a:rPr>
              <a:t>높음</a:t>
            </a:r>
            <a:r>
              <a:rPr kumimoji="0" lang="en-US" altLang="ko-KR" sz="1600" b="1" dirty="0" smtClean="0">
                <a:latin typeface="Arial" charset="0"/>
              </a:rPr>
              <a:t>)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2741994" y="1128975"/>
            <a:ext cx="5142373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시각장애인 독립생활과 의사소통의  핵심사업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본 기관의 오랜 전통적 사업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방문보행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kumimoji="0" lang="ko-KR" altLang="en-US" sz="1600" b="1" dirty="0" smtClean="0">
                <a:latin typeface="Arial" charset="0"/>
              </a:rPr>
              <a:t>찾아가는 서비스 확대 </a:t>
            </a:r>
            <a:r>
              <a:rPr kumimoji="0" lang="en-US" altLang="ko-KR" sz="1600" b="1" dirty="0" smtClean="0">
                <a:latin typeface="Arial" charset="0"/>
              </a:rPr>
              <a:t>(</a:t>
            </a:r>
            <a:r>
              <a:rPr kumimoji="0" lang="ko-KR" altLang="en-US" sz="1600" b="1" dirty="0" smtClean="0">
                <a:latin typeface="Arial" charset="0"/>
              </a:rPr>
              <a:t>타기관과 차별화</a:t>
            </a:r>
            <a:r>
              <a:rPr kumimoji="0" lang="en-US" altLang="ko-KR" sz="1600" b="1" dirty="0" smtClean="0">
                <a:latin typeface="Arial" charset="0"/>
              </a:rPr>
              <a:t>)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 flipH="1" flipV="1">
            <a:off x="564596" y="4263727"/>
            <a:ext cx="1883822" cy="144385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auto">
          <a:xfrm flipH="1" flipV="1">
            <a:off x="539552" y="6021288"/>
            <a:ext cx="1872209" cy="126060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596657" y="3242499"/>
            <a:ext cx="187220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ko-KR" altLang="en-US" sz="2000" b="1" i="1" dirty="0" smtClean="0">
                <a:latin typeface="Arial" charset="0"/>
              </a:rPr>
              <a:t>시각장애대학생</a:t>
            </a:r>
            <a:endParaRPr kumimoji="0" lang="en-US" altLang="ko-KR" sz="2000" b="1" i="1" dirty="0" smtClean="0">
              <a:latin typeface="Arial" charset="0"/>
            </a:endParaRPr>
          </a:p>
          <a:p>
            <a:pPr algn="ctr"/>
            <a:r>
              <a:rPr kumimoji="0" lang="ko-KR" altLang="en-US" sz="2000" b="1" i="1" dirty="0" smtClean="0">
                <a:latin typeface="Arial" charset="0"/>
              </a:rPr>
              <a:t>캠퍼스보행</a:t>
            </a:r>
            <a:endParaRPr kumimoji="0" lang="en-US" altLang="ko-KR" sz="2000" b="1" i="1" dirty="0">
              <a:latin typeface="Arial" charset="0"/>
            </a:endParaRP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2741995" y="2843408"/>
            <a:ext cx="6178091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en-US" altLang="ko-KR" sz="1600" b="1" dirty="0" smtClean="0">
                <a:latin typeface="Arial" charset="0"/>
              </a:rPr>
              <a:t>2006</a:t>
            </a:r>
            <a:r>
              <a:rPr kumimoji="0" lang="ko-KR" altLang="en-US" sz="1600" b="1" dirty="0" smtClean="0">
                <a:latin typeface="Arial" charset="0"/>
              </a:rPr>
              <a:t>년부터  전국 신입 시각장애대학생 보행</a:t>
            </a:r>
            <a:r>
              <a:rPr kumimoji="0"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이동</a:t>
            </a:r>
            <a:r>
              <a:rPr lang="en-US" altLang="ko-KR" sz="1600" b="1" dirty="0" smtClean="0">
                <a:latin typeface="Arial" charset="0"/>
              </a:rPr>
              <a:t>)</a:t>
            </a:r>
            <a:r>
              <a:rPr kumimoji="0" lang="ko-KR" altLang="en-US" sz="1600" b="1" dirty="0" smtClean="0">
                <a:latin typeface="Arial" charset="0"/>
              </a:rPr>
              <a:t>문제에  개입한 전국 유일의 사업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lang="ko-KR" altLang="en-US" sz="1600" b="1" dirty="0" smtClean="0">
                <a:latin typeface="Arial" charset="0"/>
              </a:rPr>
              <a:t>주진행자로서 본 기관과 예산 지원자 삼성화재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캠퍼스보행 지원을 위한 각 대학 장애학생지원센터의 </a:t>
            </a:r>
            <a:r>
              <a:rPr lang="ko-KR" altLang="en-US" sz="1600" b="1" dirty="0" err="1" smtClean="0">
                <a:latin typeface="Arial" charset="0"/>
              </a:rPr>
              <a:t>협력하에</a:t>
            </a:r>
            <a:r>
              <a:rPr lang="ko-KR" altLang="en-US" sz="1600" b="1" dirty="0" smtClean="0">
                <a:latin typeface="Arial" charset="0"/>
              </a:rPr>
              <a:t> 이루어진 사업</a:t>
            </a:r>
            <a:endParaRPr kumimoji="0" lang="en-US" altLang="ko-KR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676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5095" y="1060680"/>
            <a:ext cx="8280920" cy="40318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eaLnBrk="0" latinLnBrk="0" hangingPunct="0">
              <a:lnSpc>
                <a:spcPct val="200000"/>
              </a:lnSpc>
              <a:buAutoNum type="arabicPeriod"/>
            </a:pPr>
            <a:r>
              <a:rPr kumimoji="0" lang="ko-KR" altLang="en-US" sz="1600" b="1" dirty="0" smtClean="0">
                <a:latin typeface="Arial" charset="0"/>
              </a:rPr>
              <a:t>목적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/>
              <a:t>실명에 </a:t>
            </a:r>
            <a:r>
              <a:rPr lang="ko-KR" altLang="en-US" sz="1600" b="1" dirty="0"/>
              <a:t>따른 시각적 제약으로 이동에 불편이 있는 시각장애인이 흰 지팡이 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</a:t>
            </a:r>
            <a:r>
              <a:rPr lang="ko-KR" altLang="en-US" sz="1600" b="1" dirty="0" smtClean="0"/>
              <a:t>보행법의 </a:t>
            </a:r>
            <a:r>
              <a:rPr lang="ko-KR" altLang="en-US" sz="1600" b="1" dirty="0"/>
              <a:t>체계적인 훈련으로 개별 단독보행이 가능하도록 하는데 있다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2. </a:t>
            </a:r>
            <a:r>
              <a:rPr lang="ko-KR" altLang="en-US" sz="1600" b="1" dirty="0" smtClean="0">
                <a:latin typeface="Arial" charset="0"/>
              </a:rPr>
              <a:t>목표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10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180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 </a:t>
            </a:r>
            <a:endParaRPr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ko-KR" altLang="en-US" sz="1600" dirty="0"/>
              <a:t>          </a:t>
            </a:r>
            <a:r>
              <a:rPr lang="ko-KR" altLang="en-US" sz="1600" b="1" dirty="0" smtClean="0"/>
              <a:t>단독보행역량강화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보행감각활용 및 </a:t>
            </a:r>
            <a:r>
              <a:rPr lang="ko-KR" altLang="en-US" sz="1600" b="1" dirty="0" err="1" smtClean="0"/>
              <a:t>흰지팡이</a:t>
            </a:r>
            <a:r>
              <a:rPr lang="ko-KR" altLang="en-US" sz="1600" b="1" dirty="0" smtClean="0"/>
              <a:t> 기술 습득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단독보행 자신감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3. </a:t>
            </a:r>
            <a:r>
              <a:rPr lang="ko-KR" altLang="en-US" sz="1600" b="1" dirty="0" smtClean="0"/>
              <a:t>사업내용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1) </a:t>
            </a:r>
            <a:r>
              <a:rPr lang="ko-KR" altLang="en-US" sz="1600" b="1" dirty="0" smtClean="0"/>
              <a:t>프로그램 구성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endParaRPr lang="ko-KR" altLang="en-US" sz="1600" dirty="0"/>
          </a:p>
          <a:p>
            <a:pPr eaLnBrk="0" latinLnBrk="0" hangingPunct="0">
              <a:lnSpc>
                <a:spcPct val="20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4"/>
          <p:cNvGrpSpPr/>
          <p:nvPr/>
        </p:nvGrpSpPr>
        <p:grpSpPr>
          <a:xfrm>
            <a:off x="591772" y="4550484"/>
            <a:ext cx="7787565" cy="1470803"/>
            <a:chOff x="695382" y="5505608"/>
            <a:chExt cx="7787565" cy="792088"/>
          </a:xfrm>
        </p:grpSpPr>
        <p:grpSp>
          <p:nvGrpSpPr>
            <p:cNvPr id="5" name="그룹 16"/>
            <p:cNvGrpSpPr/>
            <p:nvPr/>
          </p:nvGrpSpPr>
          <p:grpSpPr>
            <a:xfrm>
              <a:off x="695382" y="5505608"/>
              <a:ext cx="2557959" cy="792088"/>
              <a:chOff x="467544" y="4221088"/>
              <a:chExt cx="3416983" cy="2414938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1:1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개별지도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내관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/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가정방문 선택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형태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3310185" y="5505608"/>
              <a:ext cx="2557959" cy="792088"/>
              <a:chOff x="4211960" y="4221088"/>
              <a:chExt cx="3416983" cy="2414938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약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4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개월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주일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2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회 기준 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오전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2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오후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3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주 횟수 및 시간은 개별환경에 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따라 변동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4211960" y="4221088"/>
                <a:ext cx="3416983" cy="7505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>
              <a:off x="5924988" y="5505608"/>
              <a:ext cx="2557959" cy="792088"/>
              <a:chOff x="4211960" y="4221088"/>
              <a:chExt cx="3416983" cy="2414938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보행이론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실내보행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주택가보행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대중교통훈련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번화가보행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4211960" y="4221088"/>
                <a:ext cx="3416983" cy="7505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내용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1176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676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2018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1225" y="1412776"/>
            <a:ext cx="8280920" cy="42780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kumimoji="0" lang="en-US" altLang="ko-KR" sz="1600" b="1" dirty="0" smtClean="0">
                <a:latin typeface="Arial" charset="0"/>
              </a:rPr>
              <a:t>4. </a:t>
            </a:r>
            <a:r>
              <a:rPr kumimoji="0" lang="ko-KR" altLang="en-US" sz="1600" b="1" dirty="0" smtClean="0">
                <a:latin typeface="Arial" charset="0"/>
              </a:rPr>
              <a:t>프로그램 내용</a:t>
            </a:r>
            <a:endParaRPr kumimoji="0"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1) </a:t>
            </a:r>
            <a:r>
              <a:rPr lang="ko-KR" altLang="en-US" sz="1600" b="1" dirty="0" smtClean="0">
                <a:latin typeface="Arial" charset="0"/>
              </a:rPr>
              <a:t>보행이론</a:t>
            </a:r>
            <a:r>
              <a:rPr lang="en-US" altLang="ko-KR" sz="1600" b="1" dirty="0" smtClean="0">
                <a:latin typeface="Arial" charset="0"/>
              </a:rPr>
              <a:t>:</a:t>
            </a:r>
            <a:r>
              <a:rPr kumimoji="0" lang="ko-KR" altLang="en-US" sz="1600" b="1" dirty="0" smtClean="0">
                <a:latin typeface="Arial" charset="0"/>
              </a:rPr>
              <a:t> 보행의 정의 및 역사</a:t>
            </a:r>
            <a:r>
              <a:rPr kumimoji="0" lang="en-US" altLang="ko-KR" sz="1600" b="1" dirty="0" smtClean="0">
                <a:latin typeface="Arial" charset="0"/>
              </a:rPr>
              <a:t>, </a:t>
            </a:r>
            <a:r>
              <a:rPr kumimoji="0" lang="ko-KR" altLang="en-US" sz="1600" b="1" dirty="0" smtClean="0">
                <a:latin typeface="Arial" charset="0"/>
              </a:rPr>
              <a:t>목적</a:t>
            </a:r>
            <a:r>
              <a:rPr kumimoji="0" lang="en-US" altLang="ko-KR" sz="1600" b="1" dirty="0" smtClean="0">
                <a:latin typeface="Arial" charset="0"/>
              </a:rPr>
              <a:t>, </a:t>
            </a:r>
            <a:r>
              <a:rPr kumimoji="0" lang="ko-KR" altLang="en-US" sz="1600" b="1" dirty="0" smtClean="0">
                <a:latin typeface="Arial" charset="0"/>
              </a:rPr>
              <a:t>종류</a:t>
            </a:r>
            <a:r>
              <a:rPr kumimoji="0" lang="en-US" altLang="ko-KR" sz="1600" b="1" dirty="0" smtClean="0">
                <a:latin typeface="Arial" charset="0"/>
              </a:rPr>
              <a:t>,  </a:t>
            </a:r>
            <a:r>
              <a:rPr kumimoji="0" lang="ko-KR" altLang="en-US" sz="1600" b="1" dirty="0" smtClean="0">
                <a:latin typeface="Arial" charset="0"/>
              </a:rPr>
              <a:t>오리엔테이션 방법에 대한 설명</a:t>
            </a:r>
            <a:endParaRPr kumimoji="0"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 2) </a:t>
            </a:r>
            <a:r>
              <a:rPr lang="ko-KR" altLang="en-US" sz="1600" b="1" dirty="0" smtClean="0">
                <a:latin typeface="Arial" charset="0"/>
              </a:rPr>
              <a:t>실내보행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자기보호법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err="1" smtClean="0">
                <a:latin typeface="Arial" charset="0"/>
              </a:rPr>
              <a:t>상하단보호</a:t>
            </a:r>
            <a:r>
              <a:rPr lang="en-US" altLang="ko-KR" sz="1600" b="1" dirty="0" smtClean="0">
                <a:latin typeface="Arial" charset="0"/>
              </a:rPr>
              <a:t>), </a:t>
            </a:r>
            <a:r>
              <a:rPr lang="ko-KR" altLang="en-US" sz="1600" b="1" dirty="0" smtClean="0">
                <a:latin typeface="Arial" charset="0"/>
              </a:rPr>
              <a:t>실내탐색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안내보행에 대한 장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〮단점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자세 등에 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 설명과 실습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3)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주택가보행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흰지팡이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사용에 대한 개념 이해 및 주택가의 여러 환경과 상황하에서의 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흰지팡이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기법 실습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4)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대중교통이용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흰지팡이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기법을 활용한 지하철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버스 등 대중교통이용 실습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5)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번화가 보행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복잡한 번화가에서의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흰지팡이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기법을 활용한 보행 실습 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8810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눈금">
  <a:themeElements>
    <a:clrScheme name="눈금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눈금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눈금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복합">
  <a:themeElements>
    <a:clrScheme name="복합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복합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복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365</TotalTime>
  <Words>4790</Words>
  <Application>Microsoft Office PowerPoint</Application>
  <PresentationFormat>화면 슬라이드 쇼(4:3)</PresentationFormat>
  <Paragraphs>830</Paragraphs>
  <Slides>63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63</vt:i4>
      </vt:variant>
    </vt:vector>
  </HeadingPairs>
  <TitlesOfParts>
    <vt:vector size="68" baseType="lpstr">
      <vt:lpstr>눈금</vt:lpstr>
      <vt:lpstr>Office 테마</vt:lpstr>
      <vt:lpstr>1_Office 테마</vt:lpstr>
      <vt:lpstr>복합</vt:lpstr>
      <vt:lpstr>3_Office 테마</vt:lpstr>
      <vt:lpstr>2018년  한국시각장애인복지관 사업 결과</vt:lpstr>
      <vt:lpstr>재활자립팀 사업 결과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스포츠여가팀 사업 결과</vt:lpstr>
      <vt:lpstr>스포츠여가팀 BEST 운영 단위사업 </vt:lpstr>
      <vt:lpstr>건강멘토링 프로그램 개요</vt:lpstr>
      <vt:lpstr>건강멘토링 프로그램 운영과정</vt:lpstr>
      <vt:lpstr>건강멘토링 프로그램 운영결과</vt:lpstr>
      <vt:lpstr>건강멘토링 목표달성 평가</vt:lpstr>
      <vt:lpstr>건강멘토링 총평</vt:lpstr>
      <vt:lpstr>성인수영교실 프로그램 개요</vt:lpstr>
      <vt:lpstr>슬라이드 37</vt:lpstr>
      <vt:lpstr>성인수영교실 프로그램 운영결과</vt:lpstr>
      <vt:lpstr>성인수영교실 목표달성 평가</vt:lpstr>
      <vt:lpstr>성인수영교실 총평</vt:lpstr>
      <vt:lpstr>건강걷기 프로그램 개요</vt:lpstr>
      <vt:lpstr>슬라이드 42</vt:lpstr>
      <vt:lpstr>건강걷기 프로그램 운영결과</vt:lpstr>
      <vt:lpstr>건강걷기 목표달성 평가</vt:lpstr>
      <vt:lpstr>건강걷기 총평</vt:lpstr>
      <vt:lpstr>생활지원팀 사업 결과</vt:lpstr>
      <vt:lpstr>중점 추진사항 운영 결과</vt:lpstr>
      <vt:lpstr>사업예산 수립 및 집행에 대한 적절성 평가</vt:lpstr>
      <vt:lpstr>베스트 운영 사업</vt:lpstr>
      <vt:lpstr>사업 중 가장 기억에 남는 사례</vt:lpstr>
      <vt:lpstr>평생교육팀 사업 결과</vt:lpstr>
      <vt:lpstr>슬라이드 52</vt:lpstr>
      <vt:lpstr>슬라이드 53</vt:lpstr>
      <vt:lpstr>슬라이드 54</vt:lpstr>
      <vt:lpstr>슬라이드 55</vt:lpstr>
      <vt:lpstr>학습지원센터 사업 결과</vt:lpstr>
      <vt:lpstr>슬라이드 57</vt:lpstr>
      <vt:lpstr>슬라이드 58</vt:lpstr>
      <vt:lpstr>슬라이드 59</vt:lpstr>
      <vt:lpstr>정보문화팀 사업 결과</vt:lpstr>
      <vt:lpstr>슬라이드 61</vt:lpstr>
      <vt:lpstr>슬라이드 62</vt:lpstr>
      <vt:lpstr>슬라이드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2018년 사업 평가</dc:title>
  <dc:creator>권영섭</dc:creator>
  <cp:lastModifiedBy>한국시각장애인복지재단</cp:lastModifiedBy>
  <cp:revision>20</cp:revision>
  <dcterms:created xsi:type="dcterms:W3CDTF">2018-12-24T05:19:36Z</dcterms:created>
  <dcterms:modified xsi:type="dcterms:W3CDTF">2020-07-30T01:32:40Z</dcterms:modified>
</cp:coreProperties>
</file>