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7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99" r:id="rId1"/>
    <p:sldMasterId id="2147483807" r:id="rId2"/>
    <p:sldMasterId id="2147483819" r:id="rId3"/>
    <p:sldMasterId id="2147483831" r:id="rId4"/>
    <p:sldMasterId id="2147483843" r:id="rId5"/>
    <p:sldMasterId id="2147483855" r:id="rId6"/>
    <p:sldMasterId id="2147483867" r:id="rId7"/>
    <p:sldMasterId id="2147483879" r:id="rId8"/>
  </p:sldMasterIdLst>
  <p:notesMasterIdLst>
    <p:notesMasterId r:id="rId81"/>
  </p:notesMasterIdLst>
  <p:handoutMasterIdLst>
    <p:handoutMasterId r:id="rId82"/>
  </p:handoutMasterIdLst>
  <p:sldIdLst>
    <p:sldId id="438" r:id="rId9"/>
    <p:sldId id="257" r:id="rId10"/>
    <p:sldId id="296" r:id="rId11"/>
    <p:sldId id="297" r:id="rId12"/>
    <p:sldId id="294" r:id="rId13"/>
    <p:sldId id="284" r:id="rId14"/>
    <p:sldId id="285" r:id="rId15"/>
    <p:sldId id="290" r:id="rId16"/>
    <p:sldId id="256" r:id="rId17"/>
    <p:sldId id="440" r:id="rId18"/>
    <p:sldId id="442" r:id="rId19"/>
    <p:sldId id="443" r:id="rId20"/>
    <p:sldId id="444" r:id="rId21"/>
    <p:sldId id="445" r:id="rId22"/>
    <p:sldId id="446" r:id="rId23"/>
    <p:sldId id="447" r:id="rId24"/>
    <p:sldId id="448" r:id="rId25"/>
    <p:sldId id="303" r:id="rId26"/>
    <p:sldId id="304" r:id="rId27"/>
    <p:sldId id="398" r:id="rId28"/>
    <p:sldId id="399" r:id="rId29"/>
    <p:sldId id="400" r:id="rId30"/>
    <p:sldId id="350" r:id="rId31"/>
    <p:sldId id="305" r:id="rId32"/>
    <p:sldId id="402" r:id="rId33"/>
    <p:sldId id="403" r:id="rId34"/>
    <p:sldId id="258" r:id="rId35"/>
    <p:sldId id="267" r:id="rId36"/>
    <p:sldId id="274" r:id="rId37"/>
    <p:sldId id="275" r:id="rId38"/>
    <p:sldId id="404" r:id="rId39"/>
    <p:sldId id="270" r:id="rId40"/>
    <p:sldId id="276" r:id="rId41"/>
    <p:sldId id="277" r:id="rId42"/>
    <p:sldId id="449" r:id="rId43"/>
    <p:sldId id="300" r:id="rId44"/>
    <p:sldId id="273" r:id="rId45"/>
    <p:sldId id="298" r:id="rId46"/>
    <p:sldId id="289" r:id="rId47"/>
    <p:sldId id="450" r:id="rId48"/>
    <p:sldId id="299" r:id="rId49"/>
    <p:sldId id="288" r:id="rId50"/>
    <p:sldId id="416" r:id="rId51"/>
    <p:sldId id="260" r:id="rId52"/>
    <p:sldId id="312" r:id="rId53"/>
    <p:sldId id="306" r:id="rId54"/>
    <p:sldId id="417" r:id="rId55"/>
    <p:sldId id="309" r:id="rId56"/>
    <p:sldId id="315" r:id="rId57"/>
    <p:sldId id="261" r:id="rId58"/>
    <p:sldId id="418" r:id="rId59"/>
    <p:sldId id="419" r:id="rId60"/>
    <p:sldId id="287" r:id="rId61"/>
    <p:sldId id="420" r:id="rId62"/>
    <p:sldId id="291" r:id="rId63"/>
    <p:sldId id="292" r:id="rId64"/>
    <p:sldId id="423" r:id="rId65"/>
    <p:sldId id="424" r:id="rId66"/>
    <p:sldId id="425" r:id="rId67"/>
    <p:sldId id="426" r:id="rId68"/>
    <p:sldId id="427" r:id="rId69"/>
    <p:sldId id="264" r:id="rId70"/>
    <p:sldId id="265" r:id="rId71"/>
    <p:sldId id="429" r:id="rId72"/>
    <p:sldId id="430" r:id="rId73"/>
    <p:sldId id="431" r:id="rId74"/>
    <p:sldId id="432" r:id="rId75"/>
    <p:sldId id="433" r:id="rId76"/>
    <p:sldId id="434" r:id="rId77"/>
    <p:sldId id="436" r:id="rId78"/>
    <p:sldId id="437" r:id="rId79"/>
    <p:sldId id="262" r:id="rId80"/>
  </p:sldIdLst>
  <p:sldSz cx="9144000" cy="6858000" type="screen4x3"/>
  <p:notesSz cx="6797675" cy="9926638"/>
  <p:embeddedFontLst>
    <p:embeddedFont>
      <p:font typeface="HY강M" panose="020B0600000101010101" charset="-127"/>
      <p:regular r:id="rId83"/>
    </p:embeddedFont>
    <p:embeddedFont>
      <p:font typeface="HY울릉도B" panose="020B0600000101010101" charset="-127"/>
      <p:regular r:id="rId84"/>
    </p:embeddedFont>
    <p:embeddedFont>
      <p:font typeface="나눔고딕 ExtraBold" panose="020B0600000101010101" charset="-127"/>
      <p:bold r:id="rId85"/>
    </p:embeddedFont>
    <p:embeddedFont>
      <p:font typeface="Calibri" panose="020F0502020204030204" pitchFamily="34" charset="0"/>
      <p:regular r:id="rId86"/>
      <p:bold r:id="rId87"/>
      <p:italic r:id="rId88"/>
      <p:boldItalic r:id="rId89"/>
    </p:embeddedFont>
    <p:embeddedFont>
      <p:font typeface="Calibri Light" panose="020F0302020204030204" pitchFamily="34" charset="0"/>
      <p:regular r:id="rId90"/>
      <p:italic r:id="rId91"/>
    </p:embeddedFont>
    <p:embeddedFont>
      <p:font typeface="Georgia" panose="02040502050405020303" pitchFamily="18" charset="0"/>
      <p:regular r:id="rId92"/>
      <p:bold r:id="rId93"/>
      <p:italic r:id="rId94"/>
      <p:boldItalic r:id="rId95"/>
    </p:embeddedFont>
    <p:embeddedFont>
      <p:font typeface="HY견고딕" panose="02030600000101010101" pitchFamily="18" charset="-127"/>
      <p:regular r:id="rId96"/>
    </p:embeddedFont>
    <p:embeddedFont>
      <p:font typeface="HY헤드라인M" panose="02030600000101010101" pitchFamily="18" charset="-127"/>
      <p:regular r:id="rId97"/>
    </p:embeddedFont>
    <p:embeddedFont>
      <p:font typeface="Trebuchet MS" panose="020B0603020202020204" pitchFamily="34" charset="0"/>
      <p:regular r:id="rId98"/>
      <p:bold r:id="rId99"/>
      <p:italic r:id="rId100"/>
      <p:boldItalic r:id="rId101"/>
    </p:embeddedFont>
    <p:embeddedFont>
      <p:font typeface="Tw Cen MT" panose="020B0602020104020603" pitchFamily="34" charset="0"/>
      <p:regular r:id="rId102"/>
      <p:bold r:id="rId103"/>
      <p:italic r:id="rId104"/>
      <p:boldItalic r:id="rId105"/>
    </p:embeddedFont>
    <p:embeddedFont>
      <p:font typeface="Verdana" panose="020B0604030504040204" pitchFamily="34" charset="0"/>
      <p:regular r:id="rId106"/>
      <p:bold r:id="rId107"/>
      <p:italic r:id="rId108"/>
      <p:boldItalic r:id="rId109"/>
    </p:embeddedFont>
    <p:embeddedFont>
      <p:font typeface="Wingdings 2" panose="05020102010507070707" pitchFamily="18" charset="2"/>
      <p:regular r:id="rId110"/>
    </p:embeddedFont>
    <p:embeddedFont>
      <p:font typeface="Wingdings 3" panose="05040102010807070707" pitchFamily="18" charset="2"/>
      <p:regular r:id="rId111"/>
    </p:embeddedFont>
    <p:embeddedFont>
      <p:font typeface="나눔고딕" panose="020D0604000000000000" pitchFamily="50" charset="-127"/>
      <p:regular r:id="rId112"/>
      <p:bold r:id="rId113"/>
    </p:embeddedFont>
    <p:embeddedFont>
      <p:font typeface="맑은 고딕" panose="020B0503020000020004" pitchFamily="50" charset="-127"/>
      <p:regular r:id="rId114"/>
      <p:bold r:id="rId115"/>
    </p:embeddedFont>
    <p:embeddedFont>
      <p:font typeface="한컴 고딕" panose="02000500000000000000" pitchFamily="2" charset="-127"/>
      <p:regular r:id="rId116"/>
      <p:bold r:id="rId117"/>
    </p:embeddedFont>
    <p:embeddedFont>
      <p:font typeface="함초롬바탕" panose="02030604000101010101" pitchFamily="18" charset="-127"/>
      <p:regular r:id="rId118"/>
      <p:bold r:id="rId119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>
          <p15:clr>
            <a:srgbClr val="A4A3A4"/>
          </p15:clr>
        </p15:guide>
        <p15:guide id="2" orient="horz" pos="1164">
          <p15:clr>
            <a:srgbClr val="A4A3A4"/>
          </p15:clr>
        </p15:guide>
        <p15:guide id="3" orient="horz" pos="278">
          <p15:clr>
            <a:srgbClr val="A4A3A4"/>
          </p15:clr>
        </p15:guide>
        <p15:guide id="4" orient="horz" pos="848">
          <p15:clr>
            <a:srgbClr val="A4A3A4"/>
          </p15:clr>
        </p15:guide>
        <p15:guide id="5" orient="horz" pos="1348">
          <p15:clr>
            <a:srgbClr val="A4A3A4"/>
          </p15:clr>
        </p15:guide>
        <p15:guide id="6" orient="horz" pos="559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1664">
          <p15:clr>
            <a:srgbClr val="A4A3A4"/>
          </p15:clr>
        </p15:guide>
        <p15:guide id="9" pos="2894">
          <p15:clr>
            <a:srgbClr val="A4A3A4"/>
          </p15:clr>
        </p15:guide>
        <p15:guide id="10" pos="5528">
          <p15:clr>
            <a:srgbClr val="A4A3A4"/>
          </p15:clr>
        </p15:guide>
        <p15:guide id="11" pos="230">
          <p15:clr>
            <a:srgbClr val="A4A3A4"/>
          </p15:clr>
        </p15:guide>
        <p15:guide id="12" pos="1562">
          <p15:clr>
            <a:srgbClr val="A4A3A4"/>
          </p15:clr>
        </p15:guide>
        <p15:guide id="13" pos="4226">
          <p15:clr>
            <a:srgbClr val="A4A3A4"/>
          </p15:clr>
        </p15:guide>
        <p15:guide id="14" pos="900">
          <p15:clr>
            <a:srgbClr val="A4A3A4"/>
          </p15:clr>
        </p15:guide>
        <p15:guide id="15" pos="4910">
          <p15:clr>
            <a:srgbClr val="A4A3A4"/>
          </p15:clr>
        </p15:guide>
        <p15:guide id="16" pos="123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456E"/>
    <a:srgbClr val="39649D"/>
    <a:srgbClr val="355D93"/>
    <a:srgbClr val="315687"/>
    <a:srgbClr val="1D314E"/>
    <a:srgbClr val="3D3C3E"/>
    <a:srgbClr val="063656"/>
    <a:srgbClr val="569CF0"/>
    <a:srgbClr val="8DBDF7"/>
    <a:srgbClr val="5DA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밝은 스타일 1 - 강조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밝은 스타일 2 - 강조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27102A9-8310-4765-A935-A1911B00CA55}" styleName="밝은 스타일 1 - 강조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보통 스타일 1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56" autoAdjust="0"/>
    <p:restoredTop sz="86364" autoAdjust="0"/>
  </p:normalViewPr>
  <p:slideViewPr>
    <p:cSldViewPr snapToGrid="0">
      <p:cViewPr varScale="1">
        <p:scale>
          <a:sx n="104" d="100"/>
          <a:sy n="104" d="100"/>
        </p:scale>
        <p:origin x="108" y="276"/>
      </p:cViewPr>
      <p:guideLst>
        <p:guide orient="horz" pos="2166"/>
        <p:guide orient="horz" pos="1164"/>
        <p:guide orient="horz" pos="278"/>
        <p:guide orient="horz" pos="848"/>
        <p:guide orient="horz" pos="1348"/>
        <p:guide orient="horz" pos="559"/>
        <p:guide orient="horz" pos="3866"/>
        <p:guide orient="horz" pos="1664"/>
        <p:guide pos="2894"/>
        <p:guide pos="5528"/>
        <p:guide pos="230"/>
        <p:guide pos="1562"/>
        <p:guide pos="4226"/>
        <p:guide pos="900"/>
        <p:guide pos="4910"/>
        <p:guide pos="1233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howGuides="1">
      <p:cViewPr varScale="1">
        <p:scale>
          <a:sx n="52" d="100"/>
          <a:sy n="52" d="100"/>
        </p:scale>
        <p:origin x="-2628" y="-90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117" Type="http://schemas.openxmlformats.org/officeDocument/2006/relationships/font" Target="fonts/font35.fntdata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84" Type="http://schemas.openxmlformats.org/officeDocument/2006/relationships/font" Target="fonts/font2.fntdata"/><Relationship Id="rId89" Type="http://schemas.openxmlformats.org/officeDocument/2006/relationships/font" Target="fonts/font7.fntdata"/><Relationship Id="rId112" Type="http://schemas.openxmlformats.org/officeDocument/2006/relationships/font" Target="fonts/font30.fntdata"/><Relationship Id="rId16" Type="http://schemas.openxmlformats.org/officeDocument/2006/relationships/slide" Target="slides/slide8.xml"/><Relationship Id="rId107" Type="http://schemas.openxmlformats.org/officeDocument/2006/relationships/font" Target="fonts/font25.fntdata"/><Relationship Id="rId11" Type="http://schemas.openxmlformats.org/officeDocument/2006/relationships/slide" Target="slides/slide3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74" Type="http://schemas.openxmlformats.org/officeDocument/2006/relationships/slide" Target="slides/slide66.xml"/><Relationship Id="rId79" Type="http://schemas.openxmlformats.org/officeDocument/2006/relationships/slide" Target="slides/slide71.xml"/><Relationship Id="rId102" Type="http://schemas.openxmlformats.org/officeDocument/2006/relationships/font" Target="fonts/font20.fntdata"/><Relationship Id="rId12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90" Type="http://schemas.openxmlformats.org/officeDocument/2006/relationships/font" Target="fonts/font8.fntdata"/><Relationship Id="rId95" Type="http://schemas.openxmlformats.org/officeDocument/2006/relationships/font" Target="fonts/font13.fntdata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113" Type="http://schemas.openxmlformats.org/officeDocument/2006/relationships/font" Target="fonts/font31.fntdata"/><Relationship Id="rId118" Type="http://schemas.openxmlformats.org/officeDocument/2006/relationships/font" Target="fonts/font36.fntdata"/><Relationship Id="rId80" Type="http://schemas.openxmlformats.org/officeDocument/2006/relationships/slide" Target="slides/slide72.xml"/><Relationship Id="rId85" Type="http://schemas.openxmlformats.org/officeDocument/2006/relationships/font" Target="fonts/font3.fntdata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59" Type="http://schemas.openxmlformats.org/officeDocument/2006/relationships/slide" Target="slides/slide51.xml"/><Relationship Id="rId103" Type="http://schemas.openxmlformats.org/officeDocument/2006/relationships/font" Target="fonts/font21.fntdata"/><Relationship Id="rId108" Type="http://schemas.openxmlformats.org/officeDocument/2006/relationships/font" Target="fonts/font26.fntdata"/><Relationship Id="rId54" Type="http://schemas.openxmlformats.org/officeDocument/2006/relationships/slide" Target="slides/slide46.xml"/><Relationship Id="rId70" Type="http://schemas.openxmlformats.org/officeDocument/2006/relationships/slide" Target="slides/slide62.xml"/><Relationship Id="rId75" Type="http://schemas.openxmlformats.org/officeDocument/2006/relationships/slide" Target="slides/slide67.xml"/><Relationship Id="rId91" Type="http://schemas.openxmlformats.org/officeDocument/2006/relationships/font" Target="fonts/font9.fntdata"/><Relationship Id="rId96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49" Type="http://schemas.openxmlformats.org/officeDocument/2006/relationships/slide" Target="slides/slide41.xml"/><Relationship Id="rId114" Type="http://schemas.openxmlformats.org/officeDocument/2006/relationships/font" Target="fonts/font32.fntdata"/><Relationship Id="rId119" Type="http://schemas.openxmlformats.org/officeDocument/2006/relationships/font" Target="fonts/font37.fntdata"/><Relationship Id="rId44" Type="http://schemas.openxmlformats.org/officeDocument/2006/relationships/slide" Target="slides/slide36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81" Type="http://schemas.openxmlformats.org/officeDocument/2006/relationships/notesMaster" Target="notesMasters/notesMaster1.xml"/><Relationship Id="rId86" Type="http://schemas.openxmlformats.org/officeDocument/2006/relationships/font" Target="fonts/font4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109" Type="http://schemas.openxmlformats.org/officeDocument/2006/relationships/font" Target="fonts/font27.fntdata"/><Relationship Id="rId34" Type="http://schemas.openxmlformats.org/officeDocument/2006/relationships/slide" Target="slides/slide26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6" Type="http://schemas.openxmlformats.org/officeDocument/2006/relationships/slide" Target="slides/slide68.xml"/><Relationship Id="rId97" Type="http://schemas.openxmlformats.org/officeDocument/2006/relationships/font" Target="fonts/font15.fntdata"/><Relationship Id="rId104" Type="http://schemas.openxmlformats.org/officeDocument/2006/relationships/font" Target="fonts/font22.fntdata"/><Relationship Id="rId12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3.xml"/><Relationship Id="rId92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24" Type="http://schemas.openxmlformats.org/officeDocument/2006/relationships/slide" Target="slides/slide16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66" Type="http://schemas.openxmlformats.org/officeDocument/2006/relationships/slide" Target="slides/slide58.xml"/><Relationship Id="rId87" Type="http://schemas.openxmlformats.org/officeDocument/2006/relationships/font" Target="fonts/font5.fntdata"/><Relationship Id="rId110" Type="http://schemas.openxmlformats.org/officeDocument/2006/relationships/font" Target="fonts/font28.fntdata"/><Relationship Id="rId115" Type="http://schemas.openxmlformats.org/officeDocument/2006/relationships/font" Target="fonts/font33.fntdata"/><Relationship Id="rId61" Type="http://schemas.openxmlformats.org/officeDocument/2006/relationships/slide" Target="slides/slide53.xml"/><Relationship Id="rId82" Type="http://schemas.openxmlformats.org/officeDocument/2006/relationships/handoutMaster" Target="handoutMasters/handoutMaster1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56" Type="http://schemas.openxmlformats.org/officeDocument/2006/relationships/slide" Target="slides/slide48.xml"/><Relationship Id="rId77" Type="http://schemas.openxmlformats.org/officeDocument/2006/relationships/slide" Target="slides/slide69.xml"/><Relationship Id="rId100" Type="http://schemas.openxmlformats.org/officeDocument/2006/relationships/font" Target="fonts/font18.fntdata"/><Relationship Id="rId105" Type="http://schemas.openxmlformats.org/officeDocument/2006/relationships/font" Target="fonts/font23.fntdata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93" Type="http://schemas.openxmlformats.org/officeDocument/2006/relationships/font" Target="fonts/font11.fntdata"/><Relationship Id="rId98" Type="http://schemas.openxmlformats.org/officeDocument/2006/relationships/font" Target="fonts/font16.fntdata"/><Relationship Id="rId12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7.xml"/><Relationship Id="rId46" Type="http://schemas.openxmlformats.org/officeDocument/2006/relationships/slide" Target="slides/slide38.xml"/><Relationship Id="rId67" Type="http://schemas.openxmlformats.org/officeDocument/2006/relationships/slide" Target="slides/slide59.xml"/><Relationship Id="rId116" Type="http://schemas.openxmlformats.org/officeDocument/2006/relationships/font" Target="fonts/font34.fntdata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62" Type="http://schemas.openxmlformats.org/officeDocument/2006/relationships/slide" Target="slides/slide54.xml"/><Relationship Id="rId83" Type="http://schemas.openxmlformats.org/officeDocument/2006/relationships/font" Target="fonts/font1.fntdata"/><Relationship Id="rId88" Type="http://schemas.openxmlformats.org/officeDocument/2006/relationships/font" Target="fonts/font6.fntdata"/><Relationship Id="rId111" Type="http://schemas.openxmlformats.org/officeDocument/2006/relationships/font" Target="fonts/font29.fntdata"/><Relationship Id="rId15" Type="http://schemas.openxmlformats.org/officeDocument/2006/relationships/slide" Target="slides/slide7.xml"/><Relationship Id="rId36" Type="http://schemas.openxmlformats.org/officeDocument/2006/relationships/slide" Target="slides/slide28.xml"/><Relationship Id="rId57" Type="http://schemas.openxmlformats.org/officeDocument/2006/relationships/slide" Target="slides/slide49.xml"/><Relationship Id="rId106" Type="http://schemas.openxmlformats.org/officeDocument/2006/relationships/font" Target="fonts/font24.fntdata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52" Type="http://schemas.openxmlformats.org/officeDocument/2006/relationships/slide" Target="slides/slide44.xml"/><Relationship Id="rId73" Type="http://schemas.openxmlformats.org/officeDocument/2006/relationships/slide" Target="slides/slide65.xml"/><Relationship Id="rId78" Type="http://schemas.openxmlformats.org/officeDocument/2006/relationships/slide" Target="slides/slide70.xml"/><Relationship Id="rId94" Type="http://schemas.openxmlformats.org/officeDocument/2006/relationships/font" Target="fonts/font12.fntdata"/><Relationship Id="rId99" Type="http://schemas.openxmlformats.org/officeDocument/2006/relationships/font" Target="fonts/font17.fntdata"/><Relationship Id="rId101" Type="http://schemas.openxmlformats.org/officeDocument/2006/relationships/font" Target="fonts/font19.fntdata"/><Relationship Id="rId122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FBFD75-6E1B-4E5F-86F1-17E6E48CEEBB}" type="doc">
      <dgm:prSet loTypeId="urn:microsoft.com/office/officeart/2005/8/layout/vList5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pPr latinLnBrk="1"/>
          <a:endParaRPr lang="ko-KR" altLang="en-US"/>
        </a:p>
      </dgm:t>
    </dgm:pt>
    <dgm:pt modelId="{B2676919-1C44-4444-A9EA-A11CAAB5BCE2}">
      <dgm:prSet phldrT="[텍스트]" custT="1"/>
      <dgm:spPr/>
      <dgm:t>
        <a:bodyPr/>
        <a:lstStyle/>
        <a:p>
          <a:pPr latinLnBrk="1"/>
          <a:r>
            <a:rPr lang="ko-KR" altLang="en-US" sz="2300" b="1" dirty="0">
              <a:latin typeface="+mn-ea"/>
              <a:ea typeface="+mn-ea"/>
            </a:rPr>
            <a:t>재가복지 서비스</a:t>
          </a:r>
          <a:br>
            <a:rPr lang="en-US" altLang="ko-KR" sz="2300" b="1" dirty="0">
              <a:latin typeface="+mn-ea"/>
              <a:ea typeface="+mn-ea"/>
            </a:rPr>
          </a:br>
          <a:r>
            <a:rPr lang="ko-KR" altLang="en-US" sz="2300" b="1" dirty="0">
              <a:latin typeface="+mn-ea"/>
              <a:ea typeface="+mn-ea"/>
            </a:rPr>
            <a:t>지역 범위 확대</a:t>
          </a:r>
        </a:p>
      </dgm:t>
    </dgm:pt>
    <dgm:pt modelId="{DC8FDC3F-5A9B-44EC-BEDF-592399278AD8}" type="parTrans" cxnId="{D2FC2F0A-A507-4F94-88C4-14793DD6C8A1}">
      <dgm:prSet/>
      <dgm:spPr/>
      <dgm:t>
        <a:bodyPr/>
        <a:lstStyle/>
        <a:p>
          <a:pPr latinLnBrk="1"/>
          <a:endParaRPr lang="ko-KR" altLang="en-US"/>
        </a:p>
      </dgm:t>
    </dgm:pt>
    <dgm:pt modelId="{CAA51651-7968-43A2-808C-6ECB66AD0267}" type="sibTrans" cxnId="{D2FC2F0A-A507-4F94-88C4-14793DD6C8A1}">
      <dgm:prSet/>
      <dgm:spPr/>
      <dgm:t>
        <a:bodyPr/>
        <a:lstStyle/>
        <a:p>
          <a:pPr latinLnBrk="1"/>
          <a:endParaRPr lang="ko-KR" altLang="en-US"/>
        </a:p>
      </dgm:t>
    </dgm:pt>
    <dgm:pt modelId="{6B89DFA6-0809-4044-BF9D-D7E0C1832F94}">
      <dgm:prSet phldrT="[텍스트]" custT="1"/>
      <dgm:spPr/>
      <dgm:t>
        <a:bodyPr/>
        <a:lstStyle/>
        <a:p>
          <a:pPr latinLnBrk="1"/>
          <a:r>
            <a:rPr lang="ko-KR" altLang="en-US" sz="1700" b="1" dirty="0">
              <a:latin typeface="+mn-ea"/>
              <a:ea typeface="+mn-ea"/>
            </a:rPr>
            <a:t>강동</a:t>
          </a:r>
          <a:r>
            <a:rPr lang="en-US" altLang="ko-KR" sz="1700" b="1" dirty="0">
              <a:latin typeface="+mn-ea"/>
              <a:ea typeface="+mn-ea"/>
            </a:rPr>
            <a:t>, </a:t>
          </a:r>
          <a:r>
            <a:rPr lang="ko-KR" altLang="en-US" sz="1700" b="1" dirty="0">
              <a:latin typeface="+mn-ea"/>
              <a:ea typeface="+mn-ea"/>
            </a:rPr>
            <a:t>광진 이용자 개별 현황 점검 및 공유</a:t>
          </a:r>
        </a:p>
      </dgm:t>
    </dgm:pt>
    <dgm:pt modelId="{11C187E4-1781-4169-AC6D-5F3D95AF9131}" type="parTrans" cxnId="{1BD2DB16-33DA-4F5F-99EF-ABFADE53CD27}">
      <dgm:prSet/>
      <dgm:spPr/>
      <dgm:t>
        <a:bodyPr/>
        <a:lstStyle/>
        <a:p>
          <a:pPr latinLnBrk="1"/>
          <a:endParaRPr lang="ko-KR" altLang="en-US"/>
        </a:p>
      </dgm:t>
    </dgm:pt>
    <dgm:pt modelId="{3A2139A7-AA8F-4D32-99AB-350974088821}" type="sibTrans" cxnId="{1BD2DB16-33DA-4F5F-99EF-ABFADE53CD27}">
      <dgm:prSet/>
      <dgm:spPr/>
      <dgm:t>
        <a:bodyPr/>
        <a:lstStyle/>
        <a:p>
          <a:pPr latinLnBrk="1"/>
          <a:endParaRPr lang="ko-KR" altLang="en-US"/>
        </a:p>
      </dgm:t>
    </dgm:pt>
    <dgm:pt modelId="{A1588F28-35F3-499A-841C-15D91C3C6F9B}">
      <dgm:prSet phldrT="[텍스트]" custT="1"/>
      <dgm:spPr/>
      <dgm:t>
        <a:bodyPr/>
        <a:lstStyle/>
        <a:p>
          <a:pPr latinLnBrk="1"/>
          <a:r>
            <a:rPr lang="ko-KR" altLang="en-US" sz="1700" b="1" dirty="0">
              <a:latin typeface="+mn-ea"/>
              <a:ea typeface="+mn-ea"/>
            </a:rPr>
            <a:t>재가복지 서비스 지원 및 상담 연계</a:t>
          </a:r>
        </a:p>
      </dgm:t>
    </dgm:pt>
    <dgm:pt modelId="{26BB87A0-BBFD-483B-9D5A-8F4E337D5EE6}" type="parTrans" cxnId="{D5F5AF9E-EF56-44AA-BA39-8E234965FD92}">
      <dgm:prSet/>
      <dgm:spPr/>
      <dgm:t>
        <a:bodyPr/>
        <a:lstStyle/>
        <a:p>
          <a:pPr latinLnBrk="1"/>
          <a:endParaRPr lang="ko-KR" altLang="en-US"/>
        </a:p>
      </dgm:t>
    </dgm:pt>
    <dgm:pt modelId="{91361E71-4B2A-46B5-982C-060B5AA4F741}" type="sibTrans" cxnId="{D5F5AF9E-EF56-44AA-BA39-8E234965FD92}">
      <dgm:prSet/>
      <dgm:spPr/>
      <dgm:t>
        <a:bodyPr/>
        <a:lstStyle/>
        <a:p>
          <a:pPr latinLnBrk="1"/>
          <a:endParaRPr lang="ko-KR" altLang="en-US"/>
        </a:p>
      </dgm:t>
    </dgm:pt>
    <dgm:pt modelId="{EF200352-6315-4A55-982B-4251B7456436}">
      <dgm:prSet phldrT="[텍스트]" custT="1"/>
      <dgm:spPr/>
      <dgm:t>
        <a:bodyPr/>
        <a:lstStyle/>
        <a:p>
          <a:pPr latinLnBrk="1"/>
          <a:r>
            <a:rPr lang="ko-KR" altLang="en-US" sz="2300" b="1" dirty="0">
              <a:latin typeface="+mn-ea"/>
              <a:ea typeface="+mn-ea"/>
            </a:rPr>
            <a:t>지역사회 협력 사업</a:t>
          </a:r>
          <a:br>
            <a:rPr lang="en-US" altLang="ko-KR" sz="2300" b="1" dirty="0">
              <a:latin typeface="+mn-ea"/>
              <a:ea typeface="+mn-ea"/>
            </a:rPr>
          </a:br>
          <a:r>
            <a:rPr lang="ko-KR" altLang="en-US" sz="2300" b="1" dirty="0">
              <a:latin typeface="+mn-ea"/>
              <a:ea typeface="+mn-ea"/>
            </a:rPr>
            <a:t>추진 및 참여</a:t>
          </a:r>
        </a:p>
      </dgm:t>
    </dgm:pt>
    <dgm:pt modelId="{B356A2F1-E2A3-490F-A8FB-B59B2191F3F1}" type="parTrans" cxnId="{8A18F96D-1530-4329-9F23-250A17D2008C}">
      <dgm:prSet/>
      <dgm:spPr/>
      <dgm:t>
        <a:bodyPr/>
        <a:lstStyle/>
        <a:p>
          <a:pPr latinLnBrk="1"/>
          <a:endParaRPr lang="ko-KR" altLang="en-US"/>
        </a:p>
      </dgm:t>
    </dgm:pt>
    <dgm:pt modelId="{E6A43E21-753F-4C0E-BC40-E79EAB2E189E}" type="sibTrans" cxnId="{8A18F96D-1530-4329-9F23-250A17D2008C}">
      <dgm:prSet/>
      <dgm:spPr/>
      <dgm:t>
        <a:bodyPr/>
        <a:lstStyle/>
        <a:p>
          <a:pPr latinLnBrk="1"/>
          <a:endParaRPr lang="ko-KR" altLang="en-US"/>
        </a:p>
      </dgm:t>
    </dgm:pt>
    <dgm:pt modelId="{C3A32273-A945-48A6-98BF-447FF189A2ED}">
      <dgm:prSet phldrT="[텍스트]" custT="1"/>
      <dgm:spPr/>
      <dgm:t>
        <a:bodyPr/>
        <a:lstStyle/>
        <a:p>
          <a:pPr latinLnBrk="1"/>
          <a:r>
            <a:rPr lang="ko-KR" altLang="en-US" sz="1700" b="1" dirty="0">
              <a:latin typeface="+mn-ea"/>
              <a:ea typeface="+mn-ea"/>
            </a:rPr>
            <a:t>동 단위 사례관리 협조 신규 시각장애인 발굴</a:t>
          </a:r>
        </a:p>
      </dgm:t>
    </dgm:pt>
    <dgm:pt modelId="{20B0BB6D-B325-4CB7-A813-97A46C5EC9A2}" type="parTrans" cxnId="{6A6F759A-8192-4B7D-B9F8-A7392093CFD5}">
      <dgm:prSet/>
      <dgm:spPr/>
      <dgm:t>
        <a:bodyPr/>
        <a:lstStyle/>
        <a:p>
          <a:pPr latinLnBrk="1"/>
          <a:endParaRPr lang="ko-KR" altLang="en-US"/>
        </a:p>
      </dgm:t>
    </dgm:pt>
    <dgm:pt modelId="{32E9F8BE-53DC-45C0-8368-1277459675EE}" type="sibTrans" cxnId="{6A6F759A-8192-4B7D-B9F8-A7392093CFD5}">
      <dgm:prSet/>
      <dgm:spPr/>
      <dgm:t>
        <a:bodyPr/>
        <a:lstStyle/>
        <a:p>
          <a:pPr latinLnBrk="1"/>
          <a:endParaRPr lang="ko-KR" altLang="en-US"/>
        </a:p>
      </dgm:t>
    </dgm:pt>
    <dgm:pt modelId="{E14FA4AE-7803-4D9A-ABB7-4FFABED9E076}">
      <dgm:prSet phldrT="[텍스트]" custT="1"/>
      <dgm:spPr/>
      <dgm:t>
        <a:bodyPr/>
        <a:lstStyle/>
        <a:p>
          <a:pPr latinLnBrk="1"/>
          <a:r>
            <a:rPr lang="ko-KR" altLang="en-US" sz="1700" b="1" dirty="0">
              <a:latin typeface="+mn-ea"/>
              <a:ea typeface="+mn-ea"/>
            </a:rPr>
            <a:t>주민자치회 협조 지역주민 참여 프로그램 운영</a:t>
          </a:r>
        </a:p>
      </dgm:t>
    </dgm:pt>
    <dgm:pt modelId="{C1DD76F7-A1AA-4E05-A1FF-1A3934E34019}" type="parTrans" cxnId="{FD3FC268-E4B8-4FC9-8FEC-966334E6A408}">
      <dgm:prSet/>
      <dgm:spPr/>
      <dgm:t>
        <a:bodyPr/>
        <a:lstStyle/>
        <a:p>
          <a:pPr latinLnBrk="1"/>
          <a:endParaRPr lang="ko-KR" altLang="en-US"/>
        </a:p>
      </dgm:t>
    </dgm:pt>
    <dgm:pt modelId="{A85F0451-96C0-405C-9907-1F09D477FEF3}" type="sibTrans" cxnId="{FD3FC268-E4B8-4FC9-8FEC-966334E6A408}">
      <dgm:prSet/>
      <dgm:spPr/>
      <dgm:t>
        <a:bodyPr/>
        <a:lstStyle/>
        <a:p>
          <a:pPr latinLnBrk="1"/>
          <a:endParaRPr lang="ko-KR" altLang="en-US"/>
        </a:p>
      </dgm:t>
    </dgm:pt>
    <dgm:pt modelId="{2BFF4673-CE59-47BD-ACB0-B0181D3B25C7}">
      <dgm:prSet phldrT="[텍스트]" custT="1"/>
      <dgm:spPr/>
      <dgm:t>
        <a:bodyPr/>
        <a:lstStyle/>
        <a:p>
          <a:pPr latinLnBrk="1"/>
          <a:r>
            <a:rPr lang="ko-KR" altLang="en-US" sz="1700" b="1" dirty="0">
              <a:latin typeface="+mn-ea"/>
              <a:ea typeface="+mn-ea"/>
            </a:rPr>
            <a:t>지역사회현황보고서 제작</a:t>
          </a:r>
        </a:p>
      </dgm:t>
    </dgm:pt>
    <dgm:pt modelId="{68ECCA37-5935-4CA8-99A8-6F576B4C2A39}" type="parTrans" cxnId="{ABD0AF36-6941-40A1-AD3E-7BB1B2D9104D}">
      <dgm:prSet/>
      <dgm:spPr/>
      <dgm:t>
        <a:bodyPr/>
        <a:lstStyle/>
        <a:p>
          <a:pPr latinLnBrk="1"/>
          <a:endParaRPr lang="ko-KR" altLang="en-US"/>
        </a:p>
      </dgm:t>
    </dgm:pt>
    <dgm:pt modelId="{753EF198-106E-4C84-8A91-50D74BA8DA58}" type="sibTrans" cxnId="{ABD0AF36-6941-40A1-AD3E-7BB1B2D9104D}">
      <dgm:prSet/>
      <dgm:spPr/>
      <dgm:t>
        <a:bodyPr/>
        <a:lstStyle/>
        <a:p>
          <a:pPr latinLnBrk="1"/>
          <a:endParaRPr lang="ko-KR" altLang="en-US"/>
        </a:p>
      </dgm:t>
    </dgm:pt>
    <dgm:pt modelId="{59C967BA-1D47-4B5F-9E35-A1035073CAF7}">
      <dgm:prSet phldrT="[텍스트]" custT="1"/>
      <dgm:spPr/>
      <dgm:t>
        <a:bodyPr/>
        <a:lstStyle/>
        <a:p>
          <a:pPr latinLnBrk="1"/>
          <a:r>
            <a:rPr lang="ko-KR" altLang="en-US" sz="1700" b="1" dirty="0">
              <a:latin typeface="+mn-ea"/>
              <a:ea typeface="+mn-ea"/>
            </a:rPr>
            <a:t>동 지역사회보장협의체 활동 사업 참여</a:t>
          </a:r>
        </a:p>
      </dgm:t>
    </dgm:pt>
    <dgm:pt modelId="{4AE036F3-919F-4DFD-81AD-EA8D4159A5C3}" type="parTrans" cxnId="{20CD66ED-798E-4371-8D87-416AC92AB861}">
      <dgm:prSet/>
      <dgm:spPr/>
      <dgm:t>
        <a:bodyPr/>
        <a:lstStyle/>
        <a:p>
          <a:pPr latinLnBrk="1"/>
          <a:endParaRPr lang="ko-KR" altLang="en-US"/>
        </a:p>
      </dgm:t>
    </dgm:pt>
    <dgm:pt modelId="{45812594-4E14-4C7C-9A66-04A2CFADAC11}" type="sibTrans" cxnId="{20CD66ED-798E-4371-8D87-416AC92AB861}">
      <dgm:prSet/>
      <dgm:spPr/>
      <dgm:t>
        <a:bodyPr/>
        <a:lstStyle/>
        <a:p>
          <a:pPr latinLnBrk="1"/>
          <a:endParaRPr lang="ko-KR" altLang="en-US"/>
        </a:p>
      </dgm:t>
    </dgm:pt>
    <dgm:pt modelId="{9AE6F366-692E-4554-9E15-105556AC0AE0}" type="pres">
      <dgm:prSet presAssocID="{11FBFD75-6E1B-4E5F-86F1-17E6E48CEEBB}" presName="Name0" presStyleCnt="0">
        <dgm:presLayoutVars>
          <dgm:dir/>
          <dgm:animLvl val="lvl"/>
          <dgm:resizeHandles val="exact"/>
        </dgm:presLayoutVars>
      </dgm:prSet>
      <dgm:spPr/>
    </dgm:pt>
    <dgm:pt modelId="{087A8FF8-B781-4E75-BC72-A811D4ED55CD}" type="pres">
      <dgm:prSet presAssocID="{B2676919-1C44-4444-A9EA-A11CAAB5BCE2}" presName="linNode" presStyleCnt="0"/>
      <dgm:spPr/>
    </dgm:pt>
    <dgm:pt modelId="{5FA77E2B-8043-45DF-8734-4650C19AA377}" type="pres">
      <dgm:prSet presAssocID="{B2676919-1C44-4444-A9EA-A11CAAB5BCE2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60961C33-D6E4-48F1-81C6-0218CADEC3B1}" type="pres">
      <dgm:prSet presAssocID="{B2676919-1C44-4444-A9EA-A11CAAB5BCE2}" presName="descendantText" presStyleLbl="alignAccFollowNode1" presStyleIdx="0" presStyleCnt="2">
        <dgm:presLayoutVars>
          <dgm:bulletEnabled val="1"/>
        </dgm:presLayoutVars>
      </dgm:prSet>
      <dgm:spPr/>
    </dgm:pt>
    <dgm:pt modelId="{FD7819F0-D36D-4C83-8155-184322EFAF02}" type="pres">
      <dgm:prSet presAssocID="{CAA51651-7968-43A2-808C-6ECB66AD0267}" presName="sp" presStyleCnt="0"/>
      <dgm:spPr/>
    </dgm:pt>
    <dgm:pt modelId="{F9BAF1BE-9F75-4C95-B8B7-22406086D7F9}" type="pres">
      <dgm:prSet presAssocID="{EF200352-6315-4A55-982B-4251B7456436}" presName="linNode" presStyleCnt="0"/>
      <dgm:spPr/>
    </dgm:pt>
    <dgm:pt modelId="{32BD19EA-86E8-41D6-B994-F61F12AF548B}" type="pres">
      <dgm:prSet presAssocID="{EF200352-6315-4A55-982B-4251B7456436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EBCB85D3-CED2-4199-8806-B3EA7B10376E}" type="pres">
      <dgm:prSet presAssocID="{EF200352-6315-4A55-982B-4251B7456436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D2FC2F0A-A507-4F94-88C4-14793DD6C8A1}" srcId="{11FBFD75-6E1B-4E5F-86F1-17E6E48CEEBB}" destId="{B2676919-1C44-4444-A9EA-A11CAAB5BCE2}" srcOrd="0" destOrd="0" parTransId="{DC8FDC3F-5A9B-44EC-BEDF-592399278AD8}" sibTransId="{CAA51651-7968-43A2-808C-6ECB66AD0267}"/>
    <dgm:cxn modelId="{1BD2DB16-33DA-4F5F-99EF-ABFADE53CD27}" srcId="{B2676919-1C44-4444-A9EA-A11CAAB5BCE2}" destId="{6B89DFA6-0809-4044-BF9D-D7E0C1832F94}" srcOrd="0" destOrd="0" parTransId="{11C187E4-1781-4169-AC6D-5F3D95AF9131}" sibTransId="{3A2139A7-AA8F-4D32-99AB-350974088821}"/>
    <dgm:cxn modelId="{ABD0AF36-6941-40A1-AD3E-7BB1B2D9104D}" srcId="{B2676919-1C44-4444-A9EA-A11CAAB5BCE2}" destId="{2BFF4673-CE59-47BD-ACB0-B0181D3B25C7}" srcOrd="2" destOrd="0" parTransId="{68ECCA37-5935-4CA8-99A8-6F576B4C2A39}" sibTransId="{753EF198-106E-4C84-8A91-50D74BA8DA58}"/>
    <dgm:cxn modelId="{FD3FC268-E4B8-4FC9-8FEC-966334E6A408}" srcId="{EF200352-6315-4A55-982B-4251B7456436}" destId="{E14FA4AE-7803-4D9A-ABB7-4FFABED9E076}" srcOrd="1" destOrd="0" parTransId="{C1DD76F7-A1AA-4E05-A1FF-1A3934E34019}" sibTransId="{A85F0451-96C0-405C-9907-1F09D477FEF3}"/>
    <dgm:cxn modelId="{11D57C6C-0A5F-4FDC-9542-A5779942475B}" type="presOf" srcId="{A1588F28-35F3-499A-841C-15D91C3C6F9B}" destId="{60961C33-D6E4-48F1-81C6-0218CADEC3B1}" srcOrd="0" destOrd="1" presId="urn:microsoft.com/office/officeart/2005/8/layout/vList5"/>
    <dgm:cxn modelId="{8A18F96D-1530-4329-9F23-250A17D2008C}" srcId="{11FBFD75-6E1B-4E5F-86F1-17E6E48CEEBB}" destId="{EF200352-6315-4A55-982B-4251B7456436}" srcOrd="1" destOrd="0" parTransId="{B356A2F1-E2A3-490F-A8FB-B59B2191F3F1}" sibTransId="{E6A43E21-753F-4C0E-BC40-E79EAB2E189E}"/>
    <dgm:cxn modelId="{67ACAC7C-1D24-4581-977E-7E9C4EB762AC}" type="presOf" srcId="{C3A32273-A945-48A6-98BF-447FF189A2ED}" destId="{EBCB85D3-CED2-4199-8806-B3EA7B10376E}" srcOrd="0" destOrd="0" presId="urn:microsoft.com/office/officeart/2005/8/layout/vList5"/>
    <dgm:cxn modelId="{8B51B696-3FC6-491D-82EE-115A0D02A0E4}" type="presOf" srcId="{6B89DFA6-0809-4044-BF9D-D7E0C1832F94}" destId="{60961C33-D6E4-48F1-81C6-0218CADEC3B1}" srcOrd="0" destOrd="0" presId="urn:microsoft.com/office/officeart/2005/8/layout/vList5"/>
    <dgm:cxn modelId="{6A6F759A-8192-4B7D-B9F8-A7392093CFD5}" srcId="{EF200352-6315-4A55-982B-4251B7456436}" destId="{C3A32273-A945-48A6-98BF-447FF189A2ED}" srcOrd="0" destOrd="0" parTransId="{20B0BB6D-B325-4CB7-A813-97A46C5EC9A2}" sibTransId="{32E9F8BE-53DC-45C0-8368-1277459675EE}"/>
    <dgm:cxn modelId="{A4A22C9B-6310-4584-BC9E-5146A3501A44}" type="presOf" srcId="{E14FA4AE-7803-4D9A-ABB7-4FFABED9E076}" destId="{EBCB85D3-CED2-4199-8806-B3EA7B10376E}" srcOrd="0" destOrd="1" presId="urn:microsoft.com/office/officeart/2005/8/layout/vList5"/>
    <dgm:cxn modelId="{D5F5AF9E-EF56-44AA-BA39-8E234965FD92}" srcId="{B2676919-1C44-4444-A9EA-A11CAAB5BCE2}" destId="{A1588F28-35F3-499A-841C-15D91C3C6F9B}" srcOrd="1" destOrd="0" parTransId="{26BB87A0-BBFD-483B-9D5A-8F4E337D5EE6}" sibTransId="{91361E71-4B2A-46B5-982C-060B5AA4F741}"/>
    <dgm:cxn modelId="{A5262DBD-E797-4BFB-AA57-E21C9776A649}" type="presOf" srcId="{11FBFD75-6E1B-4E5F-86F1-17E6E48CEEBB}" destId="{9AE6F366-692E-4554-9E15-105556AC0AE0}" srcOrd="0" destOrd="0" presId="urn:microsoft.com/office/officeart/2005/8/layout/vList5"/>
    <dgm:cxn modelId="{A4D5C2BF-3691-491D-8EB8-149316D63ECA}" type="presOf" srcId="{59C967BA-1D47-4B5F-9E35-A1035073CAF7}" destId="{EBCB85D3-CED2-4199-8806-B3EA7B10376E}" srcOrd="0" destOrd="2" presId="urn:microsoft.com/office/officeart/2005/8/layout/vList5"/>
    <dgm:cxn modelId="{C3D29FC3-8D2A-45E4-B124-4F37B90DAEBB}" type="presOf" srcId="{EF200352-6315-4A55-982B-4251B7456436}" destId="{32BD19EA-86E8-41D6-B994-F61F12AF548B}" srcOrd="0" destOrd="0" presId="urn:microsoft.com/office/officeart/2005/8/layout/vList5"/>
    <dgm:cxn modelId="{B1B0F5C4-9B3C-4B5A-B6AB-D56F1797E4ED}" type="presOf" srcId="{B2676919-1C44-4444-A9EA-A11CAAB5BCE2}" destId="{5FA77E2B-8043-45DF-8734-4650C19AA377}" srcOrd="0" destOrd="0" presId="urn:microsoft.com/office/officeart/2005/8/layout/vList5"/>
    <dgm:cxn modelId="{20CD66ED-798E-4371-8D87-416AC92AB861}" srcId="{EF200352-6315-4A55-982B-4251B7456436}" destId="{59C967BA-1D47-4B5F-9E35-A1035073CAF7}" srcOrd="2" destOrd="0" parTransId="{4AE036F3-919F-4DFD-81AD-EA8D4159A5C3}" sibTransId="{45812594-4E14-4C7C-9A66-04A2CFADAC11}"/>
    <dgm:cxn modelId="{7DDF0FF6-F266-4B8B-A679-91082F2C7028}" type="presOf" srcId="{2BFF4673-CE59-47BD-ACB0-B0181D3B25C7}" destId="{60961C33-D6E4-48F1-81C6-0218CADEC3B1}" srcOrd="0" destOrd="2" presId="urn:microsoft.com/office/officeart/2005/8/layout/vList5"/>
    <dgm:cxn modelId="{3220E4CD-A296-400A-A9AD-AAD8C36F7517}" type="presParOf" srcId="{9AE6F366-692E-4554-9E15-105556AC0AE0}" destId="{087A8FF8-B781-4E75-BC72-A811D4ED55CD}" srcOrd="0" destOrd="0" presId="urn:microsoft.com/office/officeart/2005/8/layout/vList5"/>
    <dgm:cxn modelId="{F0DD2114-E5A2-4586-9E59-8A1C67F98180}" type="presParOf" srcId="{087A8FF8-B781-4E75-BC72-A811D4ED55CD}" destId="{5FA77E2B-8043-45DF-8734-4650C19AA377}" srcOrd="0" destOrd="0" presId="urn:microsoft.com/office/officeart/2005/8/layout/vList5"/>
    <dgm:cxn modelId="{51F1DE46-7A28-4981-81E9-A06653B9419A}" type="presParOf" srcId="{087A8FF8-B781-4E75-BC72-A811D4ED55CD}" destId="{60961C33-D6E4-48F1-81C6-0218CADEC3B1}" srcOrd="1" destOrd="0" presId="urn:microsoft.com/office/officeart/2005/8/layout/vList5"/>
    <dgm:cxn modelId="{85C83321-2768-483A-8053-7E01377ECE52}" type="presParOf" srcId="{9AE6F366-692E-4554-9E15-105556AC0AE0}" destId="{FD7819F0-D36D-4C83-8155-184322EFAF02}" srcOrd="1" destOrd="0" presId="urn:microsoft.com/office/officeart/2005/8/layout/vList5"/>
    <dgm:cxn modelId="{061646FA-32BD-4B93-B5B5-53B6D757CB6E}" type="presParOf" srcId="{9AE6F366-692E-4554-9E15-105556AC0AE0}" destId="{F9BAF1BE-9F75-4C95-B8B7-22406086D7F9}" srcOrd="2" destOrd="0" presId="urn:microsoft.com/office/officeart/2005/8/layout/vList5"/>
    <dgm:cxn modelId="{3D552A87-4D60-45A5-9B53-562C9A8AD62D}" type="presParOf" srcId="{F9BAF1BE-9F75-4C95-B8B7-22406086D7F9}" destId="{32BD19EA-86E8-41D6-B994-F61F12AF548B}" srcOrd="0" destOrd="0" presId="urn:microsoft.com/office/officeart/2005/8/layout/vList5"/>
    <dgm:cxn modelId="{33EBD62F-82F9-4EE7-9851-2A5C545C12E4}" type="presParOf" srcId="{F9BAF1BE-9F75-4C95-B8B7-22406086D7F9}" destId="{EBCB85D3-CED2-4199-8806-B3EA7B10376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FBFD75-6E1B-4E5F-86F1-17E6E48CEEBB}" type="doc">
      <dgm:prSet loTypeId="urn:microsoft.com/office/officeart/2005/8/layout/vList5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pPr latinLnBrk="1"/>
          <a:endParaRPr lang="ko-KR" altLang="en-US"/>
        </a:p>
      </dgm:t>
    </dgm:pt>
    <dgm:pt modelId="{B2676919-1C44-4444-A9EA-A11CAAB5BCE2}">
      <dgm:prSet phldrT="[텍스트]" custT="1"/>
      <dgm:spPr/>
      <dgm:t>
        <a:bodyPr/>
        <a:lstStyle/>
        <a:p>
          <a:pPr latinLnBrk="1"/>
          <a:r>
            <a:rPr lang="ko-KR" altLang="en-US" sz="2300" b="1" dirty="0">
              <a:latin typeface="+mn-ea"/>
              <a:ea typeface="+mn-ea"/>
            </a:rPr>
            <a:t>시각장애인</a:t>
          </a:r>
          <a:br>
            <a:rPr lang="en-US" altLang="ko-KR" sz="2300" b="1" dirty="0">
              <a:latin typeface="+mn-ea"/>
              <a:ea typeface="+mn-ea"/>
            </a:rPr>
          </a:br>
          <a:r>
            <a:rPr lang="ko-KR" altLang="en-US" sz="2300" b="1" dirty="0">
              <a:latin typeface="+mn-ea"/>
              <a:ea typeface="+mn-ea"/>
            </a:rPr>
            <a:t>지역복지 환경 조성</a:t>
          </a:r>
        </a:p>
      </dgm:t>
    </dgm:pt>
    <dgm:pt modelId="{DC8FDC3F-5A9B-44EC-BEDF-592399278AD8}" type="parTrans" cxnId="{D2FC2F0A-A507-4F94-88C4-14793DD6C8A1}">
      <dgm:prSet/>
      <dgm:spPr/>
      <dgm:t>
        <a:bodyPr/>
        <a:lstStyle/>
        <a:p>
          <a:pPr latinLnBrk="1"/>
          <a:endParaRPr lang="ko-KR" altLang="en-US"/>
        </a:p>
      </dgm:t>
    </dgm:pt>
    <dgm:pt modelId="{CAA51651-7968-43A2-808C-6ECB66AD0267}" type="sibTrans" cxnId="{D2FC2F0A-A507-4F94-88C4-14793DD6C8A1}">
      <dgm:prSet/>
      <dgm:spPr/>
      <dgm:t>
        <a:bodyPr/>
        <a:lstStyle/>
        <a:p>
          <a:pPr latinLnBrk="1"/>
          <a:endParaRPr lang="ko-KR" altLang="en-US"/>
        </a:p>
      </dgm:t>
    </dgm:pt>
    <dgm:pt modelId="{6B89DFA6-0809-4044-BF9D-D7E0C1832F94}">
      <dgm:prSet phldrT="[텍스트]" custT="1"/>
      <dgm:spPr/>
      <dgm:t>
        <a:bodyPr/>
        <a:lstStyle/>
        <a:p>
          <a:pPr latinLnBrk="1"/>
          <a:r>
            <a:rPr lang="ko-KR" altLang="en-US" sz="1700" b="1" dirty="0">
              <a:latin typeface="+mn-ea"/>
              <a:ea typeface="+mn-ea"/>
            </a:rPr>
            <a:t>복지관 소개 및 시각장애인 연계 사업 운영</a:t>
          </a:r>
        </a:p>
      </dgm:t>
    </dgm:pt>
    <dgm:pt modelId="{11C187E4-1781-4169-AC6D-5F3D95AF9131}" type="parTrans" cxnId="{1BD2DB16-33DA-4F5F-99EF-ABFADE53CD27}">
      <dgm:prSet/>
      <dgm:spPr/>
      <dgm:t>
        <a:bodyPr/>
        <a:lstStyle/>
        <a:p>
          <a:pPr latinLnBrk="1"/>
          <a:endParaRPr lang="ko-KR" altLang="en-US"/>
        </a:p>
      </dgm:t>
    </dgm:pt>
    <dgm:pt modelId="{3A2139A7-AA8F-4D32-99AB-350974088821}" type="sibTrans" cxnId="{1BD2DB16-33DA-4F5F-99EF-ABFADE53CD27}">
      <dgm:prSet/>
      <dgm:spPr/>
      <dgm:t>
        <a:bodyPr/>
        <a:lstStyle/>
        <a:p>
          <a:pPr latinLnBrk="1"/>
          <a:endParaRPr lang="ko-KR" altLang="en-US"/>
        </a:p>
      </dgm:t>
    </dgm:pt>
    <dgm:pt modelId="{A1588F28-35F3-499A-841C-15D91C3C6F9B}">
      <dgm:prSet phldrT="[텍스트]" custT="1"/>
      <dgm:spPr/>
      <dgm:t>
        <a:bodyPr/>
        <a:lstStyle/>
        <a:p>
          <a:pPr latinLnBrk="1"/>
          <a:r>
            <a:rPr lang="ko-KR" altLang="en-US" sz="1700" b="1" dirty="0">
              <a:latin typeface="+mn-ea"/>
              <a:ea typeface="+mn-ea"/>
            </a:rPr>
            <a:t>시각장애인 이해를 위한 기본교육 및 봉사활동</a:t>
          </a:r>
        </a:p>
      </dgm:t>
    </dgm:pt>
    <dgm:pt modelId="{26BB87A0-BBFD-483B-9D5A-8F4E337D5EE6}" type="parTrans" cxnId="{D5F5AF9E-EF56-44AA-BA39-8E234965FD92}">
      <dgm:prSet/>
      <dgm:spPr/>
      <dgm:t>
        <a:bodyPr/>
        <a:lstStyle/>
        <a:p>
          <a:pPr latinLnBrk="1"/>
          <a:endParaRPr lang="ko-KR" altLang="en-US"/>
        </a:p>
      </dgm:t>
    </dgm:pt>
    <dgm:pt modelId="{91361E71-4B2A-46B5-982C-060B5AA4F741}" type="sibTrans" cxnId="{D5F5AF9E-EF56-44AA-BA39-8E234965FD92}">
      <dgm:prSet/>
      <dgm:spPr/>
      <dgm:t>
        <a:bodyPr/>
        <a:lstStyle/>
        <a:p>
          <a:pPr latinLnBrk="1"/>
          <a:endParaRPr lang="ko-KR" altLang="en-US"/>
        </a:p>
      </dgm:t>
    </dgm:pt>
    <dgm:pt modelId="{EF200352-6315-4A55-982B-4251B7456436}">
      <dgm:prSet phldrT="[텍스트]" custT="1"/>
      <dgm:spPr/>
      <dgm:t>
        <a:bodyPr/>
        <a:lstStyle/>
        <a:p>
          <a:pPr latinLnBrk="1"/>
          <a:r>
            <a:rPr lang="ko-KR" altLang="en-US" sz="2300" b="1" dirty="0">
              <a:latin typeface="+mn-ea"/>
              <a:ea typeface="+mn-ea"/>
            </a:rPr>
            <a:t>지역주민 및 자원</a:t>
          </a:r>
          <a:br>
            <a:rPr lang="en-US" altLang="ko-KR" sz="2300" b="1" dirty="0">
              <a:latin typeface="+mn-ea"/>
              <a:ea typeface="+mn-ea"/>
            </a:rPr>
          </a:br>
          <a:r>
            <a:rPr lang="ko-KR" altLang="en-US" sz="2300" b="1" dirty="0">
              <a:latin typeface="+mn-ea"/>
              <a:ea typeface="+mn-ea"/>
            </a:rPr>
            <a:t>활용 사업 운영</a:t>
          </a:r>
        </a:p>
      </dgm:t>
    </dgm:pt>
    <dgm:pt modelId="{B356A2F1-E2A3-490F-A8FB-B59B2191F3F1}" type="parTrans" cxnId="{8A18F96D-1530-4329-9F23-250A17D2008C}">
      <dgm:prSet/>
      <dgm:spPr/>
      <dgm:t>
        <a:bodyPr/>
        <a:lstStyle/>
        <a:p>
          <a:pPr latinLnBrk="1"/>
          <a:endParaRPr lang="ko-KR" altLang="en-US"/>
        </a:p>
      </dgm:t>
    </dgm:pt>
    <dgm:pt modelId="{E6A43E21-753F-4C0E-BC40-E79EAB2E189E}" type="sibTrans" cxnId="{8A18F96D-1530-4329-9F23-250A17D2008C}">
      <dgm:prSet/>
      <dgm:spPr/>
      <dgm:t>
        <a:bodyPr/>
        <a:lstStyle/>
        <a:p>
          <a:pPr latinLnBrk="1"/>
          <a:endParaRPr lang="ko-KR" altLang="en-US"/>
        </a:p>
      </dgm:t>
    </dgm:pt>
    <dgm:pt modelId="{C3A32273-A945-48A6-98BF-447FF189A2ED}">
      <dgm:prSet phldrT="[텍스트]" custT="1"/>
      <dgm:spPr/>
      <dgm:t>
        <a:bodyPr/>
        <a:lstStyle/>
        <a:p>
          <a:pPr latinLnBrk="1"/>
          <a:r>
            <a:rPr lang="ko-KR" altLang="en-US" sz="1700" b="1" dirty="0">
              <a:latin typeface="+mn-ea"/>
              <a:ea typeface="+mn-ea"/>
            </a:rPr>
            <a:t>지역주민을 활용하여 지역 내 관계 형성 도모</a:t>
          </a:r>
        </a:p>
      </dgm:t>
    </dgm:pt>
    <dgm:pt modelId="{20B0BB6D-B325-4CB7-A813-97A46C5EC9A2}" type="parTrans" cxnId="{6A6F759A-8192-4B7D-B9F8-A7392093CFD5}">
      <dgm:prSet/>
      <dgm:spPr/>
      <dgm:t>
        <a:bodyPr/>
        <a:lstStyle/>
        <a:p>
          <a:pPr latinLnBrk="1"/>
          <a:endParaRPr lang="ko-KR" altLang="en-US"/>
        </a:p>
      </dgm:t>
    </dgm:pt>
    <dgm:pt modelId="{32E9F8BE-53DC-45C0-8368-1277459675EE}" type="sibTrans" cxnId="{6A6F759A-8192-4B7D-B9F8-A7392093CFD5}">
      <dgm:prSet/>
      <dgm:spPr/>
      <dgm:t>
        <a:bodyPr/>
        <a:lstStyle/>
        <a:p>
          <a:pPr latinLnBrk="1"/>
          <a:endParaRPr lang="ko-KR" altLang="en-US"/>
        </a:p>
      </dgm:t>
    </dgm:pt>
    <dgm:pt modelId="{E14FA4AE-7803-4D9A-ABB7-4FFABED9E076}">
      <dgm:prSet phldrT="[텍스트]" custT="1"/>
      <dgm:spPr/>
      <dgm:t>
        <a:bodyPr/>
        <a:lstStyle/>
        <a:p>
          <a:pPr latinLnBrk="1"/>
          <a:r>
            <a:rPr lang="ko-KR" altLang="en-US" sz="1700" b="1" dirty="0">
              <a:latin typeface="+mn-ea"/>
              <a:ea typeface="+mn-ea"/>
            </a:rPr>
            <a:t>직접 상권을 이용하기 위해 지역자원 활용</a:t>
          </a:r>
        </a:p>
      </dgm:t>
    </dgm:pt>
    <dgm:pt modelId="{C1DD76F7-A1AA-4E05-A1FF-1A3934E34019}" type="parTrans" cxnId="{FD3FC268-E4B8-4FC9-8FEC-966334E6A408}">
      <dgm:prSet/>
      <dgm:spPr/>
      <dgm:t>
        <a:bodyPr/>
        <a:lstStyle/>
        <a:p>
          <a:pPr latinLnBrk="1"/>
          <a:endParaRPr lang="ko-KR" altLang="en-US"/>
        </a:p>
      </dgm:t>
    </dgm:pt>
    <dgm:pt modelId="{A85F0451-96C0-405C-9907-1F09D477FEF3}" type="sibTrans" cxnId="{FD3FC268-E4B8-4FC9-8FEC-966334E6A408}">
      <dgm:prSet/>
      <dgm:spPr/>
      <dgm:t>
        <a:bodyPr/>
        <a:lstStyle/>
        <a:p>
          <a:pPr latinLnBrk="1"/>
          <a:endParaRPr lang="ko-KR" altLang="en-US"/>
        </a:p>
      </dgm:t>
    </dgm:pt>
    <dgm:pt modelId="{2AE1E710-0438-4BB1-9109-AEEAEB51E5B4}">
      <dgm:prSet phldrT="[텍스트]" custT="1"/>
      <dgm:spPr/>
      <dgm:t>
        <a:bodyPr/>
        <a:lstStyle/>
        <a:p>
          <a:pPr latinLnBrk="1"/>
          <a:r>
            <a:rPr lang="ko-KR" altLang="en-US" sz="1700" b="1" dirty="0">
              <a:latin typeface="+mn-ea"/>
              <a:ea typeface="+mn-ea"/>
            </a:rPr>
            <a:t>다양한 지역 주체와의 접촉으로 사회성 향상</a:t>
          </a:r>
        </a:p>
      </dgm:t>
    </dgm:pt>
    <dgm:pt modelId="{D3027201-070F-4AD2-9CBD-2E92E6A195FD}" type="parTrans" cxnId="{36F61971-0CFC-478A-AE1D-E9E6B7CB6718}">
      <dgm:prSet/>
      <dgm:spPr/>
      <dgm:t>
        <a:bodyPr/>
        <a:lstStyle/>
        <a:p>
          <a:pPr latinLnBrk="1"/>
          <a:endParaRPr lang="ko-KR" altLang="en-US"/>
        </a:p>
      </dgm:t>
    </dgm:pt>
    <dgm:pt modelId="{4C331F03-B5B7-44B9-B683-A6167CC9CA5B}" type="sibTrans" cxnId="{36F61971-0CFC-478A-AE1D-E9E6B7CB6718}">
      <dgm:prSet/>
      <dgm:spPr/>
      <dgm:t>
        <a:bodyPr/>
        <a:lstStyle/>
        <a:p>
          <a:pPr latinLnBrk="1"/>
          <a:endParaRPr lang="ko-KR" altLang="en-US"/>
        </a:p>
      </dgm:t>
    </dgm:pt>
    <dgm:pt modelId="{2C08D20C-8E30-4055-9A33-EF99BDD206C9}">
      <dgm:prSet phldrT="[텍스트]" custT="1"/>
      <dgm:spPr/>
      <dgm:t>
        <a:bodyPr/>
        <a:lstStyle/>
        <a:p>
          <a:pPr latinLnBrk="1"/>
          <a:r>
            <a:rPr lang="ko-KR" altLang="en-US" sz="1700" b="1" dirty="0">
              <a:latin typeface="+mn-ea"/>
              <a:ea typeface="+mn-ea"/>
            </a:rPr>
            <a:t>지역사회의 시각장애인 이해 정도 향상</a:t>
          </a:r>
        </a:p>
      </dgm:t>
    </dgm:pt>
    <dgm:pt modelId="{8BBC735B-4349-40DD-B4C1-95A94717C2EE}" type="parTrans" cxnId="{CF622B92-27D2-481A-8B41-D11F64A4A39B}">
      <dgm:prSet/>
      <dgm:spPr/>
      <dgm:t>
        <a:bodyPr/>
        <a:lstStyle/>
        <a:p>
          <a:pPr latinLnBrk="1"/>
          <a:endParaRPr lang="ko-KR" altLang="en-US"/>
        </a:p>
      </dgm:t>
    </dgm:pt>
    <dgm:pt modelId="{88409D33-76B3-4B0F-8515-B3C6BA611934}" type="sibTrans" cxnId="{CF622B92-27D2-481A-8B41-D11F64A4A39B}">
      <dgm:prSet/>
      <dgm:spPr/>
      <dgm:t>
        <a:bodyPr/>
        <a:lstStyle/>
        <a:p>
          <a:pPr latinLnBrk="1"/>
          <a:endParaRPr lang="ko-KR" altLang="en-US"/>
        </a:p>
      </dgm:t>
    </dgm:pt>
    <dgm:pt modelId="{9AE6F366-692E-4554-9E15-105556AC0AE0}" type="pres">
      <dgm:prSet presAssocID="{11FBFD75-6E1B-4E5F-86F1-17E6E48CEEBB}" presName="Name0" presStyleCnt="0">
        <dgm:presLayoutVars>
          <dgm:dir/>
          <dgm:animLvl val="lvl"/>
          <dgm:resizeHandles val="exact"/>
        </dgm:presLayoutVars>
      </dgm:prSet>
      <dgm:spPr/>
    </dgm:pt>
    <dgm:pt modelId="{087A8FF8-B781-4E75-BC72-A811D4ED55CD}" type="pres">
      <dgm:prSet presAssocID="{B2676919-1C44-4444-A9EA-A11CAAB5BCE2}" presName="linNode" presStyleCnt="0"/>
      <dgm:spPr/>
    </dgm:pt>
    <dgm:pt modelId="{5FA77E2B-8043-45DF-8734-4650C19AA377}" type="pres">
      <dgm:prSet presAssocID="{B2676919-1C44-4444-A9EA-A11CAAB5BCE2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60961C33-D6E4-48F1-81C6-0218CADEC3B1}" type="pres">
      <dgm:prSet presAssocID="{B2676919-1C44-4444-A9EA-A11CAAB5BCE2}" presName="descendantText" presStyleLbl="alignAccFollowNode1" presStyleIdx="0" presStyleCnt="2">
        <dgm:presLayoutVars>
          <dgm:bulletEnabled val="1"/>
        </dgm:presLayoutVars>
      </dgm:prSet>
      <dgm:spPr/>
    </dgm:pt>
    <dgm:pt modelId="{FD7819F0-D36D-4C83-8155-184322EFAF02}" type="pres">
      <dgm:prSet presAssocID="{CAA51651-7968-43A2-808C-6ECB66AD0267}" presName="sp" presStyleCnt="0"/>
      <dgm:spPr/>
    </dgm:pt>
    <dgm:pt modelId="{F9BAF1BE-9F75-4C95-B8B7-22406086D7F9}" type="pres">
      <dgm:prSet presAssocID="{EF200352-6315-4A55-982B-4251B7456436}" presName="linNode" presStyleCnt="0"/>
      <dgm:spPr/>
    </dgm:pt>
    <dgm:pt modelId="{32BD19EA-86E8-41D6-B994-F61F12AF548B}" type="pres">
      <dgm:prSet presAssocID="{EF200352-6315-4A55-982B-4251B7456436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EBCB85D3-CED2-4199-8806-B3EA7B10376E}" type="pres">
      <dgm:prSet presAssocID="{EF200352-6315-4A55-982B-4251B7456436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8D83D802-7A64-4CCF-B117-D5A6095F18F0}" type="presOf" srcId="{2C08D20C-8E30-4055-9A33-EF99BDD206C9}" destId="{60961C33-D6E4-48F1-81C6-0218CADEC3B1}" srcOrd="0" destOrd="2" presId="urn:microsoft.com/office/officeart/2005/8/layout/vList5"/>
    <dgm:cxn modelId="{D2FC2F0A-A507-4F94-88C4-14793DD6C8A1}" srcId="{11FBFD75-6E1B-4E5F-86F1-17E6E48CEEBB}" destId="{B2676919-1C44-4444-A9EA-A11CAAB5BCE2}" srcOrd="0" destOrd="0" parTransId="{DC8FDC3F-5A9B-44EC-BEDF-592399278AD8}" sibTransId="{CAA51651-7968-43A2-808C-6ECB66AD0267}"/>
    <dgm:cxn modelId="{1BD2DB16-33DA-4F5F-99EF-ABFADE53CD27}" srcId="{B2676919-1C44-4444-A9EA-A11CAAB5BCE2}" destId="{6B89DFA6-0809-4044-BF9D-D7E0C1832F94}" srcOrd="0" destOrd="0" parTransId="{11C187E4-1781-4169-AC6D-5F3D95AF9131}" sibTransId="{3A2139A7-AA8F-4D32-99AB-350974088821}"/>
    <dgm:cxn modelId="{FD3FC268-E4B8-4FC9-8FEC-966334E6A408}" srcId="{EF200352-6315-4A55-982B-4251B7456436}" destId="{E14FA4AE-7803-4D9A-ABB7-4FFABED9E076}" srcOrd="1" destOrd="0" parTransId="{C1DD76F7-A1AA-4E05-A1FF-1A3934E34019}" sibTransId="{A85F0451-96C0-405C-9907-1F09D477FEF3}"/>
    <dgm:cxn modelId="{11D57C6C-0A5F-4FDC-9542-A5779942475B}" type="presOf" srcId="{A1588F28-35F3-499A-841C-15D91C3C6F9B}" destId="{60961C33-D6E4-48F1-81C6-0218CADEC3B1}" srcOrd="0" destOrd="1" presId="urn:microsoft.com/office/officeart/2005/8/layout/vList5"/>
    <dgm:cxn modelId="{8A18F96D-1530-4329-9F23-250A17D2008C}" srcId="{11FBFD75-6E1B-4E5F-86F1-17E6E48CEEBB}" destId="{EF200352-6315-4A55-982B-4251B7456436}" srcOrd="1" destOrd="0" parTransId="{B356A2F1-E2A3-490F-A8FB-B59B2191F3F1}" sibTransId="{E6A43E21-753F-4C0E-BC40-E79EAB2E189E}"/>
    <dgm:cxn modelId="{36F61971-0CFC-478A-AE1D-E9E6B7CB6718}" srcId="{EF200352-6315-4A55-982B-4251B7456436}" destId="{2AE1E710-0438-4BB1-9109-AEEAEB51E5B4}" srcOrd="2" destOrd="0" parTransId="{D3027201-070F-4AD2-9CBD-2E92E6A195FD}" sibTransId="{4C331F03-B5B7-44B9-B683-A6167CC9CA5B}"/>
    <dgm:cxn modelId="{67ACAC7C-1D24-4581-977E-7E9C4EB762AC}" type="presOf" srcId="{C3A32273-A945-48A6-98BF-447FF189A2ED}" destId="{EBCB85D3-CED2-4199-8806-B3EA7B10376E}" srcOrd="0" destOrd="0" presId="urn:microsoft.com/office/officeart/2005/8/layout/vList5"/>
    <dgm:cxn modelId="{CF622B92-27D2-481A-8B41-D11F64A4A39B}" srcId="{B2676919-1C44-4444-A9EA-A11CAAB5BCE2}" destId="{2C08D20C-8E30-4055-9A33-EF99BDD206C9}" srcOrd="2" destOrd="0" parTransId="{8BBC735B-4349-40DD-B4C1-95A94717C2EE}" sibTransId="{88409D33-76B3-4B0F-8515-B3C6BA611934}"/>
    <dgm:cxn modelId="{8B51B696-3FC6-491D-82EE-115A0D02A0E4}" type="presOf" srcId="{6B89DFA6-0809-4044-BF9D-D7E0C1832F94}" destId="{60961C33-D6E4-48F1-81C6-0218CADEC3B1}" srcOrd="0" destOrd="0" presId="urn:microsoft.com/office/officeart/2005/8/layout/vList5"/>
    <dgm:cxn modelId="{6A6F759A-8192-4B7D-B9F8-A7392093CFD5}" srcId="{EF200352-6315-4A55-982B-4251B7456436}" destId="{C3A32273-A945-48A6-98BF-447FF189A2ED}" srcOrd="0" destOrd="0" parTransId="{20B0BB6D-B325-4CB7-A813-97A46C5EC9A2}" sibTransId="{32E9F8BE-53DC-45C0-8368-1277459675EE}"/>
    <dgm:cxn modelId="{A4A22C9B-6310-4584-BC9E-5146A3501A44}" type="presOf" srcId="{E14FA4AE-7803-4D9A-ABB7-4FFABED9E076}" destId="{EBCB85D3-CED2-4199-8806-B3EA7B10376E}" srcOrd="0" destOrd="1" presId="urn:microsoft.com/office/officeart/2005/8/layout/vList5"/>
    <dgm:cxn modelId="{D5F5AF9E-EF56-44AA-BA39-8E234965FD92}" srcId="{B2676919-1C44-4444-A9EA-A11CAAB5BCE2}" destId="{A1588F28-35F3-499A-841C-15D91C3C6F9B}" srcOrd="1" destOrd="0" parTransId="{26BB87A0-BBFD-483B-9D5A-8F4E337D5EE6}" sibTransId="{91361E71-4B2A-46B5-982C-060B5AA4F741}"/>
    <dgm:cxn modelId="{A5262DBD-E797-4BFB-AA57-E21C9776A649}" type="presOf" srcId="{11FBFD75-6E1B-4E5F-86F1-17E6E48CEEBB}" destId="{9AE6F366-692E-4554-9E15-105556AC0AE0}" srcOrd="0" destOrd="0" presId="urn:microsoft.com/office/officeart/2005/8/layout/vList5"/>
    <dgm:cxn modelId="{C3D29FC3-8D2A-45E4-B124-4F37B90DAEBB}" type="presOf" srcId="{EF200352-6315-4A55-982B-4251B7456436}" destId="{32BD19EA-86E8-41D6-B994-F61F12AF548B}" srcOrd="0" destOrd="0" presId="urn:microsoft.com/office/officeart/2005/8/layout/vList5"/>
    <dgm:cxn modelId="{B1B0F5C4-9B3C-4B5A-B6AB-D56F1797E4ED}" type="presOf" srcId="{B2676919-1C44-4444-A9EA-A11CAAB5BCE2}" destId="{5FA77E2B-8043-45DF-8734-4650C19AA377}" srcOrd="0" destOrd="0" presId="urn:microsoft.com/office/officeart/2005/8/layout/vList5"/>
    <dgm:cxn modelId="{DE5A6EF3-6669-4835-8C97-A5855E0675B9}" type="presOf" srcId="{2AE1E710-0438-4BB1-9109-AEEAEB51E5B4}" destId="{EBCB85D3-CED2-4199-8806-B3EA7B10376E}" srcOrd="0" destOrd="2" presId="urn:microsoft.com/office/officeart/2005/8/layout/vList5"/>
    <dgm:cxn modelId="{3220E4CD-A296-400A-A9AD-AAD8C36F7517}" type="presParOf" srcId="{9AE6F366-692E-4554-9E15-105556AC0AE0}" destId="{087A8FF8-B781-4E75-BC72-A811D4ED55CD}" srcOrd="0" destOrd="0" presId="urn:microsoft.com/office/officeart/2005/8/layout/vList5"/>
    <dgm:cxn modelId="{F0DD2114-E5A2-4586-9E59-8A1C67F98180}" type="presParOf" srcId="{087A8FF8-B781-4E75-BC72-A811D4ED55CD}" destId="{5FA77E2B-8043-45DF-8734-4650C19AA377}" srcOrd="0" destOrd="0" presId="urn:microsoft.com/office/officeart/2005/8/layout/vList5"/>
    <dgm:cxn modelId="{51F1DE46-7A28-4981-81E9-A06653B9419A}" type="presParOf" srcId="{087A8FF8-B781-4E75-BC72-A811D4ED55CD}" destId="{60961C33-D6E4-48F1-81C6-0218CADEC3B1}" srcOrd="1" destOrd="0" presId="urn:microsoft.com/office/officeart/2005/8/layout/vList5"/>
    <dgm:cxn modelId="{85C83321-2768-483A-8053-7E01377ECE52}" type="presParOf" srcId="{9AE6F366-692E-4554-9E15-105556AC0AE0}" destId="{FD7819F0-D36D-4C83-8155-184322EFAF02}" srcOrd="1" destOrd="0" presId="urn:microsoft.com/office/officeart/2005/8/layout/vList5"/>
    <dgm:cxn modelId="{061646FA-32BD-4B93-B5B5-53B6D757CB6E}" type="presParOf" srcId="{9AE6F366-692E-4554-9E15-105556AC0AE0}" destId="{F9BAF1BE-9F75-4C95-B8B7-22406086D7F9}" srcOrd="2" destOrd="0" presId="urn:microsoft.com/office/officeart/2005/8/layout/vList5"/>
    <dgm:cxn modelId="{3D552A87-4D60-45A5-9B53-562C9A8AD62D}" type="presParOf" srcId="{F9BAF1BE-9F75-4C95-B8B7-22406086D7F9}" destId="{32BD19EA-86E8-41D6-B994-F61F12AF548B}" srcOrd="0" destOrd="0" presId="urn:microsoft.com/office/officeart/2005/8/layout/vList5"/>
    <dgm:cxn modelId="{33EBD62F-82F9-4EE7-9851-2A5C545C12E4}" type="presParOf" srcId="{F9BAF1BE-9F75-4C95-B8B7-22406086D7F9}" destId="{EBCB85D3-CED2-4199-8806-B3EA7B10376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18211F-55F2-43B3-9127-F9AC0683FF9D}" type="doc">
      <dgm:prSet loTypeId="urn:microsoft.com/office/officeart/2005/8/layout/vList5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pPr latinLnBrk="1"/>
          <a:endParaRPr lang="ko-KR" altLang="en-US"/>
        </a:p>
      </dgm:t>
    </dgm:pt>
    <dgm:pt modelId="{9D39348F-DF55-4F7A-8319-25B5D578B749}">
      <dgm:prSet phldrT="[텍스트]" custT="1"/>
      <dgm:spPr/>
      <dgm:t>
        <a:bodyPr/>
        <a:lstStyle/>
        <a:p>
          <a:pPr latinLnBrk="1"/>
          <a:r>
            <a:rPr lang="ko-KR" altLang="en-US" sz="2300" b="1" dirty="0">
              <a:latin typeface="+mn-ea"/>
              <a:ea typeface="+mn-ea"/>
            </a:rPr>
            <a:t>지역연계</a:t>
          </a:r>
          <a:br>
            <a:rPr lang="en-US" altLang="ko-KR" sz="2300" b="1" dirty="0">
              <a:latin typeface="+mn-ea"/>
              <a:ea typeface="+mn-ea"/>
            </a:rPr>
          </a:br>
          <a:r>
            <a:rPr lang="ko-KR" altLang="en-US" sz="2300" b="1" dirty="0">
              <a:latin typeface="+mn-ea"/>
              <a:ea typeface="+mn-ea"/>
            </a:rPr>
            <a:t>자립지원</a:t>
          </a:r>
        </a:p>
      </dgm:t>
    </dgm:pt>
    <dgm:pt modelId="{0622F67F-19EF-431A-964D-F29DEE831D91}" type="parTrans" cxnId="{E20AB8BF-5A52-4184-96C0-88D1D32F4260}">
      <dgm:prSet/>
      <dgm:spPr/>
      <dgm:t>
        <a:bodyPr/>
        <a:lstStyle/>
        <a:p>
          <a:pPr latinLnBrk="1"/>
          <a:endParaRPr lang="ko-KR" altLang="en-US"/>
        </a:p>
      </dgm:t>
    </dgm:pt>
    <dgm:pt modelId="{B1B7409A-0EDE-4ABB-9C7C-01CC1955099D}" type="sibTrans" cxnId="{E20AB8BF-5A52-4184-96C0-88D1D32F4260}">
      <dgm:prSet/>
      <dgm:spPr/>
      <dgm:t>
        <a:bodyPr/>
        <a:lstStyle/>
        <a:p>
          <a:pPr latinLnBrk="1"/>
          <a:endParaRPr lang="ko-KR" altLang="en-US"/>
        </a:p>
      </dgm:t>
    </dgm:pt>
    <dgm:pt modelId="{DA91E85C-6B1C-42A0-B89C-FF2679CA8390}">
      <dgm:prSet phldrT="[텍스트]" custT="1"/>
      <dgm:spPr/>
      <dgm:t>
        <a:bodyPr/>
        <a:lstStyle/>
        <a:p>
          <a:pPr latinLnBrk="1"/>
          <a:r>
            <a:rPr lang="ko-KR" altLang="en-US" sz="1700" b="1" dirty="0">
              <a:latin typeface="+mn-ea"/>
              <a:ea typeface="+mn-ea"/>
            </a:rPr>
            <a:t>개별 욕구 반영 거주지 인근 업체 발굴</a:t>
          </a:r>
        </a:p>
      </dgm:t>
    </dgm:pt>
    <dgm:pt modelId="{A101FBEA-A6AA-4BB1-9993-94470E8A73C3}" type="parTrans" cxnId="{FCEDAAD9-7EF1-4936-8C87-9BB4FD58FB8C}">
      <dgm:prSet/>
      <dgm:spPr/>
      <dgm:t>
        <a:bodyPr/>
        <a:lstStyle/>
        <a:p>
          <a:pPr latinLnBrk="1"/>
          <a:endParaRPr lang="ko-KR" altLang="en-US"/>
        </a:p>
      </dgm:t>
    </dgm:pt>
    <dgm:pt modelId="{FFFA34B5-29EC-42D5-B7F0-2133F793C399}" type="sibTrans" cxnId="{FCEDAAD9-7EF1-4936-8C87-9BB4FD58FB8C}">
      <dgm:prSet/>
      <dgm:spPr/>
      <dgm:t>
        <a:bodyPr/>
        <a:lstStyle/>
        <a:p>
          <a:pPr latinLnBrk="1"/>
          <a:endParaRPr lang="ko-KR" altLang="en-US"/>
        </a:p>
      </dgm:t>
    </dgm:pt>
    <dgm:pt modelId="{34558AD2-68A9-4913-A7AA-653BD3289875}">
      <dgm:prSet phldrT="[텍스트]" custT="1"/>
      <dgm:spPr/>
      <dgm:t>
        <a:bodyPr/>
        <a:lstStyle/>
        <a:p>
          <a:pPr latinLnBrk="1"/>
          <a:r>
            <a:rPr lang="ko-KR" altLang="en-US" sz="1700" b="1" dirty="0">
              <a:latin typeface="+mn-ea"/>
              <a:ea typeface="+mn-ea"/>
            </a:rPr>
            <a:t>직접 이용을 통한 내적 자립 역량 강화 도모</a:t>
          </a:r>
        </a:p>
      </dgm:t>
    </dgm:pt>
    <dgm:pt modelId="{460D599B-AC97-465A-A937-1FDE0DB5F0E2}" type="parTrans" cxnId="{C452E811-F88F-41AE-844E-985084B62BBC}">
      <dgm:prSet/>
      <dgm:spPr/>
      <dgm:t>
        <a:bodyPr/>
        <a:lstStyle/>
        <a:p>
          <a:pPr latinLnBrk="1"/>
          <a:endParaRPr lang="ko-KR" altLang="en-US"/>
        </a:p>
      </dgm:t>
    </dgm:pt>
    <dgm:pt modelId="{697CD4C2-B96D-43C9-A6A2-F9C58C1AAC09}" type="sibTrans" cxnId="{C452E811-F88F-41AE-844E-985084B62BBC}">
      <dgm:prSet/>
      <dgm:spPr/>
      <dgm:t>
        <a:bodyPr/>
        <a:lstStyle/>
        <a:p>
          <a:pPr latinLnBrk="1"/>
          <a:endParaRPr lang="ko-KR" altLang="en-US"/>
        </a:p>
      </dgm:t>
    </dgm:pt>
    <dgm:pt modelId="{0CA3A95B-9738-4499-83CC-01923FE23782}">
      <dgm:prSet phldrT="[텍스트]" custT="1"/>
      <dgm:spPr/>
      <dgm:t>
        <a:bodyPr/>
        <a:lstStyle/>
        <a:p>
          <a:pPr latinLnBrk="1"/>
          <a:r>
            <a:rPr lang="ko-KR" altLang="en-US" sz="2300" b="1" dirty="0">
              <a:latin typeface="+mn-ea"/>
              <a:ea typeface="+mn-ea"/>
            </a:rPr>
            <a:t>주민참여형</a:t>
          </a:r>
          <a:br>
            <a:rPr lang="en-US" altLang="ko-KR" sz="2300" b="1" dirty="0">
              <a:latin typeface="+mn-ea"/>
              <a:ea typeface="+mn-ea"/>
            </a:rPr>
          </a:br>
          <a:r>
            <a:rPr lang="ko-KR" altLang="en-US" sz="2300" b="1" dirty="0">
              <a:latin typeface="+mn-ea"/>
              <a:ea typeface="+mn-ea"/>
            </a:rPr>
            <a:t>복지환경조성</a:t>
          </a:r>
        </a:p>
      </dgm:t>
    </dgm:pt>
    <dgm:pt modelId="{6070BC6A-D6C5-4D22-ADF5-B34E1E6D9320}" type="parTrans" cxnId="{A09884D0-4BBF-4ECB-90E0-ABAC2E8425B0}">
      <dgm:prSet/>
      <dgm:spPr/>
      <dgm:t>
        <a:bodyPr/>
        <a:lstStyle/>
        <a:p>
          <a:pPr latinLnBrk="1"/>
          <a:endParaRPr lang="ko-KR" altLang="en-US"/>
        </a:p>
      </dgm:t>
    </dgm:pt>
    <dgm:pt modelId="{193865FD-9510-4DA3-85F3-8ACD5D2B0BD9}" type="sibTrans" cxnId="{A09884D0-4BBF-4ECB-90E0-ABAC2E8425B0}">
      <dgm:prSet/>
      <dgm:spPr/>
      <dgm:t>
        <a:bodyPr/>
        <a:lstStyle/>
        <a:p>
          <a:pPr latinLnBrk="1"/>
          <a:endParaRPr lang="ko-KR" altLang="en-US"/>
        </a:p>
      </dgm:t>
    </dgm:pt>
    <dgm:pt modelId="{EBE3638F-FA2C-4117-831E-A2C30C601091}">
      <dgm:prSet phldrT="[텍스트]" custT="1"/>
      <dgm:spPr/>
      <dgm:t>
        <a:bodyPr/>
        <a:lstStyle/>
        <a:p>
          <a:pPr latinLnBrk="1"/>
          <a:r>
            <a:rPr lang="ko-KR" altLang="en-US" sz="1700" b="1" dirty="0">
              <a:latin typeface="+mn-ea"/>
              <a:ea typeface="+mn-ea"/>
            </a:rPr>
            <a:t>지역주민과 시각장애인 활동 프로그램 운영</a:t>
          </a:r>
        </a:p>
      </dgm:t>
    </dgm:pt>
    <dgm:pt modelId="{E85EECDA-6D11-4361-BBBE-3AF8E4A2FD7C}" type="parTrans" cxnId="{B76BF1C0-2766-4CBB-9C4E-9DE69E79A78D}">
      <dgm:prSet/>
      <dgm:spPr/>
      <dgm:t>
        <a:bodyPr/>
        <a:lstStyle/>
        <a:p>
          <a:pPr latinLnBrk="1"/>
          <a:endParaRPr lang="ko-KR" altLang="en-US"/>
        </a:p>
      </dgm:t>
    </dgm:pt>
    <dgm:pt modelId="{DD74AEBE-E399-45CF-A53F-06EDA5525E8F}" type="sibTrans" cxnId="{B76BF1C0-2766-4CBB-9C4E-9DE69E79A78D}">
      <dgm:prSet/>
      <dgm:spPr/>
      <dgm:t>
        <a:bodyPr/>
        <a:lstStyle/>
        <a:p>
          <a:pPr latinLnBrk="1"/>
          <a:endParaRPr lang="ko-KR" altLang="en-US"/>
        </a:p>
      </dgm:t>
    </dgm:pt>
    <dgm:pt modelId="{B72C0FAA-5E86-4FB0-AF7E-86B37101FF4B}">
      <dgm:prSet phldrT="[텍스트]" custT="1"/>
      <dgm:spPr/>
      <dgm:t>
        <a:bodyPr/>
        <a:lstStyle/>
        <a:p>
          <a:pPr latinLnBrk="1"/>
          <a:r>
            <a:rPr lang="ko-KR" altLang="en-US" sz="1700" b="1" dirty="0">
              <a:latin typeface="+mn-ea"/>
              <a:ea typeface="+mn-ea"/>
            </a:rPr>
            <a:t>반찬 </a:t>
          </a:r>
          <a:r>
            <a:rPr lang="en-US" altLang="ko-KR" sz="1700" b="1" dirty="0">
              <a:latin typeface="+mn-ea"/>
              <a:ea typeface="+mn-ea"/>
            </a:rPr>
            <a:t>5</a:t>
          </a:r>
          <a:r>
            <a:rPr lang="ko-KR" altLang="en-US" sz="1700" b="1" dirty="0">
              <a:latin typeface="+mn-ea"/>
              <a:ea typeface="+mn-ea"/>
            </a:rPr>
            <a:t>업체</a:t>
          </a:r>
          <a:r>
            <a:rPr lang="en-US" altLang="ko-KR" sz="1700" b="1" dirty="0">
              <a:latin typeface="+mn-ea"/>
              <a:ea typeface="+mn-ea"/>
            </a:rPr>
            <a:t>, </a:t>
          </a:r>
          <a:r>
            <a:rPr lang="ko-KR" altLang="en-US" sz="1700" b="1" dirty="0">
              <a:latin typeface="+mn-ea"/>
              <a:ea typeface="+mn-ea"/>
            </a:rPr>
            <a:t>세탁 </a:t>
          </a:r>
          <a:r>
            <a:rPr lang="en-US" altLang="ko-KR" sz="1700" b="1" dirty="0">
              <a:latin typeface="+mn-ea"/>
              <a:ea typeface="+mn-ea"/>
            </a:rPr>
            <a:t>1</a:t>
          </a:r>
          <a:r>
            <a:rPr lang="ko-KR" altLang="en-US" sz="1700" b="1" dirty="0">
              <a:latin typeface="+mn-ea"/>
              <a:ea typeface="+mn-ea"/>
            </a:rPr>
            <a:t>업체</a:t>
          </a:r>
          <a:r>
            <a:rPr lang="en-US" altLang="ko-KR" sz="1700" b="1" dirty="0">
              <a:latin typeface="+mn-ea"/>
              <a:ea typeface="+mn-ea"/>
            </a:rPr>
            <a:t>, </a:t>
          </a:r>
          <a:r>
            <a:rPr lang="ko-KR" altLang="en-US" sz="1700" b="1" dirty="0">
              <a:latin typeface="+mn-ea"/>
              <a:ea typeface="+mn-ea"/>
            </a:rPr>
            <a:t>간식 </a:t>
          </a:r>
          <a:r>
            <a:rPr lang="en-US" altLang="ko-KR" sz="1700" b="1" dirty="0">
              <a:latin typeface="+mn-ea"/>
              <a:ea typeface="+mn-ea"/>
            </a:rPr>
            <a:t>1</a:t>
          </a:r>
          <a:r>
            <a:rPr lang="ko-KR" altLang="en-US" sz="1700" b="1" dirty="0">
              <a:latin typeface="+mn-ea"/>
              <a:ea typeface="+mn-ea"/>
            </a:rPr>
            <a:t>업체</a:t>
          </a:r>
        </a:p>
      </dgm:t>
    </dgm:pt>
    <dgm:pt modelId="{F19D5AC8-7B23-4A69-BBBF-593739748E32}" type="parTrans" cxnId="{887559CE-B61A-48AB-8C5B-CEB4CDF89F84}">
      <dgm:prSet/>
      <dgm:spPr/>
      <dgm:t>
        <a:bodyPr/>
        <a:lstStyle/>
        <a:p>
          <a:pPr latinLnBrk="1"/>
          <a:endParaRPr lang="ko-KR" altLang="en-US"/>
        </a:p>
      </dgm:t>
    </dgm:pt>
    <dgm:pt modelId="{2BF76030-A4AE-44B9-B031-6AC7B431C528}" type="sibTrans" cxnId="{887559CE-B61A-48AB-8C5B-CEB4CDF89F84}">
      <dgm:prSet/>
      <dgm:spPr/>
      <dgm:t>
        <a:bodyPr/>
        <a:lstStyle/>
        <a:p>
          <a:pPr latinLnBrk="1"/>
          <a:endParaRPr lang="ko-KR" altLang="en-US"/>
        </a:p>
      </dgm:t>
    </dgm:pt>
    <dgm:pt modelId="{81290E2F-A25D-4B03-9A51-1B3A24A0277E}">
      <dgm:prSet phldrT="[텍스트]" custT="1"/>
      <dgm:spPr/>
      <dgm:t>
        <a:bodyPr/>
        <a:lstStyle/>
        <a:p>
          <a:pPr latinLnBrk="1"/>
          <a:r>
            <a:rPr lang="ko-KR" altLang="en-US" sz="1700" b="1" dirty="0">
              <a:latin typeface="+mn-ea"/>
              <a:ea typeface="+mn-ea"/>
            </a:rPr>
            <a:t>주민자치회</a:t>
          </a:r>
          <a:r>
            <a:rPr lang="en-US" altLang="ko-KR" sz="1700" b="1" dirty="0">
              <a:latin typeface="+mn-ea"/>
              <a:ea typeface="+mn-ea"/>
            </a:rPr>
            <a:t>, </a:t>
          </a:r>
          <a:r>
            <a:rPr lang="ko-KR" altLang="en-US" sz="1700" b="1" dirty="0">
              <a:latin typeface="+mn-ea"/>
              <a:ea typeface="+mn-ea"/>
            </a:rPr>
            <a:t>초등학교 소규모 참여</a:t>
          </a:r>
        </a:p>
      </dgm:t>
    </dgm:pt>
    <dgm:pt modelId="{ACF2A23C-8DDF-4125-8885-9C7DB397B7A4}" type="parTrans" cxnId="{77F02986-1E76-40DC-8BA4-59D71A425E70}">
      <dgm:prSet/>
      <dgm:spPr/>
      <dgm:t>
        <a:bodyPr/>
        <a:lstStyle/>
        <a:p>
          <a:pPr latinLnBrk="1"/>
          <a:endParaRPr lang="ko-KR" altLang="en-US"/>
        </a:p>
      </dgm:t>
    </dgm:pt>
    <dgm:pt modelId="{4663EAF6-A526-4AE1-9463-61C69709059C}" type="sibTrans" cxnId="{77F02986-1E76-40DC-8BA4-59D71A425E70}">
      <dgm:prSet/>
      <dgm:spPr/>
      <dgm:t>
        <a:bodyPr/>
        <a:lstStyle/>
        <a:p>
          <a:pPr latinLnBrk="1"/>
          <a:endParaRPr lang="ko-KR" altLang="en-US"/>
        </a:p>
      </dgm:t>
    </dgm:pt>
    <dgm:pt modelId="{51D44161-5844-4903-A3AF-2CB72CF2DDD3}">
      <dgm:prSet phldrT="[텍스트]" custT="1"/>
      <dgm:spPr/>
      <dgm:t>
        <a:bodyPr/>
        <a:lstStyle/>
        <a:p>
          <a:pPr latinLnBrk="1"/>
          <a:r>
            <a:rPr lang="ko-KR" altLang="en-US" sz="1700" b="1" dirty="0">
              <a:latin typeface="+mn-ea"/>
              <a:ea typeface="+mn-ea"/>
            </a:rPr>
            <a:t>지역주민 복지활동 참여 기회 마련</a:t>
          </a:r>
        </a:p>
      </dgm:t>
    </dgm:pt>
    <dgm:pt modelId="{A5172721-6CCF-41C1-87AF-AE1335759201}" type="parTrans" cxnId="{80EBA57A-4CE5-49F3-A1B9-CEA3E523DB21}">
      <dgm:prSet/>
      <dgm:spPr/>
      <dgm:t>
        <a:bodyPr/>
        <a:lstStyle/>
        <a:p>
          <a:pPr latinLnBrk="1"/>
          <a:endParaRPr lang="ko-KR" altLang="en-US"/>
        </a:p>
      </dgm:t>
    </dgm:pt>
    <dgm:pt modelId="{DD9ED8CF-2BBF-4D6B-ABDD-3907F7E56354}" type="sibTrans" cxnId="{80EBA57A-4CE5-49F3-A1B9-CEA3E523DB21}">
      <dgm:prSet/>
      <dgm:spPr/>
      <dgm:t>
        <a:bodyPr/>
        <a:lstStyle/>
        <a:p>
          <a:pPr latinLnBrk="1"/>
          <a:endParaRPr lang="ko-KR" altLang="en-US"/>
        </a:p>
      </dgm:t>
    </dgm:pt>
    <dgm:pt modelId="{1F469293-7BCB-41D7-B821-333302FED62D}" type="pres">
      <dgm:prSet presAssocID="{0018211F-55F2-43B3-9127-F9AC0683FF9D}" presName="Name0" presStyleCnt="0">
        <dgm:presLayoutVars>
          <dgm:dir/>
          <dgm:animLvl val="lvl"/>
          <dgm:resizeHandles val="exact"/>
        </dgm:presLayoutVars>
      </dgm:prSet>
      <dgm:spPr/>
    </dgm:pt>
    <dgm:pt modelId="{E890B170-D0C7-44BB-A58A-51A4B99790A2}" type="pres">
      <dgm:prSet presAssocID="{9D39348F-DF55-4F7A-8319-25B5D578B749}" presName="linNode" presStyleCnt="0"/>
      <dgm:spPr/>
    </dgm:pt>
    <dgm:pt modelId="{AF367AF5-33FA-4AC8-B306-A14981D34137}" type="pres">
      <dgm:prSet presAssocID="{9D39348F-DF55-4F7A-8319-25B5D578B749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C93F95B0-DC2E-4647-A4F6-0A626BF64264}" type="pres">
      <dgm:prSet presAssocID="{9D39348F-DF55-4F7A-8319-25B5D578B749}" presName="descendantText" presStyleLbl="alignAccFollowNode1" presStyleIdx="0" presStyleCnt="2">
        <dgm:presLayoutVars>
          <dgm:bulletEnabled val="1"/>
        </dgm:presLayoutVars>
      </dgm:prSet>
      <dgm:spPr/>
    </dgm:pt>
    <dgm:pt modelId="{FA609EE5-2C39-4F02-99F0-17EB3C4EF806}" type="pres">
      <dgm:prSet presAssocID="{B1B7409A-0EDE-4ABB-9C7C-01CC1955099D}" presName="sp" presStyleCnt="0"/>
      <dgm:spPr/>
    </dgm:pt>
    <dgm:pt modelId="{03F98014-15E5-4240-9D80-5BCC6A4E2036}" type="pres">
      <dgm:prSet presAssocID="{0CA3A95B-9738-4499-83CC-01923FE23782}" presName="linNode" presStyleCnt="0"/>
      <dgm:spPr/>
    </dgm:pt>
    <dgm:pt modelId="{6B71FB60-49D2-43A7-A2F6-F2D910B96B3F}" type="pres">
      <dgm:prSet presAssocID="{0CA3A95B-9738-4499-83CC-01923FE23782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1E45A976-B7D0-4ADF-99CA-1C5C9DBAD540}" type="pres">
      <dgm:prSet presAssocID="{0CA3A95B-9738-4499-83CC-01923FE23782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7B919A0C-6B27-4350-A345-2D88F3CE2F1B}" type="presOf" srcId="{34558AD2-68A9-4913-A7AA-653BD3289875}" destId="{C93F95B0-DC2E-4647-A4F6-0A626BF64264}" srcOrd="0" destOrd="1" presId="urn:microsoft.com/office/officeart/2005/8/layout/vList5"/>
    <dgm:cxn modelId="{C452E811-F88F-41AE-844E-985084B62BBC}" srcId="{9D39348F-DF55-4F7A-8319-25B5D578B749}" destId="{34558AD2-68A9-4913-A7AA-653BD3289875}" srcOrd="1" destOrd="0" parTransId="{460D599B-AC97-465A-A937-1FDE0DB5F0E2}" sibTransId="{697CD4C2-B96D-43C9-A6A2-F9C58C1AAC09}"/>
    <dgm:cxn modelId="{962C0218-362D-415A-8D05-9341EAF8D441}" type="presOf" srcId="{0CA3A95B-9738-4499-83CC-01923FE23782}" destId="{6B71FB60-49D2-43A7-A2F6-F2D910B96B3F}" srcOrd="0" destOrd="0" presId="urn:microsoft.com/office/officeart/2005/8/layout/vList5"/>
    <dgm:cxn modelId="{B23A642E-7F5E-4A6F-8849-E0F02511D3A2}" type="presOf" srcId="{51D44161-5844-4903-A3AF-2CB72CF2DDD3}" destId="{1E45A976-B7D0-4ADF-99CA-1C5C9DBAD540}" srcOrd="0" destOrd="1" presId="urn:microsoft.com/office/officeart/2005/8/layout/vList5"/>
    <dgm:cxn modelId="{69DF3637-CF5B-4130-BE75-6A63A86BB2F0}" type="presOf" srcId="{DA91E85C-6B1C-42A0-B89C-FF2679CA8390}" destId="{C93F95B0-DC2E-4647-A4F6-0A626BF64264}" srcOrd="0" destOrd="0" presId="urn:microsoft.com/office/officeart/2005/8/layout/vList5"/>
    <dgm:cxn modelId="{846F4C40-EBF2-4EDC-99AD-A92AD3D8340A}" type="presOf" srcId="{9D39348F-DF55-4F7A-8319-25B5D578B749}" destId="{AF367AF5-33FA-4AC8-B306-A14981D34137}" srcOrd="0" destOrd="0" presId="urn:microsoft.com/office/officeart/2005/8/layout/vList5"/>
    <dgm:cxn modelId="{AE7A5C5A-B68C-4814-B81F-3790A693683B}" type="presOf" srcId="{0018211F-55F2-43B3-9127-F9AC0683FF9D}" destId="{1F469293-7BCB-41D7-B821-333302FED62D}" srcOrd="0" destOrd="0" presId="urn:microsoft.com/office/officeart/2005/8/layout/vList5"/>
    <dgm:cxn modelId="{80EBA57A-4CE5-49F3-A1B9-CEA3E523DB21}" srcId="{0CA3A95B-9738-4499-83CC-01923FE23782}" destId="{51D44161-5844-4903-A3AF-2CB72CF2DDD3}" srcOrd="1" destOrd="0" parTransId="{A5172721-6CCF-41C1-87AF-AE1335759201}" sibTransId="{DD9ED8CF-2BBF-4D6B-ABDD-3907F7E56354}"/>
    <dgm:cxn modelId="{77F02986-1E76-40DC-8BA4-59D71A425E70}" srcId="{0CA3A95B-9738-4499-83CC-01923FE23782}" destId="{81290E2F-A25D-4B03-9A51-1B3A24A0277E}" srcOrd="2" destOrd="0" parTransId="{ACF2A23C-8DDF-4125-8885-9C7DB397B7A4}" sibTransId="{4663EAF6-A526-4AE1-9463-61C69709059C}"/>
    <dgm:cxn modelId="{5E8B0FAB-E38A-4E0F-8566-980408C6A5AB}" type="presOf" srcId="{81290E2F-A25D-4B03-9A51-1B3A24A0277E}" destId="{1E45A976-B7D0-4ADF-99CA-1C5C9DBAD540}" srcOrd="0" destOrd="2" presId="urn:microsoft.com/office/officeart/2005/8/layout/vList5"/>
    <dgm:cxn modelId="{E20AB8BF-5A52-4184-96C0-88D1D32F4260}" srcId="{0018211F-55F2-43B3-9127-F9AC0683FF9D}" destId="{9D39348F-DF55-4F7A-8319-25B5D578B749}" srcOrd="0" destOrd="0" parTransId="{0622F67F-19EF-431A-964D-F29DEE831D91}" sibTransId="{B1B7409A-0EDE-4ABB-9C7C-01CC1955099D}"/>
    <dgm:cxn modelId="{B76BF1C0-2766-4CBB-9C4E-9DE69E79A78D}" srcId="{0CA3A95B-9738-4499-83CC-01923FE23782}" destId="{EBE3638F-FA2C-4117-831E-A2C30C601091}" srcOrd="0" destOrd="0" parTransId="{E85EECDA-6D11-4361-BBBE-3AF8E4A2FD7C}" sibTransId="{DD74AEBE-E399-45CF-A53F-06EDA5525E8F}"/>
    <dgm:cxn modelId="{887559CE-B61A-48AB-8C5B-CEB4CDF89F84}" srcId="{9D39348F-DF55-4F7A-8319-25B5D578B749}" destId="{B72C0FAA-5E86-4FB0-AF7E-86B37101FF4B}" srcOrd="2" destOrd="0" parTransId="{F19D5AC8-7B23-4A69-BBBF-593739748E32}" sibTransId="{2BF76030-A4AE-44B9-B031-6AC7B431C528}"/>
    <dgm:cxn modelId="{A09884D0-4BBF-4ECB-90E0-ABAC2E8425B0}" srcId="{0018211F-55F2-43B3-9127-F9AC0683FF9D}" destId="{0CA3A95B-9738-4499-83CC-01923FE23782}" srcOrd="1" destOrd="0" parTransId="{6070BC6A-D6C5-4D22-ADF5-B34E1E6D9320}" sibTransId="{193865FD-9510-4DA3-85F3-8ACD5D2B0BD9}"/>
    <dgm:cxn modelId="{FCEDAAD9-7EF1-4936-8C87-9BB4FD58FB8C}" srcId="{9D39348F-DF55-4F7A-8319-25B5D578B749}" destId="{DA91E85C-6B1C-42A0-B89C-FF2679CA8390}" srcOrd="0" destOrd="0" parTransId="{A101FBEA-A6AA-4BB1-9993-94470E8A73C3}" sibTransId="{FFFA34B5-29EC-42D5-B7F0-2133F793C399}"/>
    <dgm:cxn modelId="{DECAF4E1-BBDA-468B-8DD2-9A3A58002921}" type="presOf" srcId="{B72C0FAA-5E86-4FB0-AF7E-86B37101FF4B}" destId="{C93F95B0-DC2E-4647-A4F6-0A626BF64264}" srcOrd="0" destOrd="2" presId="urn:microsoft.com/office/officeart/2005/8/layout/vList5"/>
    <dgm:cxn modelId="{0EF64DED-A9FC-410F-8BD8-A5117D16D325}" type="presOf" srcId="{EBE3638F-FA2C-4117-831E-A2C30C601091}" destId="{1E45A976-B7D0-4ADF-99CA-1C5C9DBAD540}" srcOrd="0" destOrd="0" presId="urn:microsoft.com/office/officeart/2005/8/layout/vList5"/>
    <dgm:cxn modelId="{D7216E3D-D74D-4056-B137-486C5117DD91}" type="presParOf" srcId="{1F469293-7BCB-41D7-B821-333302FED62D}" destId="{E890B170-D0C7-44BB-A58A-51A4B99790A2}" srcOrd="0" destOrd="0" presId="urn:microsoft.com/office/officeart/2005/8/layout/vList5"/>
    <dgm:cxn modelId="{B52A9691-C0D6-4133-B3DF-EE53CEA8B5C5}" type="presParOf" srcId="{E890B170-D0C7-44BB-A58A-51A4B99790A2}" destId="{AF367AF5-33FA-4AC8-B306-A14981D34137}" srcOrd="0" destOrd="0" presId="urn:microsoft.com/office/officeart/2005/8/layout/vList5"/>
    <dgm:cxn modelId="{E250B31F-1C1A-489C-AD5E-8ED279B0ADFA}" type="presParOf" srcId="{E890B170-D0C7-44BB-A58A-51A4B99790A2}" destId="{C93F95B0-DC2E-4647-A4F6-0A626BF64264}" srcOrd="1" destOrd="0" presId="urn:microsoft.com/office/officeart/2005/8/layout/vList5"/>
    <dgm:cxn modelId="{DC2A5097-1D15-4109-8540-75F7DB77A39B}" type="presParOf" srcId="{1F469293-7BCB-41D7-B821-333302FED62D}" destId="{FA609EE5-2C39-4F02-99F0-17EB3C4EF806}" srcOrd="1" destOrd="0" presId="urn:microsoft.com/office/officeart/2005/8/layout/vList5"/>
    <dgm:cxn modelId="{D83051DF-D304-4EDC-8736-7AC3B3CF37ED}" type="presParOf" srcId="{1F469293-7BCB-41D7-B821-333302FED62D}" destId="{03F98014-15E5-4240-9D80-5BCC6A4E2036}" srcOrd="2" destOrd="0" presId="urn:microsoft.com/office/officeart/2005/8/layout/vList5"/>
    <dgm:cxn modelId="{BF732B04-1B51-4BB2-BAF3-73A81EC23EF0}" type="presParOf" srcId="{03F98014-15E5-4240-9D80-5BCC6A4E2036}" destId="{6B71FB60-49D2-43A7-A2F6-F2D910B96B3F}" srcOrd="0" destOrd="0" presId="urn:microsoft.com/office/officeart/2005/8/layout/vList5"/>
    <dgm:cxn modelId="{96699C5D-352B-40CD-808C-5F5E15DC95F1}" type="presParOf" srcId="{03F98014-15E5-4240-9D80-5BCC6A4E2036}" destId="{1E45A976-B7D0-4ADF-99CA-1C5C9DBAD54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7F4C74E-BB95-4108-B081-15A5D90A91E4}" type="doc">
      <dgm:prSet loTypeId="urn:microsoft.com/office/officeart/2005/8/layout/vList5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pPr latinLnBrk="1"/>
          <a:endParaRPr lang="ko-KR" altLang="en-US"/>
        </a:p>
      </dgm:t>
    </dgm:pt>
    <dgm:pt modelId="{BC967FBB-1564-4D55-9B0E-2B8CDF7CF362}">
      <dgm:prSet phldrT="[텍스트]" custT="1"/>
      <dgm:spPr/>
      <dgm:t>
        <a:bodyPr/>
        <a:lstStyle/>
        <a:p>
          <a:pPr latinLnBrk="1"/>
          <a:r>
            <a:rPr lang="ko-KR" altLang="en-US" sz="2300" b="1" dirty="0">
              <a:latin typeface="+mn-ea"/>
              <a:ea typeface="+mn-ea"/>
            </a:rPr>
            <a:t>지역 권역 구분</a:t>
          </a:r>
          <a:br>
            <a:rPr lang="en-US" altLang="ko-KR" sz="2300" b="1" dirty="0">
              <a:latin typeface="+mn-ea"/>
              <a:ea typeface="+mn-ea"/>
            </a:rPr>
          </a:br>
          <a:r>
            <a:rPr lang="ko-KR" altLang="en-US" sz="2300" b="1" dirty="0">
              <a:latin typeface="+mn-ea"/>
              <a:ea typeface="+mn-ea"/>
            </a:rPr>
            <a:t>지역복지 대상</a:t>
          </a:r>
          <a:br>
            <a:rPr lang="en-US" altLang="ko-KR" sz="2300" b="1" dirty="0">
              <a:latin typeface="+mn-ea"/>
              <a:ea typeface="+mn-ea"/>
            </a:rPr>
          </a:br>
          <a:r>
            <a:rPr lang="ko-KR" altLang="en-US" sz="2300" b="1" dirty="0">
              <a:latin typeface="+mn-ea"/>
              <a:ea typeface="+mn-ea"/>
            </a:rPr>
            <a:t>이용자 관리</a:t>
          </a:r>
        </a:p>
      </dgm:t>
    </dgm:pt>
    <dgm:pt modelId="{536E3470-FD56-4119-9C7A-14143320B10D}" type="parTrans" cxnId="{00733758-6774-4966-879B-30D99C198953}">
      <dgm:prSet/>
      <dgm:spPr/>
      <dgm:t>
        <a:bodyPr/>
        <a:lstStyle/>
        <a:p>
          <a:pPr latinLnBrk="1"/>
          <a:endParaRPr lang="ko-KR" altLang="en-US"/>
        </a:p>
      </dgm:t>
    </dgm:pt>
    <dgm:pt modelId="{215EF1A7-4FE2-4553-8D7F-A5649A568985}" type="sibTrans" cxnId="{00733758-6774-4966-879B-30D99C198953}">
      <dgm:prSet/>
      <dgm:spPr/>
      <dgm:t>
        <a:bodyPr/>
        <a:lstStyle/>
        <a:p>
          <a:pPr latinLnBrk="1"/>
          <a:endParaRPr lang="ko-KR" altLang="en-US"/>
        </a:p>
      </dgm:t>
    </dgm:pt>
    <dgm:pt modelId="{8C69A913-CD89-4DA8-830A-C8FEB57EE772}">
      <dgm:prSet phldrT="[텍스트]" custT="1"/>
      <dgm:spPr/>
      <dgm:t>
        <a:bodyPr/>
        <a:lstStyle/>
        <a:p>
          <a:pPr latinLnBrk="1"/>
          <a:r>
            <a:rPr lang="ko-KR" altLang="en-US" sz="1700" b="1" dirty="0">
              <a:latin typeface="+mn-ea"/>
              <a:ea typeface="+mn-ea"/>
            </a:rPr>
            <a:t>강동구</a:t>
          </a:r>
          <a:r>
            <a:rPr lang="en-US" altLang="ko-KR" sz="1700" b="1" dirty="0">
              <a:latin typeface="+mn-ea"/>
              <a:ea typeface="+mn-ea"/>
            </a:rPr>
            <a:t>(3</a:t>
          </a:r>
          <a:r>
            <a:rPr lang="ko-KR" altLang="en-US" sz="1700" b="1" dirty="0">
              <a:latin typeface="+mn-ea"/>
              <a:ea typeface="+mn-ea"/>
            </a:rPr>
            <a:t>권역</a:t>
          </a:r>
          <a:r>
            <a:rPr lang="en-US" altLang="ko-KR" sz="1700" b="1" dirty="0">
              <a:latin typeface="+mn-ea"/>
              <a:ea typeface="+mn-ea"/>
            </a:rPr>
            <a:t>) </a:t>
          </a:r>
          <a:r>
            <a:rPr lang="ko-KR" altLang="en-US" sz="1700" b="1" dirty="0">
              <a:latin typeface="+mn-ea"/>
              <a:ea typeface="+mn-ea"/>
            </a:rPr>
            <a:t>및 강동구 외</a:t>
          </a:r>
          <a:r>
            <a:rPr lang="en-US" altLang="ko-KR" sz="1700" b="1" dirty="0">
              <a:latin typeface="+mn-ea"/>
              <a:ea typeface="+mn-ea"/>
            </a:rPr>
            <a:t>(</a:t>
          </a:r>
          <a:r>
            <a:rPr lang="ko-KR" altLang="en-US" sz="1700" b="1" dirty="0">
              <a:latin typeface="+mn-ea"/>
              <a:ea typeface="+mn-ea"/>
            </a:rPr>
            <a:t>광진</a:t>
          </a:r>
          <a:r>
            <a:rPr lang="en-US" altLang="ko-KR" sz="1700" b="1" dirty="0">
              <a:latin typeface="+mn-ea"/>
              <a:ea typeface="+mn-ea"/>
            </a:rPr>
            <a:t>, </a:t>
          </a:r>
          <a:r>
            <a:rPr lang="ko-KR" altLang="en-US" sz="1700" b="1" dirty="0">
              <a:latin typeface="+mn-ea"/>
              <a:ea typeface="+mn-ea"/>
            </a:rPr>
            <a:t>송파 등</a:t>
          </a:r>
          <a:r>
            <a:rPr lang="en-US" altLang="ko-KR" sz="1700" b="1" dirty="0">
              <a:latin typeface="+mn-ea"/>
              <a:ea typeface="+mn-ea"/>
            </a:rPr>
            <a:t>)</a:t>
          </a:r>
          <a:endParaRPr lang="ko-KR" altLang="en-US" sz="1700" b="1" dirty="0">
            <a:latin typeface="+mn-ea"/>
            <a:ea typeface="+mn-ea"/>
          </a:endParaRPr>
        </a:p>
      </dgm:t>
    </dgm:pt>
    <dgm:pt modelId="{2CB86261-B6EB-4225-B766-30DEBCF46484}" type="parTrans" cxnId="{AB751C11-B76A-43F5-B169-473BDDE71E6A}">
      <dgm:prSet/>
      <dgm:spPr/>
      <dgm:t>
        <a:bodyPr/>
        <a:lstStyle/>
        <a:p>
          <a:pPr latinLnBrk="1"/>
          <a:endParaRPr lang="ko-KR" altLang="en-US"/>
        </a:p>
      </dgm:t>
    </dgm:pt>
    <dgm:pt modelId="{2350AF02-9172-47E6-B8C9-DDDC7E2036EA}" type="sibTrans" cxnId="{AB751C11-B76A-43F5-B169-473BDDE71E6A}">
      <dgm:prSet/>
      <dgm:spPr/>
      <dgm:t>
        <a:bodyPr/>
        <a:lstStyle/>
        <a:p>
          <a:pPr latinLnBrk="1"/>
          <a:endParaRPr lang="ko-KR" altLang="en-US"/>
        </a:p>
      </dgm:t>
    </dgm:pt>
    <dgm:pt modelId="{2F365CE0-48E6-4115-A6DD-E5D390516AF4}">
      <dgm:prSet phldrT="[텍스트]" custT="1"/>
      <dgm:spPr/>
      <dgm:t>
        <a:bodyPr/>
        <a:lstStyle/>
        <a:p>
          <a:pPr latinLnBrk="1"/>
          <a:r>
            <a:rPr lang="ko-KR" altLang="en-US" sz="1700" b="1" dirty="0">
              <a:latin typeface="+mn-ea"/>
              <a:ea typeface="+mn-ea"/>
            </a:rPr>
            <a:t>독거</a:t>
          </a:r>
          <a:r>
            <a:rPr lang="en-US" altLang="ko-KR" sz="1700" b="1" dirty="0">
              <a:latin typeface="+mn-ea"/>
              <a:ea typeface="+mn-ea"/>
            </a:rPr>
            <a:t>, </a:t>
          </a:r>
          <a:r>
            <a:rPr lang="ko-KR" altLang="en-US" sz="1700" b="1" dirty="0">
              <a:latin typeface="+mn-ea"/>
              <a:ea typeface="+mn-ea"/>
            </a:rPr>
            <a:t>고령</a:t>
          </a:r>
          <a:r>
            <a:rPr lang="en-US" altLang="ko-KR" sz="1700" b="1" dirty="0">
              <a:latin typeface="+mn-ea"/>
              <a:ea typeface="+mn-ea"/>
            </a:rPr>
            <a:t>, </a:t>
          </a:r>
          <a:r>
            <a:rPr lang="ko-KR" altLang="en-US" sz="1700" b="1" dirty="0">
              <a:latin typeface="+mn-ea"/>
              <a:ea typeface="+mn-ea"/>
            </a:rPr>
            <a:t>고립 등 집중 관리 대상 선정</a:t>
          </a:r>
        </a:p>
      </dgm:t>
    </dgm:pt>
    <dgm:pt modelId="{8238A26D-CCB7-42F4-8EC9-6C3A5B747483}" type="parTrans" cxnId="{BE4D28FF-A7C7-4E33-B596-7CF011E05D00}">
      <dgm:prSet/>
      <dgm:spPr/>
      <dgm:t>
        <a:bodyPr/>
        <a:lstStyle/>
        <a:p>
          <a:pPr latinLnBrk="1"/>
          <a:endParaRPr lang="ko-KR" altLang="en-US"/>
        </a:p>
      </dgm:t>
    </dgm:pt>
    <dgm:pt modelId="{BA2EA135-FB88-4CDC-912D-E06E39610BAF}" type="sibTrans" cxnId="{BE4D28FF-A7C7-4E33-B596-7CF011E05D00}">
      <dgm:prSet/>
      <dgm:spPr/>
      <dgm:t>
        <a:bodyPr/>
        <a:lstStyle/>
        <a:p>
          <a:pPr latinLnBrk="1"/>
          <a:endParaRPr lang="ko-KR" altLang="en-US"/>
        </a:p>
      </dgm:t>
    </dgm:pt>
    <dgm:pt modelId="{5196C77F-C95D-4CE7-B960-8D406B4624A7}">
      <dgm:prSet phldrT="[텍스트]" custT="1"/>
      <dgm:spPr/>
      <dgm:t>
        <a:bodyPr/>
        <a:lstStyle/>
        <a:p>
          <a:pPr latinLnBrk="1"/>
          <a:r>
            <a:rPr lang="ko-KR" altLang="en-US" sz="2300" b="1" dirty="0">
              <a:latin typeface="+mn-ea"/>
              <a:ea typeface="+mn-ea"/>
            </a:rPr>
            <a:t>개별 맞춤</a:t>
          </a:r>
          <a:br>
            <a:rPr lang="en-US" altLang="ko-KR" sz="2300" b="1" dirty="0">
              <a:latin typeface="+mn-ea"/>
              <a:ea typeface="+mn-ea"/>
            </a:rPr>
          </a:br>
          <a:r>
            <a:rPr lang="ko-KR" altLang="en-US" sz="2300" b="1" dirty="0">
              <a:latin typeface="+mn-ea"/>
              <a:ea typeface="+mn-ea"/>
            </a:rPr>
            <a:t>지원 계획 수립</a:t>
          </a:r>
          <a:br>
            <a:rPr lang="en-US" altLang="ko-KR" sz="2300" b="1" dirty="0">
              <a:latin typeface="+mn-ea"/>
              <a:ea typeface="+mn-ea"/>
            </a:rPr>
          </a:br>
          <a:r>
            <a:rPr lang="ko-KR" altLang="en-US" sz="2300" b="1" dirty="0">
              <a:latin typeface="+mn-ea"/>
              <a:ea typeface="+mn-ea"/>
            </a:rPr>
            <a:t>복지서비스 연계</a:t>
          </a:r>
        </a:p>
      </dgm:t>
    </dgm:pt>
    <dgm:pt modelId="{5ECDE9BC-C9FD-47DB-8F7E-1B9FE6C17412}" type="parTrans" cxnId="{108E378A-5320-461A-8240-1154B1E36BE5}">
      <dgm:prSet/>
      <dgm:spPr/>
      <dgm:t>
        <a:bodyPr/>
        <a:lstStyle/>
        <a:p>
          <a:pPr latinLnBrk="1"/>
          <a:endParaRPr lang="ko-KR" altLang="en-US"/>
        </a:p>
      </dgm:t>
    </dgm:pt>
    <dgm:pt modelId="{0CF3CF3B-D2F5-4941-B0CE-97145FB201EE}" type="sibTrans" cxnId="{108E378A-5320-461A-8240-1154B1E36BE5}">
      <dgm:prSet/>
      <dgm:spPr/>
      <dgm:t>
        <a:bodyPr/>
        <a:lstStyle/>
        <a:p>
          <a:pPr latinLnBrk="1"/>
          <a:endParaRPr lang="ko-KR" altLang="en-US"/>
        </a:p>
      </dgm:t>
    </dgm:pt>
    <dgm:pt modelId="{075D6022-3A3D-4711-8F88-1EB669220E13}">
      <dgm:prSet phldrT="[텍스트]" custT="1"/>
      <dgm:spPr/>
      <dgm:t>
        <a:bodyPr/>
        <a:lstStyle/>
        <a:p>
          <a:pPr latinLnBrk="1"/>
          <a:r>
            <a:rPr lang="ko-KR" altLang="en-US" sz="1700" b="1" dirty="0">
              <a:latin typeface="+mn-ea"/>
              <a:ea typeface="+mn-ea"/>
            </a:rPr>
            <a:t>상담 후 종합지원 팀별 연계 체계 운영</a:t>
          </a:r>
        </a:p>
      </dgm:t>
    </dgm:pt>
    <dgm:pt modelId="{2A6074A4-482F-422E-978D-85F4EB2CBC53}" type="parTrans" cxnId="{4E861138-0809-4CD3-AF6F-67D4ADCAF177}">
      <dgm:prSet/>
      <dgm:spPr/>
      <dgm:t>
        <a:bodyPr/>
        <a:lstStyle/>
        <a:p>
          <a:pPr latinLnBrk="1"/>
          <a:endParaRPr lang="ko-KR" altLang="en-US"/>
        </a:p>
      </dgm:t>
    </dgm:pt>
    <dgm:pt modelId="{09A0F9B8-F453-4555-B733-96A2BE52E807}" type="sibTrans" cxnId="{4E861138-0809-4CD3-AF6F-67D4ADCAF177}">
      <dgm:prSet/>
      <dgm:spPr/>
      <dgm:t>
        <a:bodyPr/>
        <a:lstStyle/>
        <a:p>
          <a:pPr latinLnBrk="1"/>
          <a:endParaRPr lang="ko-KR" altLang="en-US"/>
        </a:p>
      </dgm:t>
    </dgm:pt>
    <dgm:pt modelId="{6EC7041D-B596-4563-9071-11E26B651474}">
      <dgm:prSet phldrT="[텍스트]" custT="1"/>
      <dgm:spPr/>
      <dgm:t>
        <a:bodyPr/>
        <a:lstStyle/>
        <a:p>
          <a:pPr latinLnBrk="1"/>
          <a:r>
            <a:rPr lang="ko-KR" altLang="en-US" sz="1700" b="1" dirty="0">
              <a:latin typeface="+mn-ea"/>
              <a:ea typeface="+mn-ea"/>
            </a:rPr>
            <a:t>활동지원</a:t>
          </a:r>
          <a:r>
            <a:rPr lang="en-US" altLang="ko-KR" sz="1700" b="1" dirty="0">
              <a:latin typeface="+mn-ea"/>
              <a:ea typeface="+mn-ea"/>
            </a:rPr>
            <a:t>, </a:t>
          </a:r>
          <a:r>
            <a:rPr lang="ko-KR" altLang="en-US" sz="1700" b="1" dirty="0">
              <a:latin typeface="+mn-ea"/>
              <a:ea typeface="+mn-ea"/>
            </a:rPr>
            <a:t>이동도서관</a:t>
          </a:r>
          <a:r>
            <a:rPr lang="en-US" altLang="ko-KR" sz="1700" b="1" dirty="0">
              <a:latin typeface="+mn-ea"/>
              <a:ea typeface="+mn-ea"/>
            </a:rPr>
            <a:t>, </a:t>
          </a:r>
          <a:r>
            <a:rPr lang="ko-KR" altLang="en-US" sz="1700" b="1" dirty="0" err="1">
              <a:latin typeface="+mn-ea"/>
              <a:ea typeface="+mn-ea"/>
            </a:rPr>
            <a:t>건강멘토링</a:t>
          </a:r>
          <a:r>
            <a:rPr lang="ko-KR" altLang="en-US" sz="1700" b="1" dirty="0">
              <a:latin typeface="+mn-ea"/>
              <a:ea typeface="+mn-ea"/>
            </a:rPr>
            <a:t> 협조</a:t>
          </a:r>
        </a:p>
      </dgm:t>
    </dgm:pt>
    <dgm:pt modelId="{05BFD82E-8973-485B-8B2F-3DE96D083545}" type="parTrans" cxnId="{5DDD6484-9843-4ADE-893C-1A25799C02E1}">
      <dgm:prSet/>
      <dgm:spPr/>
      <dgm:t>
        <a:bodyPr/>
        <a:lstStyle/>
        <a:p>
          <a:pPr latinLnBrk="1"/>
          <a:endParaRPr lang="ko-KR" altLang="en-US"/>
        </a:p>
      </dgm:t>
    </dgm:pt>
    <dgm:pt modelId="{09C97DD3-BD73-4206-B0EF-1CBD7237B76E}" type="sibTrans" cxnId="{5DDD6484-9843-4ADE-893C-1A25799C02E1}">
      <dgm:prSet/>
      <dgm:spPr/>
      <dgm:t>
        <a:bodyPr/>
        <a:lstStyle/>
        <a:p>
          <a:pPr latinLnBrk="1"/>
          <a:endParaRPr lang="ko-KR" altLang="en-US"/>
        </a:p>
      </dgm:t>
    </dgm:pt>
    <dgm:pt modelId="{566099D5-AEFA-4B20-A95B-BBDFD11E22C4}">
      <dgm:prSet phldrT="[텍스트]" custT="1"/>
      <dgm:spPr/>
      <dgm:t>
        <a:bodyPr/>
        <a:lstStyle/>
        <a:p>
          <a:pPr latinLnBrk="1"/>
          <a:r>
            <a:rPr lang="ko-KR" altLang="en-US" sz="1700" b="1" dirty="0">
              <a:latin typeface="+mn-ea"/>
              <a:ea typeface="+mn-ea"/>
            </a:rPr>
            <a:t>정기 가정 방문 안부 확인 및 욕구 파악</a:t>
          </a:r>
        </a:p>
      </dgm:t>
    </dgm:pt>
    <dgm:pt modelId="{7CA14E5A-1C9B-4F0E-BDB8-0B1C73618987}" type="parTrans" cxnId="{3E7194F9-C4F7-4FDD-9C56-0DAB4A6AA4EE}">
      <dgm:prSet/>
      <dgm:spPr/>
    </dgm:pt>
    <dgm:pt modelId="{37ED0447-AE81-4BE2-8250-BE6D4D1393CE}" type="sibTrans" cxnId="{3E7194F9-C4F7-4FDD-9C56-0DAB4A6AA4EE}">
      <dgm:prSet/>
      <dgm:spPr/>
    </dgm:pt>
    <dgm:pt modelId="{149120CD-9CC3-438F-8338-75167E9FA534}">
      <dgm:prSet phldrT="[텍스트]" custT="1"/>
      <dgm:spPr/>
      <dgm:t>
        <a:bodyPr/>
        <a:lstStyle/>
        <a:p>
          <a:pPr latinLnBrk="1"/>
          <a:r>
            <a:rPr lang="ko-KR" altLang="en-US" sz="1700" b="1" dirty="0">
              <a:latin typeface="+mn-ea"/>
              <a:ea typeface="+mn-ea"/>
            </a:rPr>
            <a:t>관내 대면 사업 지역복지 대상 발굴</a:t>
          </a:r>
        </a:p>
      </dgm:t>
    </dgm:pt>
    <dgm:pt modelId="{CE47CBBC-A1E6-4411-AD83-AFC1AAA2C840}" type="parTrans" cxnId="{7BA00789-66B5-4A45-88FE-00214B161767}">
      <dgm:prSet/>
      <dgm:spPr/>
    </dgm:pt>
    <dgm:pt modelId="{46AE8B17-80DA-4C2A-ACC6-B92A16158235}" type="sibTrans" cxnId="{7BA00789-66B5-4A45-88FE-00214B161767}">
      <dgm:prSet/>
      <dgm:spPr/>
    </dgm:pt>
    <dgm:pt modelId="{52DA2637-031C-4BD0-91AA-7FE027025E3A}" type="pres">
      <dgm:prSet presAssocID="{67F4C74E-BB95-4108-B081-15A5D90A91E4}" presName="Name0" presStyleCnt="0">
        <dgm:presLayoutVars>
          <dgm:dir/>
          <dgm:animLvl val="lvl"/>
          <dgm:resizeHandles val="exact"/>
        </dgm:presLayoutVars>
      </dgm:prSet>
      <dgm:spPr/>
    </dgm:pt>
    <dgm:pt modelId="{D0E118A9-FD65-4400-9196-107184313C8B}" type="pres">
      <dgm:prSet presAssocID="{BC967FBB-1564-4D55-9B0E-2B8CDF7CF362}" presName="linNode" presStyleCnt="0"/>
      <dgm:spPr/>
    </dgm:pt>
    <dgm:pt modelId="{3267EFB9-D17D-4669-A6C8-FB1EE745AA19}" type="pres">
      <dgm:prSet presAssocID="{BC967FBB-1564-4D55-9B0E-2B8CDF7CF362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D19F839F-9D51-404D-85F7-AD865039D32D}" type="pres">
      <dgm:prSet presAssocID="{BC967FBB-1564-4D55-9B0E-2B8CDF7CF362}" presName="descendantText" presStyleLbl="alignAccFollowNode1" presStyleIdx="0" presStyleCnt="2">
        <dgm:presLayoutVars>
          <dgm:bulletEnabled val="1"/>
        </dgm:presLayoutVars>
      </dgm:prSet>
      <dgm:spPr/>
    </dgm:pt>
    <dgm:pt modelId="{6EA503D7-C729-42BB-B7CA-6093C617F44C}" type="pres">
      <dgm:prSet presAssocID="{215EF1A7-4FE2-4553-8D7F-A5649A568985}" presName="sp" presStyleCnt="0"/>
      <dgm:spPr/>
    </dgm:pt>
    <dgm:pt modelId="{6AA80936-446D-4F60-A99D-1569FB113843}" type="pres">
      <dgm:prSet presAssocID="{5196C77F-C95D-4CE7-B960-8D406B4624A7}" presName="linNode" presStyleCnt="0"/>
      <dgm:spPr/>
    </dgm:pt>
    <dgm:pt modelId="{AE34DF75-E3C6-44B9-99DF-28C184B9E1E1}" type="pres">
      <dgm:prSet presAssocID="{5196C77F-C95D-4CE7-B960-8D406B4624A7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E4E69289-6700-423D-8AA6-B930518D12BB}" type="pres">
      <dgm:prSet presAssocID="{5196C77F-C95D-4CE7-B960-8D406B4624A7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AB751C11-B76A-43F5-B169-473BDDE71E6A}" srcId="{BC967FBB-1564-4D55-9B0E-2B8CDF7CF362}" destId="{8C69A913-CD89-4DA8-830A-C8FEB57EE772}" srcOrd="0" destOrd="0" parTransId="{2CB86261-B6EB-4225-B766-30DEBCF46484}" sibTransId="{2350AF02-9172-47E6-B8C9-DDDC7E2036EA}"/>
    <dgm:cxn modelId="{4E861138-0809-4CD3-AF6F-67D4ADCAF177}" srcId="{5196C77F-C95D-4CE7-B960-8D406B4624A7}" destId="{075D6022-3A3D-4711-8F88-1EB669220E13}" srcOrd="0" destOrd="0" parTransId="{2A6074A4-482F-422E-978D-85F4EB2CBC53}" sibTransId="{09A0F9B8-F453-4555-B733-96A2BE52E807}"/>
    <dgm:cxn modelId="{E5F2B05F-61DE-43D1-8732-503BC414593F}" type="presOf" srcId="{BC967FBB-1564-4D55-9B0E-2B8CDF7CF362}" destId="{3267EFB9-D17D-4669-A6C8-FB1EE745AA19}" srcOrd="0" destOrd="0" presId="urn:microsoft.com/office/officeart/2005/8/layout/vList5"/>
    <dgm:cxn modelId="{7F3BCE6B-ECC7-43C0-92D6-F7A4343E2B09}" type="presOf" srcId="{149120CD-9CC3-438F-8338-75167E9FA534}" destId="{E4E69289-6700-423D-8AA6-B930518D12BB}" srcOrd="0" destOrd="1" presId="urn:microsoft.com/office/officeart/2005/8/layout/vList5"/>
    <dgm:cxn modelId="{42EED874-952B-4884-8E88-A65CFB75DF47}" type="presOf" srcId="{6EC7041D-B596-4563-9071-11E26B651474}" destId="{E4E69289-6700-423D-8AA6-B930518D12BB}" srcOrd="0" destOrd="2" presId="urn:microsoft.com/office/officeart/2005/8/layout/vList5"/>
    <dgm:cxn modelId="{185E1257-BD2E-484C-A05E-B22535018111}" type="presOf" srcId="{8C69A913-CD89-4DA8-830A-C8FEB57EE772}" destId="{D19F839F-9D51-404D-85F7-AD865039D32D}" srcOrd="0" destOrd="0" presId="urn:microsoft.com/office/officeart/2005/8/layout/vList5"/>
    <dgm:cxn modelId="{00733758-6774-4966-879B-30D99C198953}" srcId="{67F4C74E-BB95-4108-B081-15A5D90A91E4}" destId="{BC967FBB-1564-4D55-9B0E-2B8CDF7CF362}" srcOrd="0" destOrd="0" parTransId="{536E3470-FD56-4119-9C7A-14143320B10D}" sibTransId="{215EF1A7-4FE2-4553-8D7F-A5649A568985}"/>
    <dgm:cxn modelId="{5DDD6484-9843-4ADE-893C-1A25799C02E1}" srcId="{5196C77F-C95D-4CE7-B960-8D406B4624A7}" destId="{6EC7041D-B596-4563-9071-11E26B651474}" srcOrd="2" destOrd="0" parTransId="{05BFD82E-8973-485B-8B2F-3DE96D083545}" sibTransId="{09C97DD3-BD73-4206-B0EF-1CBD7237B76E}"/>
    <dgm:cxn modelId="{7BA00789-66B5-4A45-88FE-00214B161767}" srcId="{5196C77F-C95D-4CE7-B960-8D406B4624A7}" destId="{149120CD-9CC3-438F-8338-75167E9FA534}" srcOrd="1" destOrd="0" parTransId="{CE47CBBC-A1E6-4411-AD83-AFC1AAA2C840}" sibTransId="{46AE8B17-80DA-4C2A-ACC6-B92A16158235}"/>
    <dgm:cxn modelId="{108E378A-5320-461A-8240-1154B1E36BE5}" srcId="{67F4C74E-BB95-4108-B081-15A5D90A91E4}" destId="{5196C77F-C95D-4CE7-B960-8D406B4624A7}" srcOrd="1" destOrd="0" parTransId="{5ECDE9BC-C9FD-47DB-8F7E-1B9FE6C17412}" sibTransId="{0CF3CF3B-D2F5-4941-B0CE-97145FB201EE}"/>
    <dgm:cxn modelId="{CB447291-B2A4-4BF9-B856-949760E178DF}" type="presOf" srcId="{5196C77F-C95D-4CE7-B960-8D406B4624A7}" destId="{AE34DF75-E3C6-44B9-99DF-28C184B9E1E1}" srcOrd="0" destOrd="0" presId="urn:microsoft.com/office/officeart/2005/8/layout/vList5"/>
    <dgm:cxn modelId="{5033D3B4-50C7-4C0C-AEBE-3B9836C786CB}" type="presOf" srcId="{566099D5-AEFA-4B20-A95B-BBDFD11E22C4}" destId="{D19F839F-9D51-404D-85F7-AD865039D32D}" srcOrd="0" destOrd="2" presId="urn:microsoft.com/office/officeart/2005/8/layout/vList5"/>
    <dgm:cxn modelId="{820581BE-1609-4EEF-843C-DC1186FD87CF}" type="presOf" srcId="{2F365CE0-48E6-4115-A6DD-E5D390516AF4}" destId="{D19F839F-9D51-404D-85F7-AD865039D32D}" srcOrd="0" destOrd="1" presId="urn:microsoft.com/office/officeart/2005/8/layout/vList5"/>
    <dgm:cxn modelId="{655633D0-9AA8-4A08-9F59-45FD9AE83420}" type="presOf" srcId="{075D6022-3A3D-4711-8F88-1EB669220E13}" destId="{E4E69289-6700-423D-8AA6-B930518D12BB}" srcOrd="0" destOrd="0" presId="urn:microsoft.com/office/officeart/2005/8/layout/vList5"/>
    <dgm:cxn modelId="{3E7194F9-C4F7-4FDD-9C56-0DAB4A6AA4EE}" srcId="{BC967FBB-1564-4D55-9B0E-2B8CDF7CF362}" destId="{566099D5-AEFA-4B20-A95B-BBDFD11E22C4}" srcOrd="2" destOrd="0" parTransId="{7CA14E5A-1C9B-4F0E-BDB8-0B1C73618987}" sibTransId="{37ED0447-AE81-4BE2-8250-BE6D4D1393CE}"/>
    <dgm:cxn modelId="{FD702BFD-37B0-437E-A07E-17FEE936B11D}" type="presOf" srcId="{67F4C74E-BB95-4108-B081-15A5D90A91E4}" destId="{52DA2637-031C-4BD0-91AA-7FE027025E3A}" srcOrd="0" destOrd="0" presId="urn:microsoft.com/office/officeart/2005/8/layout/vList5"/>
    <dgm:cxn modelId="{BE4D28FF-A7C7-4E33-B596-7CF011E05D00}" srcId="{BC967FBB-1564-4D55-9B0E-2B8CDF7CF362}" destId="{2F365CE0-48E6-4115-A6DD-E5D390516AF4}" srcOrd="1" destOrd="0" parTransId="{8238A26D-CCB7-42F4-8EC9-6C3A5B747483}" sibTransId="{BA2EA135-FB88-4CDC-912D-E06E39610BAF}"/>
    <dgm:cxn modelId="{28618EAA-8892-4DC8-B4C3-D3C2650049F9}" type="presParOf" srcId="{52DA2637-031C-4BD0-91AA-7FE027025E3A}" destId="{D0E118A9-FD65-4400-9196-107184313C8B}" srcOrd="0" destOrd="0" presId="urn:microsoft.com/office/officeart/2005/8/layout/vList5"/>
    <dgm:cxn modelId="{B30C4467-98F9-4867-BDDF-D1703BC0D31E}" type="presParOf" srcId="{D0E118A9-FD65-4400-9196-107184313C8B}" destId="{3267EFB9-D17D-4669-A6C8-FB1EE745AA19}" srcOrd="0" destOrd="0" presId="urn:microsoft.com/office/officeart/2005/8/layout/vList5"/>
    <dgm:cxn modelId="{DB114C17-AB90-428B-8984-BCDD7BB0E379}" type="presParOf" srcId="{D0E118A9-FD65-4400-9196-107184313C8B}" destId="{D19F839F-9D51-404D-85F7-AD865039D32D}" srcOrd="1" destOrd="0" presId="urn:microsoft.com/office/officeart/2005/8/layout/vList5"/>
    <dgm:cxn modelId="{2FA773DE-E8D0-46BF-983D-10EBFBF6D250}" type="presParOf" srcId="{52DA2637-031C-4BD0-91AA-7FE027025E3A}" destId="{6EA503D7-C729-42BB-B7CA-6093C617F44C}" srcOrd="1" destOrd="0" presId="urn:microsoft.com/office/officeart/2005/8/layout/vList5"/>
    <dgm:cxn modelId="{8F659EF5-9983-4ACA-9A06-EBE903A907F1}" type="presParOf" srcId="{52DA2637-031C-4BD0-91AA-7FE027025E3A}" destId="{6AA80936-446D-4F60-A99D-1569FB113843}" srcOrd="2" destOrd="0" presId="urn:microsoft.com/office/officeart/2005/8/layout/vList5"/>
    <dgm:cxn modelId="{84A60DB2-D5F6-44A3-B958-60819E830095}" type="presParOf" srcId="{6AA80936-446D-4F60-A99D-1569FB113843}" destId="{AE34DF75-E3C6-44B9-99DF-28C184B9E1E1}" srcOrd="0" destOrd="0" presId="urn:microsoft.com/office/officeart/2005/8/layout/vList5"/>
    <dgm:cxn modelId="{DC20823A-BCFD-424C-B907-CB6BD5371F4E}" type="presParOf" srcId="{6AA80936-446D-4F60-A99D-1569FB113843}" destId="{E4E69289-6700-423D-8AA6-B930518D12B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7F4C74E-BB95-4108-B081-15A5D90A91E4}" type="doc">
      <dgm:prSet loTypeId="urn:microsoft.com/office/officeart/2005/8/layout/vList5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pPr latinLnBrk="1"/>
          <a:endParaRPr lang="ko-KR" altLang="en-US"/>
        </a:p>
      </dgm:t>
    </dgm:pt>
    <dgm:pt modelId="{BC967FBB-1564-4D55-9B0E-2B8CDF7CF362}">
      <dgm:prSet phldrT="[텍스트]" custT="1"/>
      <dgm:spPr/>
      <dgm:t>
        <a:bodyPr/>
        <a:lstStyle/>
        <a:p>
          <a:pPr latinLnBrk="1"/>
          <a:r>
            <a:rPr lang="ko-KR" altLang="en-US" sz="2300" b="1" dirty="0">
              <a:latin typeface="+mn-ea"/>
              <a:ea typeface="+mn-ea"/>
            </a:rPr>
            <a:t>지역사회</a:t>
          </a:r>
          <a:br>
            <a:rPr lang="en-US" altLang="ko-KR" sz="2300" b="1" dirty="0">
              <a:latin typeface="+mn-ea"/>
              <a:ea typeface="+mn-ea"/>
            </a:rPr>
          </a:br>
          <a:r>
            <a:rPr lang="ko-KR" altLang="en-US" sz="2300" b="1" dirty="0">
              <a:latin typeface="+mn-ea"/>
              <a:ea typeface="+mn-ea"/>
            </a:rPr>
            <a:t>시각장애인</a:t>
          </a:r>
          <a:br>
            <a:rPr lang="en-US" altLang="ko-KR" sz="2300" b="1" dirty="0">
              <a:latin typeface="+mn-ea"/>
              <a:ea typeface="+mn-ea"/>
            </a:rPr>
          </a:br>
          <a:r>
            <a:rPr lang="ko-KR" altLang="en-US" sz="2300" b="1" dirty="0">
              <a:latin typeface="+mn-ea"/>
              <a:ea typeface="+mn-ea"/>
            </a:rPr>
            <a:t>자립 역량 강화</a:t>
          </a:r>
        </a:p>
      </dgm:t>
    </dgm:pt>
    <dgm:pt modelId="{536E3470-FD56-4119-9C7A-14143320B10D}" type="parTrans" cxnId="{00733758-6774-4966-879B-30D99C198953}">
      <dgm:prSet/>
      <dgm:spPr/>
      <dgm:t>
        <a:bodyPr/>
        <a:lstStyle/>
        <a:p>
          <a:pPr latinLnBrk="1"/>
          <a:endParaRPr lang="ko-KR" altLang="en-US"/>
        </a:p>
      </dgm:t>
    </dgm:pt>
    <dgm:pt modelId="{215EF1A7-4FE2-4553-8D7F-A5649A568985}" type="sibTrans" cxnId="{00733758-6774-4966-879B-30D99C198953}">
      <dgm:prSet/>
      <dgm:spPr/>
      <dgm:t>
        <a:bodyPr/>
        <a:lstStyle/>
        <a:p>
          <a:pPr latinLnBrk="1"/>
          <a:endParaRPr lang="ko-KR" altLang="en-US"/>
        </a:p>
      </dgm:t>
    </dgm:pt>
    <dgm:pt modelId="{8C69A913-CD89-4DA8-830A-C8FEB57EE772}">
      <dgm:prSet phldrT="[텍스트]" custT="1"/>
      <dgm:spPr/>
      <dgm:t>
        <a:bodyPr/>
        <a:lstStyle/>
        <a:p>
          <a:pPr latinLnBrk="1"/>
          <a:r>
            <a:rPr lang="ko-KR" altLang="en-US" sz="1700" b="1" dirty="0">
              <a:latin typeface="+mn-ea"/>
              <a:ea typeface="+mn-ea"/>
            </a:rPr>
            <a:t>거주지 인근 자원 발굴 직접 이용 연계</a:t>
          </a:r>
        </a:p>
      </dgm:t>
    </dgm:pt>
    <dgm:pt modelId="{2CB86261-B6EB-4225-B766-30DEBCF46484}" type="parTrans" cxnId="{AB751C11-B76A-43F5-B169-473BDDE71E6A}">
      <dgm:prSet/>
      <dgm:spPr/>
      <dgm:t>
        <a:bodyPr/>
        <a:lstStyle/>
        <a:p>
          <a:pPr latinLnBrk="1"/>
          <a:endParaRPr lang="ko-KR" altLang="en-US"/>
        </a:p>
      </dgm:t>
    </dgm:pt>
    <dgm:pt modelId="{2350AF02-9172-47E6-B8C9-DDDC7E2036EA}" type="sibTrans" cxnId="{AB751C11-B76A-43F5-B169-473BDDE71E6A}">
      <dgm:prSet/>
      <dgm:spPr/>
      <dgm:t>
        <a:bodyPr/>
        <a:lstStyle/>
        <a:p>
          <a:pPr latinLnBrk="1"/>
          <a:endParaRPr lang="ko-KR" altLang="en-US"/>
        </a:p>
      </dgm:t>
    </dgm:pt>
    <dgm:pt modelId="{2F365CE0-48E6-4115-A6DD-E5D390516AF4}">
      <dgm:prSet phldrT="[텍스트]" custT="1"/>
      <dgm:spPr/>
      <dgm:t>
        <a:bodyPr/>
        <a:lstStyle/>
        <a:p>
          <a:pPr latinLnBrk="1"/>
          <a:r>
            <a:rPr lang="ko-KR" altLang="en-US" sz="1700" b="1" dirty="0">
              <a:latin typeface="+mn-ea"/>
              <a:ea typeface="+mn-ea"/>
            </a:rPr>
            <a:t>주민자치회 등 지역주민 활용 사업 추진</a:t>
          </a:r>
        </a:p>
      </dgm:t>
    </dgm:pt>
    <dgm:pt modelId="{8238A26D-CCB7-42F4-8EC9-6C3A5B747483}" type="parTrans" cxnId="{BE4D28FF-A7C7-4E33-B596-7CF011E05D00}">
      <dgm:prSet/>
      <dgm:spPr/>
      <dgm:t>
        <a:bodyPr/>
        <a:lstStyle/>
        <a:p>
          <a:pPr latinLnBrk="1"/>
          <a:endParaRPr lang="ko-KR" altLang="en-US"/>
        </a:p>
      </dgm:t>
    </dgm:pt>
    <dgm:pt modelId="{BA2EA135-FB88-4CDC-912D-E06E39610BAF}" type="sibTrans" cxnId="{BE4D28FF-A7C7-4E33-B596-7CF011E05D00}">
      <dgm:prSet/>
      <dgm:spPr/>
      <dgm:t>
        <a:bodyPr/>
        <a:lstStyle/>
        <a:p>
          <a:pPr latinLnBrk="1"/>
          <a:endParaRPr lang="ko-KR" altLang="en-US"/>
        </a:p>
      </dgm:t>
    </dgm:pt>
    <dgm:pt modelId="{5196C77F-C95D-4CE7-B960-8D406B4624A7}">
      <dgm:prSet phldrT="[텍스트]" custT="1"/>
      <dgm:spPr/>
      <dgm:t>
        <a:bodyPr/>
        <a:lstStyle/>
        <a:p>
          <a:pPr latinLnBrk="1"/>
          <a:r>
            <a:rPr lang="ko-KR" altLang="en-US" sz="2300" b="1" dirty="0">
              <a:latin typeface="+mn-ea"/>
              <a:ea typeface="+mn-ea"/>
            </a:rPr>
            <a:t>시각장애인 </a:t>
          </a:r>
          <a:br>
            <a:rPr lang="en-US" altLang="ko-KR" sz="2300" b="1" dirty="0">
              <a:latin typeface="+mn-ea"/>
              <a:ea typeface="+mn-ea"/>
            </a:rPr>
          </a:br>
          <a:r>
            <a:rPr lang="ko-KR" altLang="en-US" sz="2300" b="1" dirty="0">
              <a:latin typeface="+mn-ea"/>
              <a:ea typeface="+mn-ea"/>
            </a:rPr>
            <a:t>소외 경감</a:t>
          </a:r>
          <a:br>
            <a:rPr lang="en-US" altLang="ko-KR" sz="2300" b="1" dirty="0">
              <a:latin typeface="+mn-ea"/>
              <a:ea typeface="+mn-ea"/>
            </a:rPr>
          </a:br>
          <a:r>
            <a:rPr lang="ko-KR" altLang="en-US" sz="2300" b="1" dirty="0">
              <a:latin typeface="+mn-ea"/>
              <a:ea typeface="+mn-ea"/>
            </a:rPr>
            <a:t>지역사회 활동 참여</a:t>
          </a:r>
        </a:p>
      </dgm:t>
    </dgm:pt>
    <dgm:pt modelId="{5ECDE9BC-C9FD-47DB-8F7E-1B9FE6C17412}" type="parTrans" cxnId="{108E378A-5320-461A-8240-1154B1E36BE5}">
      <dgm:prSet/>
      <dgm:spPr/>
      <dgm:t>
        <a:bodyPr/>
        <a:lstStyle/>
        <a:p>
          <a:pPr latinLnBrk="1"/>
          <a:endParaRPr lang="ko-KR" altLang="en-US"/>
        </a:p>
      </dgm:t>
    </dgm:pt>
    <dgm:pt modelId="{0CF3CF3B-D2F5-4941-B0CE-97145FB201EE}" type="sibTrans" cxnId="{108E378A-5320-461A-8240-1154B1E36BE5}">
      <dgm:prSet/>
      <dgm:spPr/>
      <dgm:t>
        <a:bodyPr/>
        <a:lstStyle/>
        <a:p>
          <a:pPr latinLnBrk="1"/>
          <a:endParaRPr lang="ko-KR" altLang="en-US"/>
        </a:p>
      </dgm:t>
    </dgm:pt>
    <dgm:pt modelId="{075D6022-3A3D-4711-8F88-1EB669220E13}">
      <dgm:prSet phldrT="[텍스트]" custT="1"/>
      <dgm:spPr/>
      <dgm:t>
        <a:bodyPr/>
        <a:lstStyle/>
        <a:p>
          <a:pPr latinLnBrk="1"/>
          <a:r>
            <a:rPr lang="ko-KR" altLang="en-US" sz="1700" b="1" dirty="0">
              <a:latin typeface="+mn-ea"/>
              <a:ea typeface="+mn-ea"/>
            </a:rPr>
            <a:t>시각장애인 이해 및 지역 복지관 역할 알림</a:t>
          </a:r>
        </a:p>
      </dgm:t>
    </dgm:pt>
    <dgm:pt modelId="{2A6074A4-482F-422E-978D-85F4EB2CBC53}" type="parTrans" cxnId="{4E861138-0809-4CD3-AF6F-67D4ADCAF177}">
      <dgm:prSet/>
      <dgm:spPr/>
      <dgm:t>
        <a:bodyPr/>
        <a:lstStyle/>
        <a:p>
          <a:pPr latinLnBrk="1"/>
          <a:endParaRPr lang="ko-KR" altLang="en-US"/>
        </a:p>
      </dgm:t>
    </dgm:pt>
    <dgm:pt modelId="{09A0F9B8-F453-4555-B733-96A2BE52E807}" type="sibTrans" cxnId="{4E861138-0809-4CD3-AF6F-67D4ADCAF177}">
      <dgm:prSet/>
      <dgm:spPr/>
      <dgm:t>
        <a:bodyPr/>
        <a:lstStyle/>
        <a:p>
          <a:pPr latinLnBrk="1"/>
          <a:endParaRPr lang="ko-KR" altLang="en-US"/>
        </a:p>
      </dgm:t>
    </dgm:pt>
    <dgm:pt modelId="{8450631A-3F80-4A46-BF3D-557493AF85BB}">
      <dgm:prSet phldrT="[텍스트]" custT="1"/>
      <dgm:spPr/>
      <dgm:t>
        <a:bodyPr/>
        <a:lstStyle/>
        <a:p>
          <a:pPr latinLnBrk="1"/>
          <a:r>
            <a:rPr lang="ko-KR" altLang="en-US" sz="1700" b="1" dirty="0" err="1">
              <a:latin typeface="+mn-ea"/>
              <a:ea typeface="+mn-ea"/>
            </a:rPr>
            <a:t>게내마을축제</a:t>
          </a:r>
          <a:r>
            <a:rPr lang="ko-KR" altLang="en-US" sz="1700" b="1" dirty="0">
              <a:latin typeface="+mn-ea"/>
              <a:ea typeface="+mn-ea"/>
            </a:rPr>
            <a:t> 등 지역 행사 참여</a:t>
          </a:r>
        </a:p>
      </dgm:t>
    </dgm:pt>
    <dgm:pt modelId="{13A1275C-6D4D-4249-9047-49144C9FDF7D}" type="parTrans" cxnId="{4522DE9A-C4B6-4FE9-B262-98C11EAAE437}">
      <dgm:prSet/>
      <dgm:spPr/>
      <dgm:t>
        <a:bodyPr/>
        <a:lstStyle/>
        <a:p>
          <a:pPr latinLnBrk="1"/>
          <a:endParaRPr lang="ko-KR" altLang="en-US"/>
        </a:p>
      </dgm:t>
    </dgm:pt>
    <dgm:pt modelId="{CDFB487F-39D0-470D-A701-9CEA99B6AB84}" type="sibTrans" cxnId="{4522DE9A-C4B6-4FE9-B262-98C11EAAE437}">
      <dgm:prSet/>
      <dgm:spPr/>
      <dgm:t>
        <a:bodyPr/>
        <a:lstStyle/>
        <a:p>
          <a:pPr latinLnBrk="1"/>
          <a:endParaRPr lang="ko-KR" altLang="en-US"/>
        </a:p>
      </dgm:t>
    </dgm:pt>
    <dgm:pt modelId="{8B3E6104-C964-442D-8209-D405868C6702}">
      <dgm:prSet phldrT="[텍스트]" custT="1"/>
      <dgm:spPr/>
      <dgm:t>
        <a:bodyPr/>
        <a:lstStyle/>
        <a:p>
          <a:pPr latinLnBrk="1"/>
          <a:r>
            <a:rPr lang="ko-KR" altLang="en-US" sz="1700" b="1" dirty="0">
              <a:latin typeface="+mn-ea"/>
              <a:ea typeface="+mn-ea"/>
            </a:rPr>
            <a:t>활동가</a:t>
          </a:r>
          <a:r>
            <a:rPr lang="en-US" altLang="ko-KR" sz="1700" b="1" dirty="0">
              <a:latin typeface="+mn-ea"/>
              <a:ea typeface="+mn-ea"/>
            </a:rPr>
            <a:t>, </a:t>
          </a:r>
          <a:r>
            <a:rPr lang="ko-KR" altLang="en-US" sz="1700" b="1" dirty="0">
              <a:latin typeface="+mn-ea"/>
              <a:ea typeface="+mn-ea"/>
            </a:rPr>
            <a:t>봉사자 참여 정서지원 사업 운영</a:t>
          </a:r>
        </a:p>
      </dgm:t>
    </dgm:pt>
    <dgm:pt modelId="{823C6F5F-6164-4FAC-907A-79F64AB76366}" type="parTrans" cxnId="{A70A37AA-CB0D-4ED0-B8D7-252681BF1F7D}">
      <dgm:prSet/>
      <dgm:spPr/>
    </dgm:pt>
    <dgm:pt modelId="{2DC3A98C-CCE7-4AA0-B36F-E64BC6C4FFAB}" type="sibTrans" cxnId="{A70A37AA-CB0D-4ED0-B8D7-252681BF1F7D}">
      <dgm:prSet/>
      <dgm:spPr/>
    </dgm:pt>
    <dgm:pt modelId="{D842765E-9443-46AE-849C-774847186374}">
      <dgm:prSet phldrT="[텍스트]" custT="1"/>
      <dgm:spPr/>
      <dgm:t>
        <a:bodyPr/>
        <a:lstStyle/>
        <a:p>
          <a:pPr latinLnBrk="1"/>
          <a:r>
            <a:rPr lang="ko-KR" altLang="en-US" sz="1700" b="1" dirty="0">
              <a:latin typeface="+mn-ea"/>
              <a:ea typeface="+mn-ea"/>
            </a:rPr>
            <a:t>지역주민 참여 프로그램 운영</a:t>
          </a:r>
        </a:p>
      </dgm:t>
    </dgm:pt>
    <dgm:pt modelId="{10C1D931-87D5-48FF-8DA6-B71C9F3282D4}" type="parTrans" cxnId="{5A5B76B1-3E5F-42B9-8649-B51E188333D0}">
      <dgm:prSet/>
      <dgm:spPr/>
    </dgm:pt>
    <dgm:pt modelId="{EBF1FE9C-76F5-4F87-801F-3F3DC3179E6B}" type="sibTrans" cxnId="{5A5B76B1-3E5F-42B9-8649-B51E188333D0}">
      <dgm:prSet/>
      <dgm:spPr/>
    </dgm:pt>
    <dgm:pt modelId="{52DA2637-031C-4BD0-91AA-7FE027025E3A}" type="pres">
      <dgm:prSet presAssocID="{67F4C74E-BB95-4108-B081-15A5D90A91E4}" presName="Name0" presStyleCnt="0">
        <dgm:presLayoutVars>
          <dgm:dir/>
          <dgm:animLvl val="lvl"/>
          <dgm:resizeHandles val="exact"/>
        </dgm:presLayoutVars>
      </dgm:prSet>
      <dgm:spPr/>
    </dgm:pt>
    <dgm:pt modelId="{D0E118A9-FD65-4400-9196-107184313C8B}" type="pres">
      <dgm:prSet presAssocID="{BC967FBB-1564-4D55-9B0E-2B8CDF7CF362}" presName="linNode" presStyleCnt="0"/>
      <dgm:spPr/>
    </dgm:pt>
    <dgm:pt modelId="{3267EFB9-D17D-4669-A6C8-FB1EE745AA19}" type="pres">
      <dgm:prSet presAssocID="{BC967FBB-1564-4D55-9B0E-2B8CDF7CF362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D19F839F-9D51-404D-85F7-AD865039D32D}" type="pres">
      <dgm:prSet presAssocID="{BC967FBB-1564-4D55-9B0E-2B8CDF7CF362}" presName="descendantText" presStyleLbl="alignAccFollowNode1" presStyleIdx="0" presStyleCnt="2">
        <dgm:presLayoutVars>
          <dgm:bulletEnabled val="1"/>
        </dgm:presLayoutVars>
      </dgm:prSet>
      <dgm:spPr/>
    </dgm:pt>
    <dgm:pt modelId="{6EA503D7-C729-42BB-B7CA-6093C617F44C}" type="pres">
      <dgm:prSet presAssocID="{215EF1A7-4FE2-4553-8D7F-A5649A568985}" presName="sp" presStyleCnt="0"/>
      <dgm:spPr/>
    </dgm:pt>
    <dgm:pt modelId="{6AA80936-446D-4F60-A99D-1569FB113843}" type="pres">
      <dgm:prSet presAssocID="{5196C77F-C95D-4CE7-B960-8D406B4624A7}" presName="linNode" presStyleCnt="0"/>
      <dgm:spPr/>
    </dgm:pt>
    <dgm:pt modelId="{AE34DF75-E3C6-44B9-99DF-28C184B9E1E1}" type="pres">
      <dgm:prSet presAssocID="{5196C77F-C95D-4CE7-B960-8D406B4624A7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E4E69289-6700-423D-8AA6-B930518D12BB}" type="pres">
      <dgm:prSet presAssocID="{5196C77F-C95D-4CE7-B960-8D406B4624A7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AB751C11-B76A-43F5-B169-473BDDE71E6A}" srcId="{BC967FBB-1564-4D55-9B0E-2B8CDF7CF362}" destId="{8C69A913-CD89-4DA8-830A-C8FEB57EE772}" srcOrd="0" destOrd="0" parTransId="{2CB86261-B6EB-4225-B766-30DEBCF46484}" sibTransId="{2350AF02-9172-47E6-B8C9-DDDC7E2036EA}"/>
    <dgm:cxn modelId="{4E861138-0809-4CD3-AF6F-67D4ADCAF177}" srcId="{5196C77F-C95D-4CE7-B960-8D406B4624A7}" destId="{075D6022-3A3D-4711-8F88-1EB669220E13}" srcOrd="0" destOrd="0" parTransId="{2A6074A4-482F-422E-978D-85F4EB2CBC53}" sibTransId="{09A0F9B8-F453-4555-B733-96A2BE52E807}"/>
    <dgm:cxn modelId="{E5F2B05F-61DE-43D1-8732-503BC414593F}" type="presOf" srcId="{BC967FBB-1564-4D55-9B0E-2B8CDF7CF362}" destId="{3267EFB9-D17D-4669-A6C8-FB1EE745AA19}" srcOrd="0" destOrd="0" presId="urn:microsoft.com/office/officeart/2005/8/layout/vList5"/>
    <dgm:cxn modelId="{FF0A0460-1C67-4C5E-901F-D8309C1D0903}" type="presOf" srcId="{8450631A-3F80-4A46-BF3D-557493AF85BB}" destId="{E4E69289-6700-423D-8AA6-B930518D12BB}" srcOrd="0" destOrd="2" presId="urn:microsoft.com/office/officeart/2005/8/layout/vList5"/>
    <dgm:cxn modelId="{6D903872-2162-4A99-BEA1-A37DF1625C24}" type="presOf" srcId="{8B3E6104-C964-442D-8209-D405868C6702}" destId="{D19F839F-9D51-404D-85F7-AD865039D32D}" srcOrd="0" destOrd="1" presId="urn:microsoft.com/office/officeart/2005/8/layout/vList5"/>
    <dgm:cxn modelId="{185E1257-BD2E-484C-A05E-B22535018111}" type="presOf" srcId="{8C69A913-CD89-4DA8-830A-C8FEB57EE772}" destId="{D19F839F-9D51-404D-85F7-AD865039D32D}" srcOrd="0" destOrd="0" presId="urn:microsoft.com/office/officeart/2005/8/layout/vList5"/>
    <dgm:cxn modelId="{00733758-6774-4966-879B-30D99C198953}" srcId="{67F4C74E-BB95-4108-B081-15A5D90A91E4}" destId="{BC967FBB-1564-4D55-9B0E-2B8CDF7CF362}" srcOrd="0" destOrd="0" parTransId="{536E3470-FD56-4119-9C7A-14143320B10D}" sibTransId="{215EF1A7-4FE2-4553-8D7F-A5649A568985}"/>
    <dgm:cxn modelId="{108E378A-5320-461A-8240-1154B1E36BE5}" srcId="{67F4C74E-BB95-4108-B081-15A5D90A91E4}" destId="{5196C77F-C95D-4CE7-B960-8D406B4624A7}" srcOrd="1" destOrd="0" parTransId="{5ECDE9BC-C9FD-47DB-8F7E-1B9FE6C17412}" sibTransId="{0CF3CF3B-D2F5-4941-B0CE-97145FB201EE}"/>
    <dgm:cxn modelId="{CB447291-B2A4-4BF9-B856-949760E178DF}" type="presOf" srcId="{5196C77F-C95D-4CE7-B960-8D406B4624A7}" destId="{AE34DF75-E3C6-44B9-99DF-28C184B9E1E1}" srcOrd="0" destOrd="0" presId="urn:microsoft.com/office/officeart/2005/8/layout/vList5"/>
    <dgm:cxn modelId="{4522DE9A-C4B6-4FE9-B262-98C11EAAE437}" srcId="{5196C77F-C95D-4CE7-B960-8D406B4624A7}" destId="{8450631A-3F80-4A46-BF3D-557493AF85BB}" srcOrd="2" destOrd="0" parTransId="{13A1275C-6D4D-4249-9047-49144C9FDF7D}" sibTransId="{CDFB487F-39D0-470D-A701-9CEA99B6AB84}"/>
    <dgm:cxn modelId="{A70A37AA-CB0D-4ED0-B8D7-252681BF1F7D}" srcId="{BC967FBB-1564-4D55-9B0E-2B8CDF7CF362}" destId="{8B3E6104-C964-442D-8209-D405868C6702}" srcOrd="1" destOrd="0" parTransId="{823C6F5F-6164-4FAC-907A-79F64AB76366}" sibTransId="{2DC3A98C-CCE7-4AA0-B36F-E64BC6C4FFAB}"/>
    <dgm:cxn modelId="{3E96FCAF-9E3C-4D75-BFFF-0A15BBE5E72B}" type="presOf" srcId="{D842765E-9443-46AE-849C-774847186374}" destId="{E4E69289-6700-423D-8AA6-B930518D12BB}" srcOrd="0" destOrd="1" presId="urn:microsoft.com/office/officeart/2005/8/layout/vList5"/>
    <dgm:cxn modelId="{5A5B76B1-3E5F-42B9-8649-B51E188333D0}" srcId="{5196C77F-C95D-4CE7-B960-8D406B4624A7}" destId="{D842765E-9443-46AE-849C-774847186374}" srcOrd="1" destOrd="0" parTransId="{10C1D931-87D5-48FF-8DA6-B71C9F3282D4}" sibTransId="{EBF1FE9C-76F5-4F87-801F-3F3DC3179E6B}"/>
    <dgm:cxn modelId="{820581BE-1609-4EEF-843C-DC1186FD87CF}" type="presOf" srcId="{2F365CE0-48E6-4115-A6DD-E5D390516AF4}" destId="{D19F839F-9D51-404D-85F7-AD865039D32D}" srcOrd="0" destOrd="2" presId="urn:microsoft.com/office/officeart/2005/8/layout/vList5"/>
    <dgm:cxn modelId="{655633D0-9AA8-4A08-9F59-45FD9AE83420}" type="presOf" srcId="{075D6022-3A3D-4711-8F88-1EB669220E13}" destId="{E4E69289-6700-423D-8AA6-B930518D12BB}" srcOrd="0" destOrd="0" presId="urn:microsoft.com/office/officeart/2005/8/layout/vList5"/>
    <dgm:cxn modelId="{FD702BFD-37B0-437E-A07E-17FEE936B11D}" type="presOf" srcId="{67F4C74E-BB95-4108-B081-15A5D90A91E4}" destId="{52DA2637-031C-4BD0-91AA-7FE027025E3A}" srcOrd="0" destOrd="0" presId="urn:microsoft.com/office/officeart/2005/8/layout/vList5"/>
    <dgm:cxn modelId="{BE4D28FF-A7C7-4E33-B596-7CF011E05D00}" srcId="{BC967FBB-1564-4D55-9B0E-2B8CDF7CF362}" destId="{2F365CE0-48E6-4115-A6DD-E5D390516AF4}" srcOrd="2" destOrd="0" parTransId="{8238A26D-CCB7-42F4-8EC9-6C3A5B747483}" sibTransId="{BA2EA135-FB88-4CDC-912D-E06E39610BAF}"/>
    <dgm:cxn modelId="{28618EAA-8892-4DC8-B4C3-D3C2650049F9}" type="presParOf" srcId="{52DA2637-031C-4BD0-91AA-7FE027025E3A}" destId="{D0E118A9-FD65-4400-9196-107184313C8B}" srcOrd="0" destOrd="0" presId="urn:microsoft.com/office/officeart/2005/8/layout/vList5"/>
    <dgm:cxn modelId="{B30C4467-98F9-4867-BDDF-D1703BC0D31E}" type="presParOf" srcId="{D0E118A9-FD65-4400-9196-107184313C8B}" destId="{3267EFB9-D17D-4669-A6C8-FB1EE745AA19}" srcOrd="0" destOrd="0" presId="urn:microsoft.com/office/officeart/2005/8/layout/vList5"/>
    <dgm:cxn modelId="{DB114C17-AB90-428B-8984-BCDD7BB0E379}" type="presParOf" srcId="{D0E118A9-FD65-4400-9196-107184313C8B}" destId="{D19F839F-9D51-404D-85F7-AD865039D32D}" srcOrd="1" destOrd="0" presId="urn:microsoft.com/office/officeart/2005/8/layout/vList5"/>
    <dgm:cxn modelId="{2FA773DE-E8D0-46BF-983D-10EBFBF6D250}" type="presParOf" srcId="{52DA2637-031C-4BD0-91AA-7FE027025E3A}" destId="{6EA503D7-C729-42BB-B7CA-6093C617F44C}" srcOrd="1" destOrd="0" presId="urn:microsoft.com/office/officeart/2005/8/layout/vList5"/>
    <dgm:cxn modelId="{8F659EF5-9983-4ACA-9A06-EBE903A907F1}" type="presParOf" srcId="{52DA2637-031C-4BD0-91AA-7FE027025E3A}" destId="{6AA80936-446D-4F60-A99D-1569FB113843}" srcOrd="2" destOrd="0" presId="urn:microsoft.com/office/officeart/2005/8/layout/vList5"/>
    <dgm:cxn modelId="{84A60DB2-D5F6-44A3-B958-60819E830095}" type="presParOf" srcId="{6AA80936-446D-4F60-A99D-1569FB113843}" destId="{AE34DF75-E3C6-44B9-99DF-28C184B9E1E1}" srcOrd="0" destOrd="0" presId="urn:microsoft.com/office/officeart/2005/8/layout/vList5"/>
    <dgm:cxn modelId="{DC20823A-BCFD-424C-B907-CB6BD5371F4E}" type="presParOf" srcId="{6AA80936-446D-4F60-A99D-1569FB113843}" destId="{E4E69289-6700-423D-8AA6-B930518D12B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961C33-D6E4-48F1-81C6-0218CADEC3B1}">
      <dsp:nvSpPr>
        <dsp:cNvPr id="0" name=""/>
        <dsp:cNvSpPr/>
      </dsp:nvSpPr>
      <dsp:spPr>
        <a:xfrm rot="5400000">
          <a:off x="4713034" y="-1529550"/>
          <a:ext cx="1766186" cy="526694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556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700" b="1" kern="1200" dirty="0">
              <a:latin typeface="+mn-ea"/>
              <a:ea typeface="+mn-ea"/>
            </a:rPr>
            <a:t>강동</a:t>
          </a:r>
          <a:r>
            <a:rPr lang="en-US" altLang="ko-KR" sz="1700" b="1" kern="1200" dirty="0">
              <a:latin typeface="+mn-ea"/>
              <a:ea typeface="+mn-ea"/>
            </a:rPr>
            <a:t>, </a:t>
          </a:r>
          <a:r>
            <a:rPr lang="ko-KR" altLang="en-US" sz="1700" b="1" kern="1200" dirty="0">
              <a:latin typeface="+mn-ea"/>
              <a:ea typeface="+mn-ea"/>
            </a:rPr>
            <a:t>광진 이용자 개별 현황 점검 및 공유</a:t>
          </a:r>
        </a:p>
        <a:p>
          <a:pPr marL="171450" lvl="1" indent="-171450" algn="l" defTabSz="7556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700" b="1" kern="1200" dirty="0">
              <a:latin typeface="+mn-ea"/>
              <a:ea typeface="+mn-ea"/>
            </a:rPr>
            <a:t>재가복지 서비스 지원 및 상담 연계</a:t>
          </a:r>
        </a:p>
        <a:p>
          <a:pPr marL="171450" lvl="1" indent="-171450" algn="l" defTabSz="7556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700" b="1" kern="1200" dirty="0">
              <a:latin typeface="+mn-ea"/>
              <a:ea typeface="+mn-ea"/>
            </a:rPr>
            <a:t>지역사회현황보고서 제작</a:t>
          </a:r>
        </a:p>
      </dsp:txBody>
      <dsp:txXfrm rot="-5400000">
        <a:off x="2962655" y="307047"/>
        <a:ext cx="5180726" cy="1593750"/>
      </dsp:txXfrm>
    </dsp:sp>
    <dsp:sp modelId="{5FA77E2B-8043-45DF-8734-4650C19AA377}">
      <dsp:nvSpPr>
        <dsp:cNvPr id="0" name=""/>
        <dsp:cNvSpPr/>
      </dsp:nvSpPr>
      <dsp:spPr>
        <a:xfrm>
          <a:off x="0" y="55"/>
          <a:ext cx="2962656" cy="220773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300" b="1" kern="1200" dirty="0">
              <a:latin typeface="+mn-ea"/>
              <a:ea typeface="+mn-ea"/>
            </a:rPr>
            <a:t>재가복지 서비스</a:t>
          </a:r>
          <a:br>
            <a:rPr lang="en-US" altLang="ko-KR" sz="2300" b="1" kern="1200" dirty="0">
              <a:latin typeface="+mn-ea"/>
              <a:ea typeface="+mn-ea"/>
            </a:rPr>
          </a:br>
          <a:r>
            <a:rPr lang="ko-KR" altLang="en-US" sz="2300" b="1" kern="1200" dirty="0">
              <a:latin typeface="+mn-ea"/>
              <a:ea typeface="+mn-ea"/>
            </a:rPr>
            <a:t>지역 범위 확대</a:t>
          </a:r>
        </a:p>
      </dsp:txBody>
      <dsp:txXfrm>
        <a:off x="107773" y="107828"/>
        <a:ext cx="2747110" cy="1992186"/>
      </dsp:txXfrm>
    </dsp:sp>
    <dsp:sp modelId="{EBCB85D3-CED2-4199-8806-B3EA7B10376E}">
      <dsp:nvSpPr>
        <dsp:cNvPr id="0" name=""/>
        <dsp:cNvSpPr/>
      </dsp:nvSpPr>
      <dsp:spPr>
        <a:xfrm rot="5400000">
          <a:off x="4713034" y="788569"/>
          <a:ext cx="1766186" cy="526694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556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700" b="1" kern="1200" dirty="0">
              <a:latin typeface="+mn-ea"/>
              <a:ea typeface="+mn-ea"/>
            </a:rPr>
            <a:t>동 단위 사례관리 협조 신규 시각장애인 발굴</a:t>
          </a:r>
        </a:p>
        <a:p>
          <a:pPr marL="171450" lvl="1" indent="-171450" algn="l" defTabSz="7556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700" b="1" kern="1200" dirty="0">
              <a:latin typeface="+mn-ea"/>
              <a:ea typeface="+mn-ea"/>
            </a:rPr>
            <a:t>주민자치회 협조 지역주민 참여 프로그램 운영</a:t>
          </a:r>
        </a:p>
        <a:p>
          <a:pPr marL="171450" lvl="1" indent="-171450" algn="l" defTabSz="7556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700" b="1" kern="1200" dirty="0">
              <a:latin typeface="+mn-ea"/>
              <a:ea typeface="+mn-ea"/>
            </a:rPr>
            <a:t>동 지역사회보장협의체 활동 사업 참여</a:t>
          </a:r>
        </a:p>
      </dsp:txBody>
      <dsp:txXfrm rot="-5400000">
        <a:off x="2962655" y="2625166"/>
        <a:ext cx="5180726" cy="1593750"/>
      </dsp:txXfrm>
    </dsp:sp>
    <dsp:sp modelId="{32BD19EA-86E8-41D6-B994-F61F12AF548B}">
      <dsp:nvSpPr>
        <dsp:cNvPr id="0" name=""/>
        <dsp:cNvSpPr/>
      </dsp:nvSpPr>
      <dsp:spPr>
        <a:xfrm>
          <a:off x="0" y="2318174"/>
          <a:ext cx="2962656" cy="220773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300" b="1" kern="1200" dirty="0">
              <a:latin typeface="+mn-ea"/>
              <a:ea typeface="+mn-ea"/>
            </a:rPr>
            <a:t>지역사회 협력 사업</a:t>
          </a:r>
          <a:br>
            <a:rPr lang="en-US" altLang="ko-KR" sz="2300" b="1" kern="1200" dirty="0">
              <a:latin typeface="+mn-ea"/>
              <a:ea typeface="+mn-ea"/>
            </a:rPr>
          </a:br>
          <a:r>
            <a:rPr lang="ko-KR" altLang="en-US" sz="2300" b="1" kern="1200" dirty="0">
              <a:latin typeface="+mn-ea"/>
              <a:ea typeface="+mn-ea"/>
            </a:rPr>
            <a:t>추진 및 참여</a:t>
          </a:r>
        </a:p>
      </dsp:txBody>
      <dsp:txXfrm>
        <a:off x="107773" y="2425947"/>
        <a:ext cx="2747110" cy="19921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961C33-D6E4-48F1-81C6-0218CADEC3B1}">
      <dsp:nvSpPr>
        <dsp:cNvPr id="0" name=""/>
        <dsp:cNvSpPr/>
      </dsp:nvSpPr>
      <dsp:spPr>
        <a:xfrm rot="5400000">
          <a:off x="4713034" y="-1529550"/>
          <a:ext cx="1766186" cy="526694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556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700" b="1" kern="1200" dirty="0">
              <a:latin typeface="+mn-ea"/>
              <a:ea typeface="+mn-ea"/>
            </a:rPr>
            <a:t>복지관 소개 및 시각장애인 연계 사업 운영</a:t>
          </a:r>
        </a:p>
        <a:p>
          <a:pPr marL="171450" lvl="1" indent="-171450" algn="l" defTabSz="7556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700" b="1" kern="1200" dirty="0">
              <a:latin typeface="+mn-ea"/>
              <a:ea typeface="+mn-ea"/>
            </a:rPr>
            <a:t>시각장애인 이해를 위한 기본교육 및 봉사활동</a:t>
          </a:r>
        </a:p>
        <a:p>
          <a:pPr marL="171450" lvl="1" indent="-171450" algn="l" defTabSz="7556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700" b="1" kern="1200" dirty="0">
              <a:latin typeface="+mn-ea"/>
              <a:ea typeface="+mn-ea"/>
            </a:rPr>
            <a:t>지역사회의 시각장애인 이해 정도 향상</a:t>
          </a:r>
        </a:p>
      </dsp:txBody>
      <dsp:txXfrm rot="-5400000">
        <a:off x="2962655" y="307047"/>
        <a:ext cx="5180726" cy="1593750"/>
      </dsp:txXfrm>
    </dsp:sp>
    <dsp:sp modelId="{5FA77E2B-8043-45DF-8734-4650C19AA377}">
      <dsp:nvSpPr>
        <dsp:cNvPr id="0" name=""/>
        <dsp:cNvSpPr/>
      </dsp:nvSpPr>
      <dsp:spPr>
        <a:xfrm>
          <a:off x="0" y="55"/>
          <a:ext cx="2962656" cy="220773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300" b="1" kern="1200" dirty="0">
              <a:latin typeface="+mn-ea"/>
              <a:ea typeface="+mn-ea"/>
            </a:rPr>
            <a:t>시각장애인</a:t>
          </a:r>
          <a:br>
            <a:rPr lang="en-US" altLang="ko-KR" sz="2300" b="1" kern="1200" dirty="0">
              <a:latin typeface="+mn-ea"/>
              <a:ea typeface="+mn-ea"/>
            </a:rPr>
          </a:br>
          <a:r>
            <a:rPr lang="ko-KR" altLang="en-US" sz="2300" b="1" kern="1200" dirty="0">
              <a:latin typeface="+mn-ea"/>
              <a:ea typeface="+mn-ea"/>
            </a:rPr>
            <a:t>지역복지 환경 조성</a:t>
          </a:r>
        </a:p>
      </dsp:txBody>
      <dsp:txXfrm>
        <a:off x="107773" y="107828"/>
        <a:ext cx="2747110" cy="1992186"/>
      </dsp:txXfrm>
    </dsp:sp>
    <dsp:sp modelId="{EBCB85D3-CED2-4199-8806-B3EA7B10376E}">
      <dsp:nvSpPr>
        <dsp:cNvPr id="0" name=""/>
        <dsp:cNvSpPr/>
      </dsp:nvSpPr>
      <dsp:spPr>
        <a:xfrm rot="5400000">
          <a:off x="4713034" y="788569"/>
          <a:ext cx="1766186" cy="526694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556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700" b="1" kern="1200" dirty="0">
              <a:latin typeface="+mn-ea"/>
              <a:ea typeface="+mn-ea"/>
            </a:rPr>
            <a:t>지역주민을 활용하여 지역 내 관계 형성 도모</a:t>
          </a:r>
        </a:p>
        <a:p>
          <a:pPr marL="171450" lvl="1" indent="-171450" algn="l" defTabSz="7556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700" b="1" kern="1200" dirty="0">
              <a:latin typeface="+mn-ea"/>
              <a:ea typeface="+mn-ea"/>
            </a:rPr>
            <a:t>직접 상권을 이용하기 위해 지역자원 활용</a:t>
          </a:r>
        </a:p>
        <a:p>
          <a:pPr marL="171450" lvl="1" indent="-171450" algn="l" defTabSz="7556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700" b="1" kern="1200" dirty="0">
              <a:latin typeface="+mn-ea"/>
              <a:ea typeface="+mn-ea"/>
            </a:rPr>
            <a:t>다양한 지역 주체와의 접촉으로 사회성 향상</a:t>
          </a:r>
        </a:p>
      </dsp:txBody>
      <dsp:txXfrm rot="-5400000">
        <a:off x="2962655" y="2625166"/>
        <a:ext cx="5180726" cy="1593750"/>
      </dsp:txXfrm>
    </dsp:sp>
    <dsp:sp modelId="{32BD19EA-86E8-41D6-B994-F61F12AF548B}">
      <dsp:nvSpPr>
        <dsp:cNvPr id="0" name=""/>
        <dsp:cNvSpPr/>
      </dsp:nvSpPr>
      <dsp:spPr>
        <a:xfrm>
          <a:off x="0" y="2318174"/>
          <a:ext cx="2962656" cy="220773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300" b="1" kern="1200" dirty="0">
              <a:latin typeface="+mn-ea"/>
              <a:ea typeface="+mn-ea"/>
            </a:rPr>
            <a:t>지역주민 및 자원</a:t>
          </a:r>
          <a:br>
            <a:rPr lang="en-US" altLang="ko-KR" sz="2300" b="1" kern="1200" dirty="0">
              <a:latin typeface="+mn-ea"/>
              <a:ea typeface="+mn-ea"/>
            </a:rPr>
          </a:br>
          <a:r>
            <a:rPr lang="ko-KR" altLang="en-US" sz="2300" b="1" kern="1200" dirty="0">
              <a:latin typeface="+mn-ea"/>
              <a:ea typeface="+mn-ea"/>
            </a:rPr>
            <a:t>활용 사업 운영</a:t>
          </a:r>
        </a:p>
      </dsp:txBody>
      <dsp:txXfrm>
        <a:off x="107773" y="2425947"/>
        <a:ext cx="2747110" cy="19921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3F95B0-DC2E-4647-A4F6-0A626BF64264}">
      <dsp:nvSpPr>
        <dsp:cNvPr id="0" name=""/>
        <dsp:cNvSpPr/>
      </dsp:nvSpPr>
      <dsp:spPr>
        <a:xfrm rot="5400000">
          <a:off x="4713034" y="-1529550"/>
          <a:ext cx="1766186" cy="526694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556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700" b="1" kern="1200" dirty="0">
              <a:latin typeface="+mn-ea"/>
              <a:ea typeface="+mn-ea"/>
            </a:rPr>
            <a:t>개별 욕구 반영 거주지 인근 업체 발굴</a:t>
          </a:r>
        </a:p>
        <a:p>
          <a:pPr marL="171450" lvl="1" indent="-171450" algn="l" defTabSz="7556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700" b="1" kern="1200" dirty="0">
              <a:latin typeface="+mn-ea"/>
              <a:ea typeface="+mn-ea"/>
            </a:rPr>
            <a:t>직접 이용을 통한 내적 자립 역량 강화 도모</a:t>
          </a:r>
        </a:p>
        <a:p>
          <a:pPr marL="171450" lvl="1" indent="-171450" algn="l" defTabSz="7556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700" b="1" kern="1200" dirty="0">
              <a:latin typeface="+mn-ea"/>
              <a:ea typeface="+mn-ea"/>
            </a:rPr>
            <a:t>반찬 </a:t>
          </a:r>
          <a:r>
            <a:rPr lang="en-US" altLang="ko-KR" sz="1700" b="1" kern="1200" dirty="0">
              <a:latin typeface="+mn-ea"/>
              <a:ea typeface="+mn-ea"/>
            </a:rPr>
            <a:t>5</a:t>
          </a:r>
          <a:r>
            <a:rPr lang="ko-KR" altLang="en-US" sz="1700" b="1" kern="1200" dirty="0">
              <a:latin typeface="+mn-ea"/>
              <a:ea typeface="+mn-ea"/>
            </a:rPr>
            <a:t>업체</a:t>
          </a:r>
          <a:r>
            <a:rPr lang="en-US" altLang="ko-KR" sz="1700" b="1" kern="1200" dirty="0">
              <a:latin typeface="+mn-ea"/>
              <a:ea typeface="+mn-ea"/>
            </a:rPr>
            <a:t>, </a:t>
          </a:r>
          <a:r>
            <a:rPr lang="ko-KR" altLang="en-US" sz="1700" b="1" kern="1200" dirty="0">
              <a:latin typeface="+mn-ea"/>
              <a:ea typeface="+mn-ea"/>
            </a:rPr>
            <a:t>세탁 </a:t>
          </a:r>
          <a:r>
            <a:rPr lang="en-US" altLang="ko-KR" sz="1700" b="1" kern="1200" dirty="0">
              <a:latin typeface="+mn-ea"/>
              <a:ea typeface="+mn-ea"/>
            </a:rPr>
            <a:t>1</a:t>
          </a:r>
          <a:r>
            <a:rPr lang="ko-KR" altLang="en-US" sz="1700" b="1" kern="1200" dirty="0">
              <a:latin typeface="+mn-ea"/>
              <a:ea typeface="+mn-ea"/>
            </a:rPr>
            <a:t>업체</a:t>
          </a:r>
          <a:r>
            <a:rPr lang="en-US" altLang="ko-KR" sz="1700" b="1" kern="1200" dirty="0">
              <a:latin typeface="+mn-ea"/>
              <a:ea typeface="+mn-ea"/>
            </a:rPr>
            <a:t>, </a:t>
          </a:r>
          <a:r>
            <a:rPr lang="ko-KR" altLang="en-US" sz="1700" b="1" kern="1200" dirty="0">
              <a:latin typeface="+mn-ea"/>
              <a:ea typeface="+mn-ea"/>
            </a:rPr>
            <a:t>간식 </a:t>
          </a:r>
          <a:r>
            <a:rPr lang="en-US" altLang="ko-KR" sz="1700" b="1" kern="1200" dirty="0">
              <a:latin typeface="+mn-ea"/>
              <a:ea typeface="+mn-ea"/>
            </a:rPr>
            <a:t>1</a:t>
          </a:r>
          <a:r>
            <a:rPr lang="ko-KR" altLang="en-US" sz="1700" b="1" kern="1200" dirty="0">
              <a:latin typeface="+mn-ea"/>
              <a:ea typeface="+mn-ea"/>
            </a:rPr>
            <a:t>업체</a:t>
          </a:r>
        </a:p>
      </dsp:txBody>
      <dsp:txXfrm rot="-5400000">
        <a:off x="2962655" y="307047"/>
        <a:ext cx="5180726" cy="1593750"/>
      </dsp:txXfrm>
    </dsp:sp>
    <dsp:sp modelId="{AF367AF5-33FA-4AC8-B306-A14981D34137}">
      <dsp:nvSpPr>
        <dsp:cNvPr id="0" name=""/>
        <dsp:cNvSpPr/>
      </dsp:nvSpPr>
      <dsp:spPr>
        <a:xfrm>
          <a:off x="0" y="55"/>
          <a:ext cx="2962656" cy="220773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300" b="1" kern="1200" dirty="0">
              <a:latin typeface="+mn-ea"/>
              <a:ea typeface="+mn-ea"/>
            </a:rPr>
            <a:t>지역연계</a:t>
          </a:r>
          <a:br>
            <a:rPr lang="en-US" altLang="ko-KR" sz="2300" b="1" kern="1200" dirty="0">
              <a:latin typeface="+mn-ea"/>
              <a:ea typeface="+mn-ea"/>
            </a:rPr>
          </a:br>
          <a:r>
            <a:rPr lang="ko-KR" altLang="en-US" sz="2300" b="1" kern="1200" dirty="0">
              <a:latin typeface="+mn-ea"/>
              <a:ea typeface="+mn-ea"/>
            </a:rPr>
            <a:t>자립지원</a:t>
          </a:r>
        </a:p>
      </dsp:txBody>
      <dsp:txXfrm>
        <a:off x="107773" y="107828"/>
        <a:ext cx="2747110" cy="1992186"/>
      </dsp:txXfrm>
    </dsp:sp>
    <dsp:sp modelId="{1E45A976-B7D0-4ADF-99CA-1C5C9DBAD540}">
      <dsp:nvSpPr>
        <dsp:cNvPr id="0" name=""/>
        <dsp:cNvSpPr/>
      </dsp:nvSpPr>
      <dsp:spPr>
        <a:xfrm rot="5400000">
          <a:off x="4713034" y="788569"/>
          <a:ext cx="1766186" cy="526694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556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700" b="1" kern="1200" dirty="0">
              <a:latin typeface="+mn-ea"/>
              <a:ea typeface="+mn-ea"/>
            </a:rPr>
            <a:t>지역주민과 시각장애인 활동 프로그램 운영</a:t>
          </a:r>
        </a:p>
        <a:p>
          <a:pPr marL="171450" lvl="1" indent="-171450" algn="l" defTabSz="7556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700" b="1" kern="1200" dirty="0">
              <a:latin typeface="+mn-ea"/>
              <a:ea typeface="+mn-ea"/>
            </a:rPr>
            <a:t>지역주민 복지활동 참여 기회 마련</a:t>
          </a:r>
        </a:p>
        <a:p>
          <a:pPr marL="171450" lvl="1" indent="-171450" algn="l" defTabSz="7556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700" b="1" kern="1200" dirty="0">
              <a:latin typeface="+mn-ea"/>
              <a:ea typeface="+mn-ea"/>
            </a:rPr>
            <a:t>주민자치회</a:t>
          </a:r>
          <a:r>
            <a:rPr lang="en-US" altLang="ko-KR" sz="1700" b="1" kern="1200" dirty="0">
              <a:latin typeface="+mn-ea"/>
              <a:ea typeface="+mn-ea"/>
            </a:rPr>
            <a:t>, </a:t>
          </a:r>
          <a:r>
            <a:rPr lang="ko-KR" altLang="en-US" sz="1700" b="1" kern="1200" dirty="0">
              <a:latin typeface="+mn-ea"/>
              <a:ea typeface="+mn-ea"/>
            </a:rPr>
            <a:t>초등학교 소규모 참여</a:t>
          </a:r>
        </a:p>
      </dsp:txBody>
      <dsp:txXfrm rot="-5400000">
        <a:off x="2962655" y="2625166"/>
        <a:ext cx="5180726" cy="1593750"/>
      </dsp:txXfrm>
    </dsp:sp>
    <dsp:sp modelId="{6B71FB60-49D2-43A7-A2F6-F2D910B96B3F}">
      <dsp:nvSpPr>
        <dsp:cNvPr id="0" name=""/>
        <dsp:cNvSpPr/>
      </dsp:nvSpPr>
      <dsp:spPr>
        <a:xfrm>
          <a:off x="0" y="2318174"/>
          <a:ext cx="2962656" cy="220773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300" b="1" kern="1200" dirty="0">
              <a:latin typeface="+mn-ea"/>
              <a:ea typeface="+mn-ea"/>
            </a:rPr>
            <a:t>주민참여형</a:t>
          </a:r>
          <a:br>
            <a:rPr lang="en-US" altLang="ko-KR" sz="2300" b="1" kern="1200" dirty="0">
              <a:latin typeface="+mn-ea"/>
              <a:ea typeface="+mn-ea"/>
            </a:rPr>
          </a:br>
          <a:r>
            <a:rPr lang="ko-KR" altLang="en-US" sz="2300" b="1" kern="1200" dirty="0">
              <a:latin typeface="+mn-ea"/>
              <a:ea typeface="+mn-ea"/>
            </a:rPr>
            <a:t>복지환경조성</a:t>
          </a:r>
        </a:p>
      </dsp:txBody>
      <dsp:txXfrm>
        <a:off x="107773" y="2425947"/>
        <a:ext cx="2747110" cy="19921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9F839F-9D51-404D-85F7-AD865039D32D}">
      <dsp:nvSpPr>
        <dsp:cNvPr id="0" name=""/>
        <dsp:cNvSpPr/>
      </dsp:nvSpPr>
      <dsp:spPr>
        <a:xfrm rot="5400000">
          <a:off x="4713034" y="-1529550"/>
          <a:ext cx="1766186" cy="526694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556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700" b="1" kern="1200" dirty="0">
              <a:latin typeface="+mn-ea"/>
              <a:ea typeface="+mn-ea"/>
            </a:rPr>
            <a:t>강동구</a:t>
          </a:r>
          <a:r>
            <a:rPr lang="en-US" altLang="ko-KR" sz="1700" b="1" kern="1200" dirty="0">
              <a:latin typeface="+mn-ea"/>
              <a:ea typeface="+mn-ea"/>
            </a:rPr>
            <a:t>(3</a:t>
          </a:r>
          <a:r>
            <a:rPr lang="ko-KR" altLang="en-US" sz="1700" b="1" kern="1200" dirty="0">
              <a:latin typeface="+mn-ea"/>
              <a:ea typeface="+mn-ea"/>
            </a:rPr>
            <a:t>권역</a:t>
          </a:r>
          <a:r>
            <a:rPr lang="en-US" altLang="ko-KR" sz="1700" b="1" kern="1200" dirty="0">
              <a:latin typeface="+mn-ea"/>
              <a:ea typeface="+mn-ea"/>
            </a:rPr>
            <a:t>) </a:t>
          </a:r>
          <a:r>
            <a:rPr lang="ko-KR" altLang="en-US" sz="1700" b="1" kern="1200" dirty="0">
              <a:latin typeface="+mn-ea"/>
              <a:ea typeface="+mn-ea"/>
            </a:rPr>
            <a:t>및 강동구 외</a:t>
          </a:r>
          <a:r>
            <a:rPr lang="en-US" altLang="ko-KR" sz="1700" b="1" kern="1200" dirty="0">
              <a:latin typeface="+mn-ea"/>
              <a:ea typeface="+mn-ea"/>
            </a:rPr>
            <a:t>(</a:t>
          </a:r>
          <a:r>
            <a:rPr lang="ko-KR" altLang="en-US" sz="1700" b="1" kern="1200" dirty="0">
              <a:latin typeface="+mn-ea"/>
              <a:ea typeface="+mn-ea"/>
            </a:rPr>
            <a:t>광진</a:t>
          </a:r>
          <a:r>
            <a:rPr lang="en-US" altLang="ko-KR" sz="1700" b="1" kern="1200" dirty="0">
              <a:latin typeface="+mn-ea"/>
              <a:ea typeface="+mn-ea"/>
            </a:rPr>
            <a:t>, </a:t>
          </a:r>
          <a:r>
            <a:rPr lang="ko-KR" altLang="en-US" sz="1700" b="1" kern="1200" dirty="0">
              <a:latin typeface="+mn-ea"/>
              <a:ea typeface="+mn-ea"/>
            </a:rPr>
            <a:t>송파 등</a:t>
          </a:r>
          <a:r>
            <a:rPr lang="en-US" altLang="ko-KR" sz="1700" b="1" kern="1200" dirty="0">
              <a:latin typeface="+mn-ea"/>
              <a:ea typeface="+mn-ea"/>
            </a:rPr>
            <a:t>)</a:t>
          </a:r>
          <a:endParaRPr lang="ko-KR" altLang="en-US" sz="1700" b="1" kern="1200" dirty="0">
            <a:latin typeface="+mn-ea"/>
            <a:ea typeface="+mn-ea"/>
          </a:endParaRPr>
        </a:p>
        <a:p>
          <a:pPr marL="171450" lvl="1" indent="-171450" algn="l" defTabSz="7556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700" b="1" kern="1200" dirty="0">
              <a:latin typeface="+mn-ea"/>
              <a:ea typeface="+mn-ea"/>
            </a:rPr>
            <a:t>독거</a:t>
          </a:r>
          <a:r>
            <a:rPr lang="en-US" altLang="ko-KR" sz="1700" b="1" kern="1200" dirty="0">
              <a:latin typeface="+mn-ea"/>
              <a:ea typeface="+mn-ea"/>
            </a:rPr>
            <a:t>, </a:t>
          </a:r>
          <a:r>
            <a:rPr lang="ko-KR" altLang="en-US" sz="1700" b="1" kern="1200" dirty="0">
              <a:latin typeface="+mn-ea"/>
              <a:ea typeface="+mn-ea"/>
            </a:rPr>
            <a:t>고령</a:t>
          </a:r>
          <a:r>
            <a:rPr lang="en-US" altLang="ko-KR" sz="1700" b="1" kern="1200" dirty="0">
              <a:latin typeface="+mn-ea"/>
              <a:ea typeface="+mn-ea"/>
            </a:rPr>
            <a:t>, </a:t>
          </a:r>
          <a:r>
            <a:rPr lang="ko-KR" altLang="en-US" sz="1700" b="1" kern="1200" dirty="0">
              <a:latin typeface="+mn-ea"/>
              <a:ea typeface="+mn-ea"/>
            </a:rPr>
            <a:t>고립 등 집중 관리 대상 선정</a:t>
          </a:r>
        </a:p>
        <a:p>
          <a:pPr marL="171450" lvl="1" indent="-171450" algn="l" defTabSz="7556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700" b="1" kern="1200" dirty="0">
              <a:latin typeface="+mn-ea"/>
              <a:ea typeface="+mn-ea"/>
            </a:rPr>
            <a:t>정기 가정 방문 안부 확인 및 욕구 파악</a:t>
          </a:r>
        </a:p>
      </dsp:txBody>
      <dsp:txXfrm rot="-5400000">
        <a:off x="2962655" y="307047"/>
        <a:ext cx="5180726" cy="1593750"/>
      </dsp:txXfrm>
    </dsp:sp>
    <dsp:sp modelId="{3267EFB9-D17D-4669-A6C8-FB1EE745AA19}">
      <dsp:nvSpPr>
        <dsp:cNvPr id="0" name=""/>
        <dsp:cNvSpPr/>
      </dsp:nvSpPr>
      <dsp:spPr>
        <a:xfrm>
          <a:off x="0" y="55"/>
          <a:ext cx="2962656" cy="220773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300" b="1" kern="1200" dirty="0">
              <a:latin typeface="+mn-ea"/>
              <a:ea typeface="+mn-ea"/>
            </a:rPr>
            <a:t>지역 권역 구분</a:t>
          </a:r>
          <a:br>
            <a:rPr lang="en-US" altLang="ko-KR" sz="2300" b="1" kern="1200" dirty="0">
              <a:latin typeface="+mn-ea"/>
              <a:ea typeface="+mn-ea"/>
            </a:rPr>
          </a:br>
          <a:r>
            <a:rPr lang="ko-KR" altLang="en-US" sz="2300" b="1" kern="1200" dirty="0">
              <a:latin typeface="+mn-ea"/>
              <a:ea typeface="+mn-ea"/>
            </a:rPr>
            <a:t>지역복지 대상</a:t>
          </a:r>
          <a:br>
            <a:rPr lang="en-US" altLang="ko-KR" sz="2300" b="1" kern="1200" dirty="0">
              <a:latin typeface="+mn-ea"/>
              <a:ea typeface="+mn-ea"/>
            </a:rPr>
          </a:br>
          <a:r>
            <a:rPr lang="ko-KR" altLang="en-US" sz="2300" b="1" kern="1200" dirty="0">
              <a:latin typeface="+mn-ea"/>
              <a:ea typeface="+mn-ea"/>
            </a:rPr>
            <a:t>이용자 관리</a:t>
          </a:r>
        </a:p>
      </dsp:txBody>
      <dsp:txXfrm>
        <a:off x="107773" y="107828"/>
        <a:ext cx="2747110" cy="1992186"/>
      </dsp:txXfrm>
    </dsp:sp>
    <dsp:sp modelId="{E4E69289-6700-423D-8AA6-B930518D12BB}">
      <dsp:nvSpPr>
        <dsp:cNvPr id="0" name=""/>
        <dsp:cNvSpPr/>
      </dsp:nvSpPr>
      <dsp:spPr>
        <a:xfrm rot="5400000">
          <a:off x="4713034" y="788569"/>
          <a:ext cx="1766186" cy="526694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556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700" b="1" kern="1200" dirty="0">
              <a:latin typeface="+mn-ea"/>
              <a:ea typeface="+mn-ea"/>
            </a:rPr>
            <a:t>상담 후 종합지원 팀별 연계 체계 운영</a:t>
          </a:r>
        </a:p>
        <a:p>
          <a:pPr marL="171450" lvl="1" indent="-171450" algn="l" defTabSz="7556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700" b="1" kern="1200" dirty="0">
              <a:latin typeface="+mn-ea"/>
              <a:ea typeface="+mn-ea"/>
            </a:rPr>
            <a:t>관내 대면 사업 지역복지 대상 발굴</a:t>
          </a:r>
        </a:p>
        <a:p>
          <a:pPr marL="171450" lvl="1" indent="-171450" algn="l" defTabSz="7556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700" b="1" kern="1200" dirty="0">
              <a:latin typeface="+mn-ea"/>
              <a:ea typeface="+mn-ea"/>
            </a:rPr>
            <a:t>활동지원</a:t>
          </a:r>
          <a:r>
            <a:rPr lang="en-US" altLang="ko-KR" sz="1700" b="1" kern="1200" dirty="0">
              <a:latin typeface="+mn-ea"/>
              <a:ea typeface="+mn-ea"/>
            </a:rPr>
            <a:t>, </a:t>
          </a:r>
          <a:r>
            <a:rPr lang="ko-KR" altLang="en-US" sz="1700" b="1" kern="1200" dirty="0">
              <a:latin typeface="+mn-ea"/>
              <a:ea typeface="+mn-ea"/>
            </a:rPr>
            <a:t>이동도서관</a:t>
          </a:r>
          <a:r>
            <a:rPr lang="en-US" altLang="ko-KR" sz="1700" b="1" kern="1200" dirty="0">
              <a:latin typeface="+mn-ea"/>
              <a:ea typeface="+mn-ea"/>
            </a:rPr>
            <a:t>, </a:t>
          </a:r>
          <a:r>
            <a:rPr lang="ko-KR" altLang="en-US" sz="1700" b="1" kern="1200" dirty="0" err="1">
              <a:latin typeface="+mn-ea"/>
              <a:ea typeface="+mn-ea"/>
            </a:rPr>
            <a:t>건강멘토링</a:t>
          </a:r>
          <a:r>
            <a:rPr lang="ko-KR" altLang="en-US" sz="1700" b="1" kern="1200" dirty="0">
              <a:latin typeface="+mn-ea"/>
              <a:ea typeface="+mn-ea"/>
            </a:rPr>
            <a:t> 협조</a:t>
          </a:r>
        </a:p>
      </dsp:txBody>
      <dsp:txXfrm rot="-5400000">
        <a:off x="2962655" y="2625166"/>
        <a:ext cx="5180726" cy="1593750"/>
      </dsp:txXfrm>
    </dsp:sp>
    <dsp:sp modelId="{AE34DF75-E3C6-44B9-99DF-28C184B9E1E1}">
      <dsp:nvSpPr>
        <dsp:cNvPr id="0" name=""/>
        <dsp:cNvSpPr/>
      </dsp:nvSpPr>
      <dsp:spPr>
        <a:xfrm>
          <a:off x="0" y="2318174"/>
          <a:ext cx="2962656" cy="220773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300" b="1" kern="1200" dirty="0">
              <a:latin typeface="+mn-ea"/>
              <a:ea typeface="+mn-ea"/>
            </a:rPr>
            <a:t>개별 맞춤</a:t>
          </a:r>
          <a:br>
            <a:rPr lang="en-US" altLang="ko-KR" sz="2300" b="1" kern="1200" dirty="0">
              <a:latin typeface="+mn-ea"/>
              <a:ea typeface="+mn-ea"/>
            </a:rPr>
          </a:br>
          <a:r>
            <a:rPr lang="ko-KR" altLang="en-US" sz="2300" b="1" kern="1200" dirty="0">
              <a:latin typeface="+mn-ea"/>
              <a:ea typeface="+mn-ea"/>
            </a:rPr>
            <a:t>지원 계획 수립</a:t>
          </a:r>
          <a:br>
            <a:rPr lang="en-US" altLang="ko-KR" sz="2300" b="1" kern="1200" dirty="0">
              <a:latin typeface="+mn-ea"/>
              <a:ea typeface="+mn-ea"/>
            </a:rPr>
          </a:br>
          <a:r>
            <a:rPr lang="ko-KR" altLang="en-US" sz="2300" b="1" kern="1200" dirty="0">
              <a:latin typeface="+mn-ea"/>
              <a:ea typeface="+mn-ea"/>
            </a:rPr>
            <a:t>복지서비스 연계</a:t>
          </a:r>
        </a:p>
      </dsp:txBody>
      <dsp:txXfrm>
        <a:off x="107773" y="2425947"/>
        <a:ext cx="2747110" cy="19921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9F839F-9D51-404D-85F7-AD865039D32D}">
      <dsp:nvSpPr>
        <dsp:cNvPr id="0" name=""/>
        <dsp:cNvSpPr/>
      </dsp:nvSpPr>
      <dsp:spPr>
        <a:xfrm rot="5400000">
          <a:off x="4713034" y="-1529550"/>
          <a:ext cx="1766186" cy="526694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556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700" b="1" kern="1200" dirty="0">
              <a:latin typeface="+mn-ea"/>
              <a:ea typeface="+mn-ea"/>
            </a:rPr>
            <a:t>거주지 인근 자원 발굴 직접 이용 연계</a:t>
          </a:r>
        </a:p>
        <a:p>
          <a:pPr marL="171450" lvl="1" indent="-171450" algn="l" defTabSz="7556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700" b="1" kern="1200" dirty="0">
              <a:latin typeface="+mn-ea"/>
              <a:ea typeface="+mn-ea"/>
            </a:rPr>
            <a:t>활동가</a:t>
          </a:r>
          <a:r>
            <a:rPr lang="en-US" altLang="ko-KR" sz="1700" b="1" kern="1200" dirty="0">
              <a:latin typeface="+mn-ea"/>
              <a:ea typeface="+mn-ea"/>
            </a:rPr>
            <a:t>, </a:t>
          </a:r>
          <a:r>
            <a:rPr lang="ko-KR" altLang="en-US" sz="1700" b="1" kern="1200" dirty="0">
              <a:latin typeface="+mn-ea"/>
              <a:ea typeface="+mn-ea"/>
            </a:rPr>
            <a:t>봉사자 참여 정서지원 사업 운영</a:t>
          </a:r>
        </a:p>
        <a:p>
          <a:pPr marL="171450" lvl="1" indent="-171450" algn="l" defTabSz="7556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700" b="1" kern="1200" dirty="0">
              <a:latin typeface="+mn-ea"/>
              <a:ea typeface="+mn-ea"/>
            </a:rPr>
            <a:t>주민자치회 등 지역주민 활용 사업 추진</a:t>
          </a:r>
        </a:p>
      </dsp:txBody>
      <dsp:txXfrm rot="-5400000">
        <a:off x="2962655" y="307047"/>
        <a:ext cx="5180726" cy="1593750"/>
      </dsp:txXfrm>
    </dsp:sp>
    <dsp:sp modelId="{3267EFB9-D17D-4669-A6C8-FB1EE745AA19}">
      <dsp:nvSpPr>
        <dsp:cNvPr id="0" name=""/>
        <dsp:cNvSpPr/>
      </dsp:nvSpPr>
      <dsp:spPr>
        <a:xfrm>
          <a:off x="0" y="55"/>
          <a:ext cx="2962656" cy="220773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300" b="1" kern="1200" dirty="0">
              <a:latin typeface="+mn-ea"/>
              <a:ea typeface="+mn-ea"/>
            </a:rPr>
            <a:t>지역사회</a:t>
          </a:r>
          <a:br>
            <a:rPr lang="en-US" altLang="ko-KR" sz="2300" b="1" kern="1200" dirty="0">
              <a:latin typeface="+mn-ea"/>
              <a:ea typeface="+mn-ea"/>
            </a:rPr>
          </a:br>
          <a:r>
            <a:rPr lang="ko-KR" altLang="en-US" sz="2300" b="1" kern="1200" dirty="0">
              <a:latin typeface="+mn-ea"/>
              <a:ea typeface="+mn-ea"/>
            </a:rPr>
            <a:t>시각장애인</a:t>
          </a:r>
          <a:br>
            <a:rPr lang="en-US" altLang="ko-KR" sz="2300" b="1" kern="1200" dirty="0">
              <a:latin typeface="+mn-ea"/>
              <a:ea typeface="+mn-ea"/>
            </a:rPr>
          </a:br>
          <a:r>
            <a:rPr lang="ko-KR" altLang="en-US" sz="2300" b="1" kern="1200" dirty="0">
              <a:latin typeface="+mn-ea"/>
              <a:ea typeface="+mn-ea"/>
            </a:rPr>
            <a:t>자립 역량 강화</a:t>
          </a:r>
        </a:p>
      </dsp:txBody>
      <dsp:txXfrm>
        <a:off x="107773" y="107828"/>
        <a:ext cx="2747110" cy="1992186"/>
      </dsp:txXfrm>
    </dsp:sp>
    <dsp:sp modelId="{E4E69289-6700-423D-8AA6-B930518D12BB}">
      <dsp:nvSpPr>
        <dsp:cNvPr id="0" name=""/>
        <dsp:cNvSpPr/>
      </dsp:nvSpPr>
      <dsp:spPr>
        <a:xfrm rot="5400000">
          <a:off x="4713034" y="788569"/>
          <a:ext cx="1766186" cy="526694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556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700" b="1" kern="1200" dirty="0">
              <a:latin typeface="+mn-ea"/>
              <a:ea typeface="+mn-ea"/>
            </a:rPr>
            <a:t>시각장애인 이해 및 지역 복지관 역할 알림</a:t>
          </a:r>
        </a:p>
        <a:p>
          <a:pPr marL="171450" lvl="1" indent="-171450" algn="l" defTabSz="7556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700" b="1" kern="1200" dirty="0">
              <a:latin typeface="+mn-ea"/>
              <a:ea typeface="+mn-ea"/>
            </a:rPr>
            <a:t>지역주민 참여 프로그램 운영</a:t>
          </a:r>
        </a:p>
        <a:p>
          <a:pPr marL="171450" lvl="1" indent="-171450" algn="l" defTabSz="7556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700" b="1" kern="1200" dirty="0" err="1">
              <a:latin typeface="+mn-ea"/>
              <a:ea typeface="+mn-ea"/>
            </a:rPr>
            <a:t>게내마을축제</a:t>
          </a:r>
          <a:r>
            <a:rPr lang="ko-KR" altLang="en-US" sz="1700" b="1" kern="1200" dirty="0">
              <a:latin typeface="+mn-ea"/>
              <a:ea typeface="+mn-ea"/>
            </a:rPr>
            <a:t> 등 지역 행사 참여</a:t>
          </a:r>
        </a:p>
      </dsp:txBody>
      <dsp:txXfrm rot="-5400000">
        <a:off x="2962655" y="2625166"/>
        <a:ext cx="5180726" cy="1593750"/>
      </dsp:txXfrm>
    </dsp:sp>
    <dsp:sp modelId="{AE34DF75-E3C6-44B9-99DF-28C184B9E1E1}">
      <dsp:nvSpPr>
        <dsp:cNvPr id="0" name=""/>
        <dsp:cNvSpPr/>
      </dsp:nvSpPr>
      <dsp:spPr>
        <a:xfrm>
          <a:off x="0" y="2318174"/>
          <a:ext cx="2962656" cy="220773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300" b="1" kern="1200" dirty="0">
              <a:latin typeface="+mn-ea"/>
              <a:ea typeface="+mn-ea"/>
            </a:rPr>
            <a:t>시각장애인 </a:t>
          </a:r>
          <a:br>
            <a:rPr lang="en-US" altLang="ko-KR" sz="2300" b="1" kern="1200" dirty="0">
              <a:latin typeface="+mn-ea"/>
              <a:ea typeface="+mn-ea"/>
            </a:rPr>
          </a:br>
          <a:r>
            <a:rPr lang="ko-KR" altLang="en-US" sz="2300" b="1" kern="1200" dirty="0">
              <a:latin typeface="+mn-ea"/>
              <a:ea typeface="+mn-ea"/>
            </a:rPr>
            <a:t>소외 경감</a:t>
          </a:r>
          <a:br>
            <a:rPr lang="en-US" altLang="ko-KR" sz="2300" b="1" kern="1200" dirty="0">
              <a:latin typeface="+mn-ea"/>
              <a:ea typeface="+mn-ea"/>
            </a:rPr>
          </a:br>
          <a:r>
            <a:rPr lang="ko-KR" altLang="en-US" sz="2300" b="1" kern="1200" dirty="0">
              <a:latin typeface="+mn-ea"/>
              <a:ea typeface="+mn-ea"/>
            </a:rPr>
            <a:t>지역사회 활동 참여</a:t>
          </a:r>
        </a:p>
      </dsp:txBody>
      <dsp:txXfrm>
        <a:off x="107773" y="2425947"/>
        <a:ext cx="2747110" cy="19921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60" cy="496332"/>
          </a:xfrm>
          <a:prstGeom prst="rect">
            <a:avLst/>
          </a:prstGeom>
        </p:spPr>
        <p:txBody>
          <a:bodyPr vert="horz" lIns="91403" tIns="45700" rIns="91403" bIns="4570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60" cy="496332"/>
          </a:xfrm>
          <a:prstGeom prst="rect">
            <a:avLst/>
          </a:prstGeom>
        </p:spPr>
        <p:txBody>
          <a:bodyPr vert="horz" lIns="91403" tIns="45700" rIns="91403" bIns="45700" rtlCol="0"/>
          <a:lstStyle>
            <a:lvl1pPr algn="r">
              <a:defRPr sz="1200"/>
            </a:lvl1pPr>
          </a:lstStyle>
          <a:p>
            <a:fld id="{207F23D9-DF40-4811-9C78-A2E2A32398DD}" type="datetimeFigureOut">
              <a:rPr lang="ko-KR" altLang="en-US" smtClean="0"/>
              <a:pPr/>
              <a:t>2023-07-25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2" y="9428586"/>
            <a:ext cx="2945660" cy="496332"/>
          </a:xfrm>
          <a:prstGeom prst="rect">
            <a:avLst/>
          </a:prstGeom>
        </p:spPr>
        <p:txBody>
          <a:bodyPr vert="horz" lIns="91403" tIns="45700" rIns="91403" bIns="4570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4" y="9428586"/>
            <a:ext cx="2945660" cy="496332"/>
          </a:xfrm>
          <a:prstGeom prst="rect">
            <a:avLst/>
          </a:prstGeom>
        </p:spPr>
        <p:txBody>
          <a:bodyPr vert="horz" lIns="91403" tIns="45700" rIns="91403" bIns="45700" rtlCol="0" anchor="b"/>
          <a:lstStyle>
            <a:lvl1pPr algn="r">
              <a:defRPr sz="1200"/>
            </a:lvl1pPr>
          </a:lstStyle>
          <a:p>
            <a:fld id="{4DD6E7B0-61C4-474B-96F1-99E4547EAD7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159968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60" cy="496332"/>
          </a:xfrm>
          <a:prstGeom prst="rect">
            <a:avLst/>
          </a:prstGeom>
        </p:spPr>
        <p:txBody>
          <a:bodyPr vert="horz" lIns="91403" tIns="45700" rIns="91403" bIns="4570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60" cy="496332"/>
          </a:xfrm>
          <a:prstGeom prst="rect">
            <a:avLst/>
          </a:prstGeom>
        </p:spPr>
        <p:txBody>
          <a:bodyPr vert="horz" lIns="91403" tIns="45700" rIns="91403" bIns="45700" rtlCol="0"/>
          <a:lstStyle>
            <a:lvl1pPr algn="r">
              <a:defRPr sz="1200"/>
            </a:lvl1pPr>
          </a:lstStyle>
          <a:p>
            <a:fld id="{F3AF6795-A612-454E-AF7A-9192B1BEBB13}" type="datetimeFigureOut">
              <a:rPr lang="ko-KR" altLang="en-US" smtClean="0"/>
              <a:pPr/>
              <a:t>2023-07-25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3" tIns="45700" rIns="91403" bIns="4570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03" tIns="45700" rIns="91403" bIns="4570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2" y="9428586"/>
            <a:ext cx="2945660" cy="496332"/>
          </a:xfrm>
          <a:prstGeom prst="rect">
            <a:avLst/>
          </a:prstGeom>
        </p:spPr>
        <p:txBody>
          <a:bodyPr vert="horz" lIns="91403" tIns="45700" rIns="91403" bIns="4570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4" y="9428586"/>
            <a:ext cx="2945660" cy="496332"/>
          </a:xfrm>
          <a:prstGeom prst="rect">
            <a:avLst/>
          </a:prstGeom>
        </p:spPr>
        <p:txBody>
          <a:bodyPr vert="horz" lIns="91403" tIns="45700" rIns="91403" bIns="45700" rtlCol="0" anchor="b"/>
          <a:lstStyle>
            <a:lvl1pPr algn="r">
              <a:defRPr sz="1200"/>
            </a:lvl1pPr>
          </a:lstStyle>
          <a:p>
            <a:fld id="{A0A51D67-0C14-4576-BCC5-A508196B7B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730499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651034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E647-5A0F-41E6-A0EF-B58D8C1C6CD4}" type="slidenum">
              <a:rPr lang="ko-KR" altLang="en-US" smtClean="0"/>
              <a:pPr/>
              <a:t>45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23111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E647-5A0F-41E6-A0EF-B58D8C1C6CD4}" type="slidenum">
              <a:rPr lang="ko-KR" altLang="en-US" smtClean="0"/>
              <a:pPr/>
              <a:t>46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99369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E647-5A0F-41E6-A0EF-B58D8C1C6CD4}" type="slidenum">
              <a:rPr lang="ko-KR" altLang="en-US" smtClean="0"/>
              <a:pPr/>
              <a:t>47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57173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E647-5A0F-41E6-A0EF-B58D8C1C6CD4}" type="slidenum">
              <a:rPr lang="ko-KR" altLang="en-US" smtClean="0"/>
              <a:pPr/>
              <a:t>48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24443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E647-5A0F-41E6-A0EF-B58D8C1C6CD4}" type="slidenum">
              <a:rPr lang="ko-KR" altLang="en-US" smtClean="0"/>
              <a:pPr/>
              <a:t>49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76389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F45DB2-1E3F-4D6B-B0C1-384AC9E7B47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14600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F45DB2-1E3F-4D6B-B0C1-384AC9E7B47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22040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F45DB2-1E3F-4D6B-B0C1-384AC9E7B47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90253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F45DB2-1E3F-4D6B-B0C1-384AC9E7B47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77448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F45DB2-1E3F-4D6B-B0C1-384AC9E7B47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257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8F3966-BE5B-4152-8CF2-29DB519D662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굴림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굴림"/>
              <a:cs typeface="+mn-cs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>
                <a:ea typeface="굴림"/>
              </a:rPr>
              <a:t>여기에 슬라이드 노트의 내용을 입력하십시오</a:t>
            </a:r>
            <a:r>
              <a:rPr lang="en-US" altLang="ko-KR">
                <a:ea typeface="굴림"/>
              </a:rPr>
              <a:t>.</a:t>
            </a:r>
          </a:p>
        </p:txBody>
      </p:sp>
      <p:sp>
        <p:nvSpPr>
          <p:cNvPr id="2" name="머리글 개체 틀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굴림"/>
                <a:cs typeface="+mn-cs"/>
              </a:rPr>
              <a:t>2021</a:t>
            </a: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굴림"/>
                <a:cs typeface="+mn-cs"/>
              </a:rPr>
              <a:t>년</a:t>
            </a:r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굴림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4F1285-1154-4A1E-9D05-A281DC1E0C8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굴림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굴림"/>
              <a:cs typeface="+mn-cs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buFontTx/>
              <a:buChar char="•"/>
              <a:defRPr/>
            </a:pPr>
            <a:r>
              <a:rPr lang="ko-KR" altLang="en-US">
                <a:ea typeface="굴림"/>
              </a:rPr>
              <a:t>프레젠테이션이 교육 참석자에게 주는 이점</a:t>
            </a:r>
            <a:r>
              <a:rPr lang="en-US" altLang="ko-KR">
                <a:ea typeface="굴림"/>
              </a:rPr>
              <a:t>: </a:t>
            </a:r>
            <a:r>
              <a:rPr lang="ko-KR" altLang="en-US">
                <a:ea typeface="굴림"/>
              </a:rPr>
              <a:t>참석자가 이 주제가 중요한 이유에 대해 알면 내용에 더 많은 관심을 가질 것입니다</a:t>
            </a:r>
            <a:r>
              <a:rPr lang="en-US" altLang="ko-KR">
                <a:ea typeface="굴림"/>
              </a:rPr>
              <a:t>.</a:t>
            </a:r>
          </a:p>
          <a:p>
            <a:pPr lvl="1">
              <a:buFontTx/>
              <a:buChar char="•"/>
              <a:defRPr/>
            </a:pPr>
            <a:r>
              <a:rPr lang="ko-KR" altLang="en-US">
                <a:ea typeface="굴림"/>
              </a:rPr>
              <a:t>주제에 대한 강사의 지식 수준</a:t>
            </a:r>
            <a:r>
              <a:rPr lang="en-US" altLang="ko-KR">
                <a:ea typeface="굴림"/>
              </a:rPr>
              <a:t>: </a:t>
            </a:r>
            <a:r>
              <a:rPr lang="ko-KR" altLang="en-US">
                <a:ea typeface="굴림"/>
              </a:rPr>
              <a:t>해당 분야 자격증에 대해 간단하게 언급하거나 자신이 이 주제에 대해 참석자를 교육할 만한 자격이 있음을 간단하게 설명합니다</a:t>
            </a:r>
            <a:r>
              <a:rPr lang="en-US" altLang="ko-KR">
                <a:ea typeface="굴림"/>
              </a:rPr>
              <a:t>.</a:t>
            </a:r>
          </a:p>
        </p:txBody>
      </p:sp>
      <p:sp>
        <p:nvSpPr>
          <p:cNvPr id="2" name="머리글 개체 틀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굴림"/>
                <a:cs typeface="+mn-cs"/>
              </a:rPr>
              <a:t>2021</a:t>
            </a: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굴림"/>
                <a:cs typeface="+mn-cs"/>
              </a:rPr>
              <a:t>년</a:t>
            </a:r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굴림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03E39F-59FD-4C93-B870-6B114E9E809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굴림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굴림"/>
              <a:cs typeface="+mn-cs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>
                <a:ea typeface="굴림"/>
              </a:rPr>
              <a:t>이 슬라이드에서의 각 장에 대한 설명은 간단해야 합니다</a:t>
            </a:r>
            <a:r>
              <a:rPr lang="en-US" altLang="ko-KR">
                <a:ea typeface="굴림"/>
              </a:rPr>
              <a:t>.</a:t>
            </a:r>
          </a:p>
        </p:txBody>
      </p:sp>
      <p:sp>
        <p:nvSpPr>
          <p:cNvPr id="2" name="머리글 개체 틀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굴림"/>
                <a:cs typeface="+mn-cs"/>
              </a:rPr>
              <a:t>2021</a:t>
            </a: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굴림"/>
                <a:cs typeface="+mn-cs"/>
              </a:rPr>
              <a:t>년</a:t>
            </a:r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굴림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03E39F-59FD-4C93-B870-6B114E9E809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굴림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굴림"/>
              <a:cs typeface="+mn-cs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>
                <a:ea typeface="굴림"/>
              </a:rPr>
              <a:t>이 슬라이드에서의 각 장에 대한 설명은 간단해야 합니다</a:t>
            </a:r>
            <a:r>
              <a:rPr lang="en-US" altLang="ko-KR">
                <a:ea typeface="굴림"/>
              </a:rPr>
              <a:t>.</a:t>
            </a:r>
          </a:p>
        </p:txBody>
      </p:sp>
      <p:sp>
        <p:nvSpPr>
          <p:cNvPr id="2" name="머리글 개체 틀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굴림"/>
                <a:cs typeface="+mn-cs"/>
              </a:rPr>
              <a:t>2021</a:t>
            </a: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굴림"/>
                <a:cs typeface="+mn-cs"/>
              </a:rPr>
              <a:t>년</a:t>
            </a:r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굴림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03E39F-59FD-4C93-B870-6B114E9E809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굴림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굴림"/>
              <a:cs typeface="+mn-cs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>
                <a:ea typeface="굴림"/>
              </a:rPr>
              <a:t>이 슬라이드에서의 각 장에 대한 설명은 간단해야 합니다</a:t>
            </a:r>
            <a:r>
              <a:rPr lang="en-US" altLang="ko-KR">
                <a:ea typeface="굴림"/>
              </a:rPr>
              <a:t>.</a:t>
            </a:r>
          </a:p>
        </p:txBody>
      </p:sp>
      <p:sp>
        <p:nvSpPr>
          <p:cNvPr id="2" name="머리글 개체 틀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굴림"/>
                <a:cs typeface="+mn-cs"/>
              </a:rPr>
              <a:t>2021</a:t>
            </a: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굴림"/>
                <a:cs typeface="+mn-cs"/>
              </a:rPr>
              <a:t>년</a:t>
            </a:r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굴림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머리글 개체 틀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굴림"/>
                <a:cs typeface="+mn-cs"/>
              </a:rPr>
              <a:t>2021</a:t>
            </a: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굴림"/>
                <a:cs typeface="+mn-cs"/>
              </a:rPr>
              <a:t>년</a:t>
            </a:r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굴림"/>
              <a:cs typeface="+mn-cs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5F4B55-9B85-4FB4-86AF-BFC8AFDFBD9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굴림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굴림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E647-5A0F-41E6-A0EF-B58D8C1C6CD4}" type="slidenum">
              <a:rPr lang="ko-KR" altLang="en-US" smtClean="0"/>
              <a:pPr/>
              <a:t>43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71017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4E647-5A0F-41E6-A0EF-B58D8C1C6CD4}" type="slidenum">
              <a:rPr lang="ko-KR" altLang="en-US" smtClean="0"/>
              <a:pPr/>
              <a:t>44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4395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hangeul.naver.com/font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://hangeul.naver.com/font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/>
          <p:nvPr userDrawn="1"/>
        </p:nvCxnSpPr>
        <p:spPr>
          <a:xfrm>
            <a:off x="364803" y="3434686"/>
            <a:ext cx="8406000" cy="0"/>
          </a:xfrm>
          <a:prstGeom prst="line">
            <a:avLst/>
          </a:prstGeom>
          <a:ln w="127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부제목 2"/>
          <p:cNvSpPr txBox="1">
            <a:spLocks/>
          </p:cNvSpPr>
          <p:nvPr userDrawn="1"/>
        </p:nvSpPr>
        <p:spPr>
          <a:xfrm>
            <a:off x="264463" y="6387291"/>
            <a:ext cx="3204878" cy="456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800" spc="-20" dirty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이 문서는 나눔글꼴로 작성되었습니다</a:t>
            </a:r>
            <a:r>
              <a:rPr lang="en-US" altLang="ko-KR" sz="800" spc="-20" dirty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800" u="sng" spc="-20" dirty="0">
                <a:solidFill>
                  <a:srgbClr val="4495D2"/>
                </a:solidFill>
                <a:latin typeface="나눔고딕" pitchFamily="50" charset="-127"/>
                <a:ea typeface="나눔고딕" pitchFamily="50" charset="-127"/>
                <a:hlinkClick r:id="rId2"/>
              </a:rPr>
              <a:t>설치하기</a:t>
            </a:r>
            <a:endParaRPr lang="ko-KR" altLang="en-US" sz="800" u="sng" spc="-20" dirty="0">
              <a:solidFill>
                <a:srgbClr val="4495D2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8" name="직선 연결선 7"/>
          <p:cNvCxnSpPr/>
          <p:nvPr userDrawn="1"/>
        </p:nvCxnSpPr>
        <p:spPr>
          <a:xfrm>
            <a:off x="364803" y="3989119"/>
            <a:ext cx="1592585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 userDrawn="1"/>
        </p:nvCxnSpPr>
        <p:spPr>
          <a:xfrm>
            <a:off x="364803" y="4299115"/>
            <a:ext cx="1592585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 userDrawn="1"/>
        </p:nvCxnSpPr>
        <p:spPr>
          <a:xfrm>
            <a:off x="364803" y="4611730"/>
            <a:ext cx="1592585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 userDrawn="1"/>
        </p:nvCxnSpPr>
        <p:spPr>
          <a:xfrm>
            <a:off x="364803" y="4923517"/>
            <a:ext cx="1592585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그림 11" descr="cosmetic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72671" y="6410326"/>
            <a:ext cx="1171292" cy="17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27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5E8CA-A799-4DBB-BC06-2834CF817D1A}" type="datetimeFigureOut">
              <a:rPr lang="ko-KR" altLang="en-US" smtClean="0"/>
              <a:pPr/>
              <a:t>2023-07-25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B9F6D-EFDD-46E5-BE3F-42318E2DBCC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67030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5E8CA-A799-4DBB-BC06-2834CF817D1A}" type="datetimeFigureOut">
              <a:rPr lang="ko-KR" altLang="en-US" smtClean="0"/>
              <a:pPr/>
              <a:t>2023-07-25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B9F6D-EFDD-46E5-BE3F-42318E2DBCC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0201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5E8CA-A799-4DBB-BC06-2834CF817D1A}" type="datetimeFigureOut">
              <a:rPr lang="ko-KR" altLang="en-US" smtClean="0"/>
              <a:pPr/>
              <a:t>2023-07-25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B9F6D-EFDD-46E5-BE3F-42318E2DBCC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26426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5E8CA-A799-4DBB-BC06-2834CF817D1A}" type="datetimeFigureOut">
              <a:rPr lang="ko-KR" altLang="en-US" smtClean="0"/>
              <a:pPr/>
              <a:t>2023-07-25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B9F6D-EFDD-46E5-BE3F-42318E2DBCC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429411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5E8CA-A799-4DBB-BC06-2834CF817D1A}" type="datetimeFigureOut">
              <a:rPr lang="ko-KR" altLang="en-US" smtClean="0"/>
              <a:pPr/>
              <a:t>2023-07-25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B9F6D-EFDD-46E5-BE3F-42318E2DBCC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708922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5E8CA-A799-4DBB-BC06-2834CF817D1A}" type="datetimeFigureOut">
              <a:rPr lang="ko-KR" altLang="en-US" smtClean="0"/>
              <a:pPr/>
              <a:t>2023-07-25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B9F6D-EFDD-46E5-BE3F-42318E2DBCC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26955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5E8CA-A799-4DBB-BC06-2834CF817D1A}" type="datetimeFigureOut">
              <a:rPr lang="ko-KR" altLang="en-US" smtClean="0"/>
              <a:pPr/>
              <a:t>2023-07-25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B9F6D-EFDD-46E5-BE3F-42318E2DBCC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036118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5E8CA-A799-4DBB-BC06-2834CF817D1A}" type="datetimeFigureOut">
              <a:rPr lang="ko-KR" altLang="en-US" smtClean="0"/>
              <a:pPr/>
              <a:t>2023-07-25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B9F6D-EFDD-46E5-BE3F-42318E2DBCC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689288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5E8CA-A799-4DBB-BC06-2834CF817D1A}" type="datetimeFigureOut">
              <a:rPr lang="ko-KR" altLang="en-US" smtClean="0"/>
              <a:pPr/>
              <a:t>2023-07-25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B9F6D-EFDD-46E5-BE3F-42318E2DBCC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572271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직사각형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직사각형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직사각형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직사각형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직사각형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모서리가 둥근 직사각형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모서리가 둥근 직사각형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직사각형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직사각형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2830A6D4-E806-4124-AFC5-D0C703428258}" type="datetimeFigureOut">
              <a:rPr lang="ko-KR" altLang="en-US" smtClean="0"/>
              <a:pPr/>
              <a:t>2023-07-25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D1B0772-FE43-4EC2-BEB3-942233D7F69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6214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1FD00-3F21-42CF-9EF5-8F6D81CE3AFD}" type="datetimeFigureOut">
              <a:rPr lang="ko-KR" altLang="en-US" smtClean="0"/>
              <a:pPr/>
              <a:t>2023-07-25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17C8-C1B9-4E84-BCEB-D9195FCD889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6" name="직선 연결선 5"/>
          <p:cNvCxnSpPr/>
          <p:nvPr userDrawn="1"/>
        </p:nvCxnSpPr>
        <p:spPr>
          <a:xfrm>
            <a:off x="364803" y="547859"/>
            <a:ext cx="8406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그림 6" descr="cosmetic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10512" y="6434137"/>
            <a:ext cx="900000" cy="13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0203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0A6D4-E806-4124-AFC5-D0C703428258}" type="datetimeFigureOut">
              <a:rPr lang="ko-KR" altLang="en-US" smtClean="0"/>
              <a:pPr/>
              <a:t>2023-07-25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0772-FE43-4EC2-BEB3-942233D7F69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27206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0A6D4-E806-4124-AFC5-D0C703428258}" type="datetimeFigureOut">
              <a:rPr lang="ko-KR" altLang="en-US" smtClean="0"/>
              <a:pPr/>
              <a:t>2023-07-25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0772-FE43-4EC2-BEB3-942233D7F69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0263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0A6D4-E806-4124-AFC5-D0C703428258}" type="datetimeFigureOut">
              <a:rPr lang="ko-KR" altLang="en-US" smtClean="0"/>
              <a:pPr/>
              <a:t>2023-07-25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0772-FE43-4EC2-BEB3-942233D7F69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11362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26" name="날짜 개체 틀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830A6D4-E806-4124-AFC5-D0C703428258}" type="datetimeFigureOut">
              <a:rPr lang="ko-KR" altLang="en-US" smtClean="0"/>
              <a:pPr/>
              <a:t>2023-07-25</a:t>
            </a:fld>
            <a:endParaRPr lang="ko-KR" altLang="en-US"/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D1B0772-FE43-4EC2-BEB3-942233D7F690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8" name="바닥글 개체 틀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50309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2830A6D4-E806-4124-AFC5-D0C703428258}" type="datetimeFigureOut">
              <a:rPr lang="ko-KR" altLang="en-US" smtClean="0"/>
              <a:pPr/>
              <a:t>2023-07-25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D1B0772-FE43-4EC2-BEB3-942233D7F69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58376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0A6D4-E806-4124-AFC5-D0C703428258}" type="datetimeFigureOut">
              <a:rPr lang="ko-KR" altLang="en-US" smtClean="0"/>
              <a:pPr/>
              <a:t>2023-07-25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0772-FE43-4EC2-BEB3-942233D7F69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23032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0A6D4-E806-4124-AFC5-D0C703428258}" type="datetimeFigureOut">
              <a:rPr lang="ko-KR" altLang="en-US" smtClean="0"/>
              <a:pPr/>
              <a:t>2023-07-25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0772-FE43-4EC2-BEB3-942233D7F69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00414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0A6D4-E806-4124-AFC5-D0C703428258}" type="datetimeFigureOut">
              <a:rPr lang="ko-KR" altLang="en-US" smtClean="0"/>
              <a:pPr/>
              <a:t>2023-07-25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0772-FE43-4EC2-BEB3-942233D7F69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50163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0A6D4-E806-4124-AFC5-D0C703428258}" type="datetimeFigureOut">
              <a:rPr lang="ko-KR" altLang="en-US" smtClean="0"/>
              <a:pPr/>
              <a:t>2023-07-25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0772-FE43-4EC2-BEB3-942233D7F69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97393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0A6D4-E806-4124-AFC5-D0C703428258}" type="datetimeFigureOut">
              <a:rPr lang="ko-KR" altLang="en-US" smtClean="0"/>
              <a:pPr/>
              <a:t>2023-07-25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0772-FE43-4EC2-BEB3-942233D7F69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7510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직선 연결선 7"/>
          <p:cNvCxnSpPr/>
          <p:nvPr userDrawn="1"/>
        </p:nvCxnSpPr>
        <p:spPr>
          <a:xfrm>
            <a:off x="364803" y="3434686"/>
            <a:ext cx="8406000" cy="0"/>
          </a:xfrm>
          <a:prstGeom prst="line">
            <a:avLst/>
          </a:prstGeom>
          <a:ln w="127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 userDrawn="1"/>
        </p:nvCxnSpPr>
        <p:spPr>
          <a:xfrm>
            <a:off x="364803" y="3989119"/>
            <a:ext cx="1592585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 userDrawn="1"/>
        </p:nvCxnSpPr>
        <p:spPr>
          <a:xfrm>
            <a:off x="364803" y="4299115"/>
            <a:ext cx="1592585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 userDrawn="1"/>
        </p:nvCxnSpPr>
        <p:spPr>
          <a:xfrm>
            <a:off x="364803" y="4611730"/>
            <a:ext cx="1592585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 userDrawn="1"/>
        </p:nvCxnSpPr>
        <p:spPr>
          <a:xfrm>
            <a:off x="364803" y="4923517"/>
            <a:ext cx="1592585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그림 12" descr="cosmetic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72671" y="6410326"/>
            <a:ext cx="1171292" cy="176212"/>
          </a:xfrm>
          <a:prstGeom prst="rect">
            <a:avLst/>
          </a:prstGeom>
        </p:spPr>
      </p:pic>
      <p:sp>
        <p:nvSpPr>
          <p:cNvPr id="18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312059" y="246743"/>
            <a:ext cx="8338457" cy="1851478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5400" b="1" spc="-250" baseline="0">
                <a:solidFill>
                  <a:schemeClr val="accent4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/>
              <a:t>제목을 입력하세요</a:t>
            </a:r>
            <a:endParaRPr lang="en-US" altLang="ko-KR" dirty="0"/>
          </a:p>
          <a:p>
            <a:pPr lvl="0"/>
            <a:endParaRPr lang="ko-KR" altLang="en-US" dirty="0"/>
          </a:p>
        </p:txBody>
      </p:sp>
      <p:sp>
        <p:nvSpPr>
          <p:cNvPr id="21" name="제목 1"/>
          <p:cNvSpPr>
            <a:spLocks noGrp="1"/>
          </p:cNvSpPr>
          <p:nvPr>
            <p:ph type="title"/>
          </p:nvPr>
        </p:nvSpPr>
        <p:spPr>
          <a:xfrm>
            <a:off x="268519" y="4005064"/>
            <a:ext cx="8418281" cy="304826"/>
          </a:xfrm>
        </p:spPr>
        <p:txBody>
          <a:bodyPr anchor="t">
            <a:normAutofit/>
          </a:bodyPr>
          <a:lstStyle>
            <a:lvl1pPr algn="l">
              <a:buFont typeface="Wingdings" pitchFamily="2" charset="2"/>
              <a:buNone/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4" name="부제목 2"/>
          <p:cNvSpPr txBox="1">
            <a:spLocks/>
          </p:cNvSpPr>
          <p:nvPr userDrawn="1"/>
        </p:nvSpPr>
        <p:spPr>
          <a:xfrm>
            <a:off x="264463" y="6387291"/>
            <a:ext cx="3204878" cy="456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800" spc="-20" dirty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이 문서는 나눔글꼴로 작성되었습니다</a:t>
            </a:r>
            <a:r>
              <a:rPr lang="en-US" altLang="ko-KR" sz="800" spc="-20" dirty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800" u="sng" spc="-20" dirty="0">
                <a:solidFill>
                  <a:srgbClr val="4495D2"/>
                </a:solidFill>
                <a:latin typeface="나눔고딕" pitchFamily="50" charset="-127"/>
                <a:ea typeface="나눔고딕" pitchFamily="50" charset="-127"/>
                <a:hlinkClick r:id="rId3"/>
              </a:rPr>
              <a:t>설치하기</a:t>
            </a:r>
            <a:endParaRPr lang="ko-KR" altLang="en-US" sz="800" u="sng" spc="-20" dirty="0">
              <a:solidFill>
                <a:srgbClr val="4495D2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336400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2023-07-25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9155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2023-07-25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5220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2023-07-25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2796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2023-07-25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5594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2023-07-25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4159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2023-07-25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3179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2023-07-25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8054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2023-07-25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9455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2023-07-25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2155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2023-07-25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253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1FD00-3F21-42CF-9EF5-8F6D81CE3AFD}" type="datetimeFigureOut">
              <a:rPr lang="ko-KR" altLang="en-US" smtClean="0"/>
              <a:pPr/>
              <a:t>2023-07-25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17C8-C1B9-4E84-BCEB-D9195FCD889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7" name="직선 연결선 6"/>
          <p:cNvCxnSpPr/>
          <p:nvPr userDrawn="1"/>
        </p:nvCxnSpPr>
        <p:spPr>
          <a:xfrm>
            <a:off x="364803" y="547859"/>
            <a:ext cx="8406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그림 8" descr="cosmetic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10512" y="6434137"/>
            <a:ext cx="900000" cy="135398"/>
          </a:xfrm>
          <a:prstGeom prst="rect">
            <a:avLst/>
          </a:prstGeom>
        </p:spPr>
      </p:pic>
      <p:sp>
        <p:nvSpPr>
          <p:cNvPr id="11" name="제목 1"/>
          <p:cNvSpPr>
            <a:spLocks noGrp="1"/>
          </p:cNvSpPr>
          <p:nvPr>
            <p:ph type="title"/>
          </p:nvPr>
        </p:nvSpPr>
        <p:spPr>
          <a:xfrm>
            <a:off x="368300" y="571500"/>
            <a:ext cx="8394700" cy="846138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accent4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4" name="내용 개체 틀 2"/>
          <p:cNvSpPr>
            <a:spLocks noGrp="1"/>
          </p:cNvSpPr>
          <p:nvPr>
            <p:ph idx="1" hasCustomPrompt="1"/>
          </p:nvPr>
        </p:nvSpPr>
        <p:spPr>
          <a:xfrm>
            <a:off x="368300" y="1574801"/>
            <a:ext cx="1905000" cy="317499"/>
          </a:xfrm>
        </p:spPr>
        <p:txBody>
          <a:bodyPr>
            <a:normAutofit/>
          </a:bodyPr>
          <a:lstStyle>
            <a:lvl1pPr>
              <a:buFontTx/>
              <a:buNone/>
              <a:defRPr sz="1200" b="1">
                <a:solidFill>
                  <a:srgbClr val="3D3C3E"/>
                </a:solidFill>
              </a:defRPr>
            </a:lvl1pPr>
            <a:lvl2pPr>
              <a:buFontTx/>
              <a:buNone/>
              <a:defRPr sz="1200"/>
            </a:lvl2pPr>
            <a:lvl3pPr>
              <a:buFontTx/>
              <a:buNone/>
              <a:defRPr sz="1200"/>
            </a:lvl3pPr>
            <a:lvl4pPr>
              <a:buFontTx/>
              <a:buNone/>
              <a:defRPr sz="1200"/>
            </a:lvl4pPr>
            <a:lvl5pPr>
              <a:buFontTx/>
              <a:buNone/>
              <a:defRPr sz="1200"/>
            </a:lvl5pPr>
          </a:lstStyle>
          <a:p>
            <a:pPr lvl="0"/>
            <a:r>
              <a:rPr lang="ko-KR" altLang="en-US"/>
              <a:t>내용제목</a:t>
            </a:r>
          </a:p>
        </p:txBody>
      </p:sp>
      <p:sp>
        <p:nvSpPr>
          <p:cNvPr id="15" name="내용 개체 틀 2"/>
          <p:cNvSpPr>
            <a:spLocks noGrp="1"/>
          </p:cNvSpPr>
          <p:nvPr>
            <p:ph idx="13" hasCustomPrompt="1"/>
          </p:nvPr>
        </p:nvSpPr>
        <p:spPr>
          <a:xfrm>
            <a:off x="2336800" y="1574801"/>
            <a:ext cx="6426200" cy="330199"/>
          </a:xfrm>
        </p:spPr>
        <p:txBody>
          <a:bodyPr>
            <a:normAutofit/>
          </a:bodyPr>
          <a:lstStyle>
            <a:lvl1pPr>
              <a:buNone/>
              <a:defRPr sz="1200" b="1" baseline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ko-KR" altLang="en-US"/>
              <a:t>내용을 입력하십시오</a:t>
            </a:r>
            <a:r>
              <a:rPr lang="en-US" altLang="ko-KR"/>
              <a:t>.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73505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2023-07-25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6239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2018</a:t>
            </a:r>
            <a:r>
              <a:rPr lang="ko-KR" altLang="en-US"/>
              <a:t>년 상반기 사업평가 </a:t>
            </a:r>
            <a:r>
              <a:rPr lang="en-US" altLang="ko-KR"/>
              <a:t>- </a:t>
            </a:r>
            <a:r>
              <a:rPr lang="ko-KR" altLang="en-US"/>
              <a:t>평생교육팀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6A33B-4338-4933-B097-A93CC63D4B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92258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686" y="215502"/>
            <a:ext cx="8728641" cy="748057"/>
          </a:xfrm>
        </p:spPr>
        <p:txBody>
          <a:bodyPr>
            <a:normAutofit/>
          </a:bodyPr>
          <a:lstStyle>
            <a:lvl1pPr algn="ctr">
              <a:defRPr sz="3000" b="1"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962" y="1027587"/>
            <a:ext cx="8671365" cy="5040708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u"/>
              <a:defRPr b="1"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  <a:lvl2pPr>
              <a:defRPr b="1"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2pPr>
            <a:lvl3pPr>
              <a:defRPr b="1"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3pPr>
            <a:lvl4pPr>
              <a:defRPr b="1"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4pPr>
            <a:lvl5pPr>
              <a:defRPr b="1"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7" name="직사각형 6"/>
          <p:cNvSpPr/>
          <p:nvPr userDrawn="1"/>
        </p:nvSpPr>
        <p:spPr>
          <a:xfrm>
            <a:off x="0" y="990293"/>
            <a:ext cx="9144000" cy="45719"/>
          </a:xfrm>
          <a:prstGeom prst="rect">
            <a:avLst/>
          </a:prstGeom>
          <a:gradFill>
            <a:gsLst>
              <a:gs pos="0">
                <a:srgbClr val="3469B6"/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1"/>
          </p:nvPr>
        </p:nvSpPr>
        <p:spPr>
          <a:xfrm>
            <a:off x="6105236" y="6530109"/>
            <a:ext cx="3112654" cy="40178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</a:lstStyle>
          <a:p>
            <a:r>
              <a:rPr lang="en-US" altLang="ko-KR"/>
              <a:t>2018</a:t>
            </a:r>
            <a:r>
              <a:rPr lang="ko-KR" altLang="en-US"/>
              <a:t>년 상반기 사업평가 </a:t>
            </a:r>
            <a:r>
              <a:rPr lang="en-US" altLang="ko-KR"/>
              <a:t>- </a:t>
            </a:r>
            <a:r>
              <a:rPr lang="ko-KR" altLang="en-US"/>
              <a:t>평생교육팀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13570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2018</a:t>
            </a:r>
            <a:r>
              <a:rPr lang="ko-KR" altLang="en-US"/>
              <a:t>년 상반기 사업평가 </a:t>
            </a:r>
            <a:r>
              <a:rPr lang="en-US" altLang="ko-KR"/>
              <a:t>- </a:t>
            </a:r>
            <a:r>
              <a:rPr lang="ko-KR" altLang="en-US"/>
              <a:t>평생교육팀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6A33B-4338-4933-B097-A93CC63D4B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63672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2018</a:t>
            </a:r>
            <a:r>
              <a:rPr lang="ko-KR" altLang="en-US"/>
              <a:t>년 상반기 사업평가 </a:t>
            </a:r>
            <a:r>
              <a:rPr lang="en-US" altLang="ko-KR"/>
              <a:t>- </a:t>
            </a:r>
            <a:r>
              <a:rPr lang="ko-KR" altLang="en-US"/>
              <a:t>평생교육팀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6A33B-4338-4933-B097-A93CC63D4B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07916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2018</a:t>
            </a:r>
            <a:r>
              <a:rPr lang="ko-KR" altLang="en-US"/>
              <a:t>년 상반기 사업평가 </a:t>
            </a:r>
            <a:r>
              <a:rPr lang="en-US" altLang="ko-KR"/>
              <a:t>- </a:t>
            </a:r>
            <a:r>
              <a:rPr lang="ko-KR" altLang="en-US"/>
              <a:t>평생교육팀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6A33B-4338-4933-B097-A93CC63D4B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52647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2018</a:t>
            </a:r>
            <a:r>
              <a:rPr lang="ko-KR" altLang="en-US"/>
              <a:t>년 상반기 사업평가 </a:t>
            </a:r>
            <a:r>
              <a:rPr lang="en-US" altLang="ko-KR"/>
              <a:t>- </a:t>
            </a:r>
            <a:r>
              <a:rPr lang="ko-KR" altLang="en-US"/>
              <a:t>평생교육팀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6A33B-4338-4933-B097-A93CC63D4B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90396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2018</a:t>
            </a:r>
            <a:r>
              <a:rPr lang="ko-KR" altLang="en-US"/>
              <a:t>년 상반기 사업평가 </a:t>
            </a:r>
            <a:r>
              <a:rPr lang="en-US" altLang="ko-KR"/>
              <a:t>- </a:t>
            </a:r>
            <a:r>
              <a:rPr lang="ko-KR" altLang="en-US"/>
              <a:t>평생교육팀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6A33B-4338-4933-B097-A93CC63D4B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62945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2018</a:t>
            </a:r>
            <a:r>
              <a:rPr lang="ko-KR" altLang="en-US"/>
              <a:t>년 상반기 사업평가 </a:t>
            </a:r>
            <a:r>
              <a:rPr lang="en-US" altLang="ko-KR"/>
              <a:t>- </a:t>
            </a:r>
            <a:r>
              <a:rPr lang="ko-KR" altLang="en-US"/>
              <a:t>평생교육팀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6A33B-4338-4933-B097-A93CC63D4B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27991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2018</a:t>
            </a:r>
            <a:r>
              <a:rPr lang="ko-KR" altLang="en-US"/>
              <a:t>년 상반기 사업평가 </a:t>
            </a:r>
            <a:r>
              <a:rPr lang="en-US" altLang="ko-KR"/>
              <a:t>- </a:t>
            </a:r>
            <a:r>
              <a:rPr lang="ko-KR" altLang="en-US"/>
              <a:t>평생교육팀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6A33B-4338-4933-B097-A93CC63D4B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510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1FD00-3F21-42CF-9EF5-8F6D81CE3AFD}" type="datetimeFigureOut">
              <a:rPr lang="ko-KR" altLang="en-US" smtClean="0"/>
              <a:pPr/>
              <a:t>2023-07-25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17C8-C1B9-4E84-BCEB-D9195FCD889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62791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2018</a:t>
            </a:r>
            <a:r>
              <a:rPr lang="ko-KR" altLang="en-US"/>
              <a:t>년 상반기 사업평가 </a:t>
            </a:r>
            <a:r>
              <a:rPr lang="en-US" altLang="ko-KR"/>
              <a:t>- </a:t>
            </a:r>
            <a:r>
              <a:rPr lang="ko-KR" altLang="en-US"/>
              <a:t>평생교육팀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6A33B-4338-4933-B097-A93CC63D4B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33536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2018</a:t>
            </a:r>
            <a:r>
              <a:rPr lang="ko-KR" altLang="en-US"/>
              <a:t>년 상반기 사업평가 </a:t>
            </a:r>
            <a:r>
              <a:rPr lang="en-US" altLang="ko-KR"/>
              <a:t>- </a:t>
            </a:r>
            <a:r>
              <a:rPr lang="ko-KR" altLang="en-US"/>
              <a:t>평생교육팀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6A33B-4338-4933-B097-A93CC63D4B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36042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8211312" y="2788920"/>
            <a:ext cx="932688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84582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gray">
          <a:xfrm>
            <a:off x="2496312" y="0"/>
            <a:ext cx="1709928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2788920" cy="235915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0624" y="3118104"/>
            <a:ext cx="7781544" cy="1470025"/>
          </a:xfr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lang="en-US" sz="4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359152"/>
            <a:ext cx="8211312" cy="685800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896E9-EE0A-4BCE-BA35-081227589DF4}" type="datetime1">
              <a:rPr lang="ko-KR" altLang="en-US" smtClean="0"/>
              <a:t>2023-07-25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지역사회팀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8CE82-AA22-42E0-B748-D750A1684A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77155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019A8-1954-4C5E-B334-1911E67DB319}" type="datetime1">
              <a:rPr lang="ko-KR" altLang="en-US" smtClean="0"/>
              <a:t>2023-07-25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지역사회팀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8CE82-AA22-42E0-B748-D750A1684A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07530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1296" y="3044952"/>
            <a:ext cx="4690872" cy="740664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F44EE-B3E3-4D74-92ED-F71F6E0251C1}" type="datetime1">
              <a:rPr lang="ko-KR" altLang="en-US" smtClean="0"/>
              <a:t>2023-07-25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지역사회팀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8CE82-AA22-42E0-B748-D750A1684A8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Rectangle 6"/>
          <p:cNvSpPr/>
          <p:nvPr/>
        </p:nvSpPr>
        <p:spPr bwMode="gray">
          <a:xfrm>
            <a:off x="8211312" y="2788920"/>
            <a:ext cx="932688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84582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gray">
          <a:xfrm>
            <a:off x="2496312" y="0"/>
            <a:ext cx="1709928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2788920" cy="267004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3813048"/>
            <a:ext cx="77724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4993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80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80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2B326-8892-4796-B079-66D01442BF4F}" type="datetime1">
              <a:rPr lang="ko-KR" altLang="en-US" smtClean="0"/>
              <a:t>2023-07-25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지역사회팀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8CE82-AA22-42E0-B748-D750A1684A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06967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57200" y="1627632"/>
            <a:ext cx="4040188" cy="639762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60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4645025" y="1627632"/>
            <a:ext cx="4041775" cy="639762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60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0738B-07A5-42CF-9947-047E71485F63}" type="datetime1">
              <a:rPr lang="ko-KR" altLang="en-US" smtClean="0"/>
              <a:t>2023-07-25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지역사회팀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8CE82-AA22-42E0-B748-D750A1684A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16578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501384"/>
            <a:ext cx="9144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 bwMode="gray">
          <a:xfrm>
            <a:off x="0" y="0"/>
            <a:ext cx="9144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gray">
          <a:xfrm>
            <a:off x="0" y="0"/>
            <a:ext cx="2432304" cy="530352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gray">
          <a:xfrm>
            <a:off x="1426464" y="0"/>
            <a:ext cx="1572768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4F26-AB9E-416C-A79F-924223BD6EF4}" type="datetime1">
              <a:rPr lang="ko-KR" altLang="en-US" smtClean="0"/>
              <a:t>2023-07-25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지역사회팀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8CE82-AA22-42E0-B748-D750A1684A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19871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gray">
          <a:xfrm>
            <a:off x="0" y="6501384"/>
            <a:ext cx="9144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gray">
          <a:xfrm>
            <a:off x="0" y="0"/>
            <a:ext cx="9144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gray">
          <a:xfrm>
            <a:off x="0" y="0"/>
            <a:ext cx="301752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 bwMode="gray">
          <a:xfrm>
            <a:off x="0" y="0"/>
            <a:ext cx="2432304" cy="530352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 bwMode="gray">
          <a:xfrm>
            <a:off x="1426464" y="0"/>
            <a:ext cx="1572768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 bwMode="gray">
          <a:xfrm>
            <a:off x="8842248" y="0"/>
            <a:ext cx="301752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9A148-43B9-4F76-B095-379E34450645}" type="datetime1">
              <a:rPr lang="ko-KR" altLang="en-US" smtClean="0"/>
              <a:t>2023-07-25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지역사회팀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8CE82-AA22-42E0-B748-D750A1684A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28929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48640"/>
            <a:ext cx="7699248" cy="932688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2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0952" y="1645920"/>
            <a:ext cx="2816352" cy="44805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6E7D-30BD-4FA5-9679-838B62AAC647}" type="datetime1">
              <a:rPr lang="ko-KR" altLang="en-US" smtClean="0"/>
              <a:t>2023-07-25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지역사회팀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8CE82-AA22-42E0-B748-D750A1684A8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645920"/>
            <a:ext cx="4800600" cy="4480560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471739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8761FD00-3F21-42CF-9EF5-8F6D81CE3AFD}" type="datetimeFigureOut">
              <a:rPr lang="ko-KR" altLang="en-US" smtClean="0"/>
              <a:pPr/>
              <a:t>2023-07-25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7D217C8-C1B9-4E84-BCEB-D9195FCD889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58087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368" y="658368"/>
            <a:ext cx="5486400" cy="822960"/>
          </a:xfr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2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1792224" y="1618488"/>
            <a:ext cx="5486400" cy="3639312"/>
          </a:xfrm>
          <a:solidFill>
            <a:srgbClr val="F8F8F8"/>
          </a:solidFill>
          <a:ln w="76200" cmpd="sng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24" y="5413248"/>
            <a:ext cx="5486400" cy="9875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D7D6D-D23C-4C5E-BA02-D7AD8D8A3221}" type="datetime1">
              <a:rPr lang="ko-KR" altLang="en-US" smtClean="0"/>
              <a:t>2023-07-25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지역사회팀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8CE82-AA22-42E0-B748-D750A1684A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449332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7693074" cy="4525963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6DD60-492C-45A9-8986-D064E515DE5C}" type="datetime1">
              <a:rPr lang="ko-KR" altLang="en-US" smtClean="0"/>
              <a:t>2023-07-25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지역사회팀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8CE82-AA22-42E0-B748-D750A1684A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907301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 rot="5400000">
            <a:off x="4572000" y="2350008"/>
            <a:ext cx="6519672" cy="1810512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gray">
          <a:xfrm>
            <a:off x="6553200" y="6135624"/>
            <a:ext cx="987552" cy="722376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gray">
          <a:xfrm>
            <a:off x="8606181" y="1379355"/>
            <a:ext cx="539496" cy="1463040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gray">
          <a:xfrm>
            <a:off x="8604504" y="0"/>
            <a:ext cx="539496" cy="1828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1152" y="274637"/>
            <a:ext cx="1673352" cy="585216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327648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FEA4-EF67-4F29-9C18-07E51EE2B3E5}" type="datetime1">
              <a:rPr lang="ko-KR" altLang="en-US" smtClean="0"/>
              <a:t>2023-07-25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/>
              <a:t>지역사회팀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8CE82-AA22-42E0-B748-D750A1684A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79564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B1CDD9B-0FBF-44C1-8CF7-5B2B2B112E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F44334F2-3772-4CEA-9F81-699945A7B1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88DA731-951E-4CB0-BAEC-78B2DFC89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8057D-8018-4DDD-8855-995E62A0DEDA}" type="datetimeFigureOut">
              <a:rPr lang="ko-KR" altLang="en-US" smtClean="0"/>
              <a:t>2023-07-25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585E172-F09A-4C2A-824A-9C529DB77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A5A736C-116F-4757-B85B-BB7B5C325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A2AC6-6F5A-47FF-947A-6B660863A17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623287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E058332-E25B-4AD1-8789-2024DF83D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CE67CEC-F0FE-4B0F-A3DF-F88A8BF21C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DB954D0-CFC0-43B2-9CAB-4F7853BE9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8057D-8018-4DDD-8855-995E62A0DEDA}" type="datetimeFigureOut">
              <a:rPr lang="ko-KR" altLang="en-US" smtClean="0"/>
              <a:t>2023-07-25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ACC1776-39E9-4263-82D2-4E7D8E54A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5C62FD6-0023-4476-94E7-BB9C83B8B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A2AC6-6F5A-47FF-947A-6B660863A17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684920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210A190-30A6-4D9E-87C3-E0AB8C4D9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7F7869A-5600-4D16-841A-9406C206E7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B7A64A5-53F5-44C5-980F-A3099BE11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8057D-8018-4DDD-8855-995E62A0DEDA}" type="datetimeFigureOut">
              <a:rPr lang="ko-KR" altLang="en-US" smtClean="0"/>
              <a:t>2023-07-25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AE3382F-F7AD-4114-AA70-0EEC1E39F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11007F3-5C42-4E86-8E9E-9CCB15AA9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A2AC6-6F5A-47FF-947A-6B660863A17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505696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B4919F1-070F-4904-AD12-9F238C717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2872685-25CE-4406-9607-7927930DB0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66B1F1E-9E42-4FB8-93C8-7E25064E00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F9D2D2C-4686-4837-BD22-E6FB524A0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8057D-8018-4DDD-8855-995E62A0DEDA}" type="datetimeFigureOut">
              <a:rPr lang="ko-KR" altLang="en-US" smtClean="0"/>
              <a:t>2023-07-25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33865B5-A20B-4617-B9D0-C7C975F07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83F5114-1E81-4031-B0B5-83517350E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A2AC6-6F5A-47FF-947A-6B660863A17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735568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B099B5F-6F32-4048-AE41-3535896F4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606432D-DB8A-4696-BCB7-765819AF87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EF9BB96-CE6F-407C-BF80-81958008D2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4D67B968-13C5-4E17-8101-9DC6C6A5D4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46C9FE8D-285A-4CE4-8507-978A4B719C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627EEDEC-EB14-4FF0-A515-63D2F9C77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8057D-8018-4DDD-8855-995E62A0DEDA}" type="datetimeFigureOut">
              <a:rPr lang="ko-KR" altLang="en-US" smtClean="0"/>
              <a:t>2023-07-25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D1FB618E-AFFA-4392-9635-B8B3CE1BD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D530FB71-D2CA-41AE-8D5B-01F95D49F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A2AC6-6F5A-47FF-947A-6B660863A17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798291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202182A-E88D-4F8B-AF7D-94674B16E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D23D8F0B-964E-48BD-9551-047FC126D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8057D-8018-4DDD-8855-995E62A0DEDA}" type="datetimeFigureOut">
              <a:rPr lang="ko-KR" altLang="en-US" smtClean="0"/>
              <a:t>2023-07-25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64C18229-3EC3-475A-A65E-596B80FC3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A2665A1C-08FF-4567-8059-D9585F098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A2AC6-6F5A-47FF-947A-6B660863A17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702363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AACA3B44-A75C-4353-91F5-803B30B6C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8057D-8018-4DDD-8855-995E62A0DEDA}" type="datetimeFigureOut">
              <a:rPr lang="ko-KR" altLang="en-US" smtClean="0"/>
              <a:t>2023-07-25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F842D9A6-4E4C-4CFB-B021-54595B874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9E038A7-895C-450A-84A3-B2FF76F07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A2AC6-6F5A-47FF-947A-6B660863A17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7407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  <a:lvl2pPr>
              <a:defRPr>
                <a:latin typeface="나눔고딕" pitchFamily="50" charset="-127"/>
                <a:ea typeface="나눔고딕" pitchFamily="50" charset="-127"/>
              </a:defRPr>
            </a:lvl2pPr>
            <a:lvl3pPr>
              <a:defRPr>
                <a:latin typeface="나눔고딕" pitchFamily="50" charset="-127"/>
                <a:ea typeface="나눔고딕" pitchFamily="50" charset="-127"/>
              </a:defRPr>
            </a:lvl3pPr>
            <a:lvl4pPr>
              <a:defRPr>
                <a:latin typeface="나눔고딕" pitchFamily="50" charset="-127"/>
                <a:ea typeface="나눔고딕" pitchFamily="50" charset="-127"/>
              </a:defRPr>
            </a:lvl4pPr>
            <a:lvl5pPr>
              <a:defRPr>
                <a:latin typeface="나눔고딕" pitchFamily="50" charset="-127"/>
                <a:ea typeface="나눔고딕" pitchFamily="50" charset="-127"/>
              </a:defRPr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8761FD00-3F21-42CF-9EF5-8F6D81CE3AFD}" type="datetimeFigureOut">
              <a:rPr lang="ko-KR" altLang="en-US" smtClean="0"/>
              <a:pPr/>
              <a:t>2023-07-25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7D217C8-C1B9-4E84-BCEB-D9195FCD889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65682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EC5C257-0C0B-449C-9C6E-7367B28EF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B980E4E-AEFB-411C-B618-E42A876C1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1E09BDE-379C-4287-9E8A-2EFD5A400C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969C5B3-C3D1-4F7F-A54C-00C3CAA3A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8057D-8018-4DDD-8855-995E62A0DEDA}" type="datetimeFigureOut">
              <a:rPr lang="ko-KR" altLang="en-US" smtClean="0"/>
              <a:t>2023-07-25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B0C6C76-F433-4E41-8CA6-83931E84B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812AC47-CCF1-4753-90E6-DB7641C30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A2AC6-6F5A-47FF-947A-6B660863A17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324362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6AB1A64-E5F6-40AC-ACD2-D915BDEFF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555EC51-0B04-4E57-A60D-99BC36E147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88425A6-15CD-4676-B79A-F0EDDB8242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39B873D-FB30-4E63-A09C-C0FF855AD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8057D-8018-4DDD-8855-995E62A0DEDA}" type="datetimeFigureOut">
              <a:rPr lang="ko-KR" altLang="en-US" smtClean="0"/>
              <a:t>2023-07-25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48325DD-6F31-49A5-8CAC-333C7AA9D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0558C62-EC47-489C-8749-2F6054FF3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A2AC6-6F5A-47FF-947A-6B660863A17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970697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0A3BEF1-BEBB-455C-B10E-36788311F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416B0C5-701D-46CB-AC87-74D66B0A91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361C6C2-E4DC-4933-B901-DF7ED3B38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8057D-8018-4DDD-8855-995E62A0DEDA}" type="datetimeFigureOut">
              <a:rPr lang="ko-KR" altLang="en-US" smtClean="0"/>
              <a:t>2023-07-25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90D003-AF2B-4A1B-82C6-789248CA3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A26E840-E8F0-45FC-8D5A-0D07DB1C5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A2AC6-6F5A-47FF-947A-6B660863A17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169285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E7051A93-7E15-4962-A655-FE3BAECEF6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A906F2B-3D6A-4A41-942F-4C803D34F0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0DABF63-9D50-43E5-B37A-2C7254974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8057D-8018-4DDD-8855-995E62A0DEDA}" type="datetimeFigureOut">
              <a:rPr lang="ko-KR" altLang="en-US" smtClean="0"/>
              <a:t>2023-07-25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B11FA80-DAF6-4491-AAA3-8EB0F30D6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0DD5532-3260-49E7-99F4-1E8AA7A8A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A2AC6-6F5A-47FF-947A-6B660863A17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917426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/>
          <p:cNvSpPr>
            <a:spLocks noChangeShapeType="1"/>
          </p:cNvSpPr>
          <p:nvPr/>
        </p:nvSpPr>
        <p:spPr bwMode="auto">
          <a:xfrm>
            <a:off x="7315200" y="1066800"/>
            <a:ext cx="0" cy="1752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ko-KR" altLang="en-US" noProof="0"/>
              <a:t>마스터 제목 스타일 편집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ko-KR" altLang="en-US" noProof="0"/>
              <a:t>마스터 부제목 스타일 편집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8F0843D-5D99-4447-9FFE-8AC11AD40308}" type="slidenum">
              <a:rPr lang="ko-KR" altLang="en-US"/>
              <a:pPr/>
              <a:t>‹#›</a:t>
            </a:fld>
            <a:endParaRPr lang="en-US" altLang="ko-KR"/>
          </a:p>
        </p:txBody>
      </p:sp>
      <p:sp>
        <p:nvSpPr>
          <p:cNvPr id="16424" name="Line 40"/>
          <p:cNvSpPr>
            <a:spLocks noChangeShapeType="1"/>
          </p:cNvSpPr>
          <p:nvPr/>
        </p:nvSpPr>
        <p:spPr bwMode="auto">
          <a:xfrm>
            <a:off x="838200" y="2819400"/>
            <a:ext cx="6477000" cy="0"/>
          </a:xfrm>
          <a:prstGeom prst="line">
            <a:avLst/>
          </a:prstGeom>
          <a:noFill/>
          <a:ln w="63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810310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85F93-9A49-4E51-BC02-6319F9387A49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9240058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B077B0-D297-489A-BFCC-C20ECA29F7F4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6394783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002F7E-E2BB-4EA1-B089-7A1DBC8CF4B8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3279613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F82602-9667-49FD-AECA-B9916A8B7E37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9985788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948772-D88F-4533-883A-35969522A5D4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17432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5E8CA-A799-4DBB-BC06-2834CF817D1A}" type="datetimeFigureOut">
              <a:rPr lang="ko-KR" altLang="en-US" smtClean="0"/>
              <a:pPr/>
              <a:t>2023-07-25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B9F6D-EFDD-46E5-BE3F-42318E2DBCC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869219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00EFDC-9AF6-4657-864C-C02C255A1B2B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2585730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06E60D-9F00-4761-8627-53EC56C8383F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4303086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7F48FF-41B4-47C7-AF47-4A83A1433CB6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8890564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5BF02F-E363-4044-9F14-46BE14B64A46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8518700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77AA15-9DFA-4925-AE95-7AAED0FC4A8F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8503959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6DE5E44-EA44-4D06-A506-E09DFF5B0FD4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79733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5E8CA-A799-4DBB-BC06-2834CF817D1A}" type="datetimeFigureOut">
              <a:rPr lang="ko-KR" altLang="en-US" smtClean="0"/>
              <a:pPr/>
              <a:t>2023-07-25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B9F6D-EFDD-46E5-BE3F-42318E2DBCC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82131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8761FD00-3F21-42CF-9EF5-8F6D81CE3AFD}" type="datetimeFigureOut">
              <a:rPr lang="ko-KR" altLang="en-US" smtClean="0"/>
              <a:pPr/>
              <a:t>2023-07-25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7D217C8-C1B9-4E84-BCEB-D9195FCD889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9359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5E8CA-A799-4DBB-BC06-2834CF817D1A}" type="datetimeFigureOut">
              <a:rPr lang="ko-KR" altLang="en-US" smtClean="0"/>
              <a:pPr/>
              <a:t>2023-07-25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B9F6D-EFDD-46E5-BE3F-42318E2DBCC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38903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직사각형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직사각형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직사각형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직사각형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모서리가 둥근 직사각형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모서리가 둥근 직사각형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직사각형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직사각형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직사각형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직사각형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직사각형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직사각형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2830A6D4-E806-4124-AFC5-D0C703428258}" type="datetimeFigureOut">
              <a:rPr lang="ko-KR" altLang="en-US" smtClean="0"/>
              <a:pPr/>
              <a:t>2023-07-25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D1B0772-FE43-4EC2-BEB3-942233D7F69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6689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l" rtl="0" eaLnBrk="1" latinLnBrk="1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1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1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1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1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1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1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1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2023-07-25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5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/>
              <a:t>2018</a:t>
            </a:r>
            <a:r>
              <a:rPr lang="ko-KR" altLang="en-US"/>
              <a:t>년 상반기 사업평가 </a:t>
            </a:r>
            <a:r>
              <a:rPr lang="en-US" altLang="ko-KR"/>
              <a:t>- </a:t>
            </a:r>
            <a:r>
              <a:rPr lang="ko-KR" altLang="en-US"/>
              <a:t>평생교육팀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6A33B-4338-4933-B097-A93CC63D4B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0713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hf sldNum="0" hd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402336"/>
            <a:ext cx="8686800" cy="109728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gray">
          <a:xfrm>
            <a:off x="8165592" y="996696"/>
            <a:ext cx="978408" cy="896112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gray">
          <a:xfrm>
            <a:off x="1783080" y="0"/>
            <a:ext cx="1947672" cy="539496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2432304" cy="53949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9496"/>
            <a:ext cx="8229600" cy="96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37960"/>
            <a:ext cx="2133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E6E7D-30BD-4FA5-9679-838B62AAC647}" type="datetime1">
              <a:rPr lang="ko-KR" altLang="en-US" smtClean="0"/>
              <a:t>2023-07-25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70448" y="6537960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ko-KR" altLang="en-US"/>
              <a:t>지역사회팀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2152" y="6537960"/>
            <a:ext cx="2133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8CE82-AA22-42E0-B748-D750A1684A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9163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hf hdr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Clr>
          <a:schemeClr val="accent1"/>
        </a:buClr>
        <a:buSzPct val="90000"/>
        <a:buFont typeface="Wingdings 3" pitchFamily="18" charset="2"/>
        <a:buChar char="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Clr>
          <a:schemeClr val="accent2"/>
        </a:buClr>
        <a:buSzPct val="90000"/>
        <a:buFont typeface="Wingdings 3" pitchFamily="18" charset="2"/>
        <a:buChar char="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accent3"/>
        </a:buClr>
        <a:buSzPct val="90000"/>
        <a:buFont typeface="Wingdings 3" pitchFamily="18" charset="2"/>
        <a:buChar char="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accent4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accent5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7EA533ED-BAD4-41B7-A727-B72AC1117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9CDAB35-75C9-45CE-A306-2D0F27FAFE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3E88B31-61F1-4E24-89CB-7AA3E61A22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8057D-8018-4DDD-8855-995E62A0DEDA}" type="datetimeFigureOut">
              <a:rPr lang="ko-KR" altLang="en-US" smtClean="0"/>
              <a:t>2023-07-25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1CC3946-C5A6-43F8-8AE9-5A3AA001ED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6C7D0DC-E3FF-4643-8245-42C938C8BB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A2AC6-6F5A-47FF-947A-6B660863A17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5566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2"/>
          <p:cNvSpPr>
            <a:spLocks noChangeShapeType="1"/>
          </p:cNvSpPr>
          <p:nvPr/>
        </p:nvSpPr>
        <p:spPr bwMode="auto">
          <a:xfrm>
            <a:off x="8001000" y="0"/>
            <a:ext cx="0" cy="1524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a typeface="굴림" charset="-127"/>
              </a:defRPr>
            </a:lvl1pPr>
          </a:lstStyle>
          <a:p>
            <a:endParaRPr lang="en-US" altLang="ko-KR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a typeface="굴림" charset="-127"/>
              </a:defRPr>
            </a:lvl1pPr>
          </a:lstStyle>
          <a:p>
            <a:endParaRPr lang="en-US" altLang="ko-KR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a typeface="굴림" charset="-127"/>
              </a:defRPr>
            </a:lvl1pPr>
          </a:lstStyle>
          <a:p>
            <a:fld id="{FFF3A41C-D177-407A-A89A-69DBE656984C}" type="slidenum">
              <a:rPr lang="ko-KR" altLang="en-US"/>
              <a:pPr/>
              <a:t>‹#›</a:t>
            </a:fld>
            <a:endParaRPr lang="en-US" altLang="ko-KR"/>
          </a:p>
        </p:txBody>
      </p:sp>
      <p:grpSp>
        <p:nvGrpSpPr>
          <p:cNvPr id="15368" name="Group 8" descr="decorative graphic made up of dots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5369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5370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5371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5372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5373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5374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5375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5376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5377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5378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5379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5380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5381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5382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5383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5384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5385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5386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5387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5388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5389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5390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5391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5392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5393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5394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5395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5396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5397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5398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5399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15401" name="Line 41"/>
          <p:cNvSpPr>
            <a:spLocks noChangeShapeType="1"/>
          </p:cNvSpPr>
          <p:nvPr/>
        </p:nvSpPr>
        <p:spPr bwMode="auto">
          <a:xfrm>
            <a:off x="457200" y="1524000"/>
            <a:ext cx="75438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390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  <p:sldLayoutId id="2147483891" r:id="rId12"/>
  </p:sldLayoutIdLst>
  <p:hf hdr="0" ftr="0" dt="0"/>
  <p:txStyles>
    <p:titleStyle>
      <a:lvl1pPr algn="l" rtl="0" eaLnBrk="1" fontAlgn="base" latinLnBrk="1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latinLnBrk="1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1" fontAlgn="base" latinLnBrk="1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1" fontAlgn="base" latinLnBrk="1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1" fontAlgn="base" latinLnBrk="1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1" fontAlgn="base" latinLnBrk="1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1" fontAlgn="base" latinLnBrk="1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1" fontAlgn="base" latinLnBrk="1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1" fontAlgn="base" latinLnBrk="1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eaLnBrk="1" fontAlgn="base" latinLnBrk="1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eaLnBrk="1" fontAlgn="base" latinLnBrk="1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eaLnBrk="1" fontAlgn="base" latinLnBrk="1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eaLnBrk="1" fontAlgn="base" latinLnBrk="1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3490E6C-1545-4282-A651-4312F1AD74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</a:t>
            </a:r>
            <a:r>
              <a:rPr lang="ko-KR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년 한국시각장애인복지관</a:t>
            </a:r>
            <a:br>
              <a:rPr lang="en-US" altLang="ko-K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altLang="ko-KR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o-KR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연간 사업평가회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A12BCE6-EF68-4562-8690-4BE4DF64E2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182" y="5796365"/>
            <a:ext cx="2845636" cy="73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353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92696"/>
            <a:ext cx="7543800" cy="724942"/>
          </a:xfrm>
        </p:spPr>
        <p:txBody>
          <a:bodyPr/>
          <a:lstStyle/>
          <a:p>
            <a:r>
              <a:rPr lang="en-US" altLang="ko-KR" sz="3400" dirty="0">
                <a:latin typeface="바탕"/>
                <a:ea typeface="바탕"/>
              </a:rPr>
              <a:t>◆</a:t>
            </a:r>
            <a:r>
              <a:rPr lang="en-US" altLang="ko-KR" sz="3400" dirty="0">
                <a:latin typeface="+mn-ea"/>
                <a:ea typeface="+mn-ea"/>
              </a:rPr>
              <a:t> 1.</a:t>
            </a:r>
            <a:r>
              <a:rPr lang="ko-KR" altLang="en-US" sz="3400" dirty="0">
                <a:latin typeface="+mn-ea"/>
                <a:ea typeface="+mn-ea"/>
              </a:rPr>
              <a:t>전년대비 조직 변화 사항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ko-KR" sz="1800" b="1" dirty="0">
              <a:latin typeface="+mn-ea"/>
            </a:endParaRPr>
          </a:p>
          <a:p>
            <a:pPr marL="0" indent="0">
              <a:buNone/>
            </a:pPr>
            <a:endParaRPr lang="en-US" altLang="ko-KR" sz="1800" b="1" dirty="0">
              <a:latin typeface="+mn-ea"/>
            </a:endParaRPr>
          </a:p>
          <a:p>
            <a:r>
              <a:rPr lang="ko-KR" altLang="en-US" sz="1800" b="1" dirty="0">
                <a:latin typeface="+mn-ea"/>
              </a:rPr>
              <a:t>김종헌</a:t>
            </a:r>
            <a:r>
              <a:rPr lang="en-US" altLang="ko-KR" sz="1800" b="1" dirty="0">
                <a:latin typeface="+mn-ea"/>
              </a:rPr>
              <a:t>(</a:t>
            </a:r>
            <a:r>
              <a:rPr lang="ko-KR" altLang="en-US" sz="1800" b="1" dirty="0">
                <a:latin typeface="+mn-ea"/>
              </a:rPr>
              <a:t>팀장</a:t>
            </a:r>
            <a:r>
              <a:rPr lang="en-US" altLang="ko-KR" sz="1800" b="1" dirty="0">
                <a:latin typeface="+mn-ea"/>
              </a:rPr>
              <a:t>)</a:t>
            </a:r>
            <a:r>
              <a:rPr lang="ko-KR" altLang="en-US" sz="1800" b="1" dirty="0">
                <a:latin typeface="+mn-ea"/>
              </a:rPr>
              <a:t> </a:t>
            </a:r>
            <a:r>
              <a:rPr lang="en-US" altLang="ko-KR" sz="1800" b="1" dirty="0">
                <a:latin typeface="+mn-ea"/>
              </a:rPr>
              <a:t>– </a:t>
            </a:r>
            <a:r>
              <a:rPr lang="ko-KR" altLang="en-US" sz="1800" b="1" dirty="0">
                <a:latin typeface="+mn-ea"/>
              </a:rPr>
              <a:t>생활지원팀 업무 총괄</a:t>
            </a:r>
            <a:r>
              <a:rPr lang="en-US" altLang="ko-KR" sz="1800" b="1" dirty="0">
                <a:latin typeface="+mn-ea"/>
              </a:rPr>
              <a:t>, </a:t>
            </a:r>
            <a:r>
              <a:rPr lang="ko-KR" altLang="en-US" sz="1800" b="1" dirty="0">
                <a:latin typeface="+mn-ea"/>
              </a:rPr>
              <a:t>생활용구 조사  및 보급</a:t>
            </a:r>
            <a:endParaRPr lang="en-US" altLang="ko-KR" sz="1800" b="1" dirty="0">
              <a:latin typeface="+mn-ea"/>
            </a:endParaRPr>
          </a:p>
          <a:p>
            <a:pPr marL="0" indent="0">
              <a:buNone/>
            </a:pPr>
            <a:r>
              <a:rPr lang="en-US" altLang="ko-KR" sz="1800" b="1" dirty="0">
                <a:latin typeface="+mn-ea"/>
              </a:rPr>
              <a:t>                              </a:t>
            </a:r>
            <a:r>
              <a:rPr lang="ko-KR" altLang="en-US" sz="1800" b="1" dirty="0">
                <a:latin typeface="+mn-ea"/>
              </a:rPr>
              <a:t>해외 용구 조사 및 수입</a:t>
            </a:r>
            <a:r>
              <a:rPr lang="en-US" altLang="ko-KR" sz="1800" b="1" dirty="0">
                <a:latin typeface="+mn-ea"/>
              </a:rPr>
              <a:t>,  </a:t>
            </a:r>
            <a:r>
              <a:rPr lang="ko-KR" altLang="en-US" sz="1800" b="1" dirty="0">
                <a:latin typeface="+mn-ea"/>
              </a:rPr>
              <a:t>제작용구 해외 보급</a:t>
            </a:r>
            <a:endParaRPr lang="en-US" altLang="ko-KR" sz="1800" b="1" dirty="0">
              <a:latin typeface="+mn-ea"/>
            </a:endParaRPr>
          </a:p>
          <a:p>
            <a:pPr marL="0" indent="0">
              <a:buNone/>
            </a:pPr>
            <a:endParaRPr lang="en-US" altLang="ko-KR" sz="1800" b="1" dirty="0">
              <a:latin typeface="+mn-ea"/>
            </a:endParaRPr>
          </a:p>
          <a:p>
            <a:r>
              <a:rPr lang="ko-KR" altLang="en-US" sz="1800" b="1" dirty="0">
                <a:latin typeface="+mn-ea"/>
              </a:rPr>
              <a:t>이대준 </a:t>
            </a:r>
            <a:r>
              <a:rPr lang="en-US" altLang="ko-KR" sz="1800" b="1" dirty="0">
                <a:latin typeface="+mn-ea"/>
              </a:rPr>
              <a:t>(</a:t>
            </a:r>
            <a:r>
              <a:rPr lang="ko-KR" altLang="en-US" sz="1800" b="1" dirty="0">
                <a:latin typeface="+mn-ea"/>
              </a:rPr>
              <a:t>대리</a:t>
            </a:r>
            <a:r>
              <a:rPr lang="en-US" altLang="ko-KR" sz="1800" b="1" dirty="0">
                <a:latin typeface="+mn-ea"/>
              </a:rPr>
              <a:t>)– </a:t>
            </a:r>
            <a:r>
              <a:rPr lang="ko-KR" altLang="en-US" sz="1800" b="1" dirty="0">
                <a:latin typeface="+mn-ea"/>
              </a:rPr>
              <a:t>생활용구 제작 총괄</a:t>
            </a:r>
            <a:r>
              <a:rPr lang="en-US" altLang="ko-KR" sz="1800" b="1" dirty="0">
                <a:latin typeface="+mn-ea"/>
              </a:rPr>
              <a:t>,  </a:t>
            </a:r>
            <a:r>
              <a:rPr lang="ko-KR" altLang="en-US" sz="1800" b="1" dirty="0">
                <a:latin typeface="+mn-ea"/>
              </a:rPr>
              <a:t>생활용구 개발</a:t>
            </a:r>
            <a:r>
              <a:rPr lang="en-US" altLang="ko-KR" sz="1800" b="1" dirty="0">
                <a:latin typeface="+mn-ea"/>
              </a:rPr>
              <a:t>,  </a:t>
            </a:r>
            <a:r>
              <a:rPr lang="ko-KR" altLang="en-US" sz="1800" b="1" dirty="0">
                <a:latin typeface="+mn-ea"/>
              </a:rPr>
              <a:t>시장조사 및 업체 관리</a:t>
            </a:r>
            <a:endParaRPr lang="en-US" altLang="ko-KR" sz="1800" b="1" dirty="0">
              <a:latin typeface="+mn-ea"/>
            </a:endParaRPr>
          </a:p>
          <a:p>
            <a:endParaRPr lang="en-US" altLang="ko-KR" sz="1800" b="1" dirty="0">
              <a:latin typeface="+mn-ea"/>
            </a:endParaRPr>
          </a:p>
          <a:p>
            <a:r>
              <a:rPr lang="ko-KR" altLang="en-US" sz="1800" b="1" dirty="0">
                <a:latin typeface="+mn-ea"/>
              </a:rPr>
              <a:t>박성희 </a:t>
            </a:r>
            <a:r>
              <a:rPr lang="en-US" altLang="ko-KR" sz="1800" b="1" dirty="0">
                <a:latin typeface="+mn-ea"/>
              </a:rPr>
              <a:t>– </a:t>
            </a:r>
            <a:r>
              <a:rPr lang="ko-KR" altLang="en-US" sz="1800" b="1" dirty="0">
                <a:latin typeface="+mn-ea"/>
              </a:rPr>
              <a:t>생활용구 보급</a:t>
            </a:r>
            <a:r>
              <a:rPr lang="en-US" altLang="ko-KR" sz="1800" b="1" dirty="0">
                <a:latin typeface="+mn-ea"/>
              </a:rPr>
              <a:t>,  </a:t>
            </a:r>
            <a:r>
              <a:rPr lang="ko-KR" altLang="en-US" sz="1800" b="1" dirty="0">
                <a:latin typeface="+mn-ea"/>
              </a:rPr>
              <a:t>이용자 상담</a:t>
            </a:r>
            <a:r>
              <a:rPr lang="en-US" altLang="ko-KR" sz="1800" b="1" dirty="0">
                <a:latin typeface="+mn-ea"/>
              </a:rPr>
              <a:t> </a:t>
            </a:r>
            <a:r>
              <a:rPr lang="ko-KR" altLang="en-US" sz="1800" b="1" dirty="0">
                <a:latin typeface="+mn-ea"/>
              </a:rPr>
              <a:t>및 관리</a:t>
            </a:r>
            <a:r>
              <a:rPr lang="en-US" altLang="ko-KR" sz="1800" b="1" dirty="0">
                <a:latin typeface="+mn-ea"/>
              </a:rPr>
              <a:t>,</a:t>
            </a:r>
            <a:r>
              <a:rPr lang="ko-KR" altLang="en-US" sz="1800" b="1" dirty="0">
                <a:latin typeface="+mn-ea"/>
              </a:rPr>
              <a:t>  이용자 욕구 및 만족도 조사</a:t>
            </a:r>
            <a:endParaRPr lang="en-US" altLang="ko-KR" sz="1800" b="1" dirty="0">
              <a:latin typeface="+mn-ea"/>
            </a:endParaRPr>
          </a:p>
          <a:p>
            <a:endParaRPr lang="ko-KR" altLang="en-US" sz="1800" b="1" dirty="0">
              <a:latin typeface="+mn-ea"/>
            </a:endParaRPr>
          </a:p>
          <a:p>
            <a:r>
              <a:rPr lang="ko-KR" altLang="en-US" sz="1800" b="1" dirty="0">
                <a:latin typeface="+mn-ea"/>
              </a:rPr>
              <a:t>길   현 </a:t>
            </a:r>
            <a:r>
              <a:rPr lang="en-US" altLang="ko-KR" sz="1800" b="1" dirty="0">
                <a:latin typeface="+mn-ea"/>
              </a:rPr>
              <a:t>– </a:t>
            </a:r>
            <a:r>
              <a:rPr lang="ko-KR" altLang="en-US" sz="1800" b="1" dirty="0">
                <a:latin typeface="+mn-ea"/>
              </a:rPr>
              <a:t>생활용구 제작</a:t>
            </a:r>
            <a:r>
              <a:rPr lang="en-US" altLang="ko-KR" sz="1800" b="1" dirty="0">
                <a:latin typeface="+mn-ea"/>
              </a:rPr>
              <a:t>,  </a:t>
            </a:r>
            <a:r>
              <a:rPr lang="ko-KR" altLang="en-US" sz="1800" b="1" dirty="0">
                <a:latin typeface="+mn-ea"/>
              </a:rPr>
              <a:t>자재 재고 관리</a:t>
            </a:r>
            <a:r>
              <a:rPr lang="en-US" altLang="ko-KR" sz="1800" b="1" dirty="0">
                <a:latin typeface="+mn-ea"/>
              </a:rPr>
              <a:t>,  </a:t>
            </a:r>
            <a:r>
              <a:rPr lang="ko-KR" altLang="en-US" sz="1800" b="1" dirty="0">
                <a:latin typeface="+mn-ea"/>
              </a:rPr>
              <a:t>사후서비스 </a:t>
            </a:r>
            <a:r>
              <a:rPr lang="en-US" altLang="ko-KR" sz="1800" b="1" dirty="0">
                <a:latin typeface="+mn-ea"/>
              </a:rPr>
              <a:t>,</a:t>
            </a:r>
            <a:r>
              <a:rPr lang="ko-KR" altLang="en-US" sz="1800" b="1" dirty="0">
                <a:latin typeface="+mn-ea"/>
              </a:rPr>
              <a:t>  사회복무 요원 관리</a:t>
            </a:r>
            <a:r>
              <a:rPr lang="en-US" altLang="ko-KR" sz="2600" dirty="0">
                <a:latin typeface="+mn-ea"/>
              </a:rPr>
              <a:t>           </a:t>
            </a:r>
            <a:endParaRPr lang="en-US" altLang="ko-KR" dirty="0">
              <a:latin typeface="굴림" charset="-127"/>
              <a:ea typeface="굴림" charset="-127"/>
            </a:endParaRPr>
          </a:p>
          <a:p>
            <a:endParaRPr lang="en-US" altLang="ko-KR" dirty="0">
              <a:latin typeface="굴림" charset="-127"/>
              <a:ea typeface="굴림" charset="-127"/>
            </a:endParaRPr>
          </a:p>
          <a:p>
            <a:endParaRPr lang="en-US" altLang="ko-KR" dirty="0">
              <a:latin typeface="굴림" charset="-127"/>
              <a:ea typeface="굴림" charset="-127"/>
            </a:endParaRPr>
          </a:p>
          <a:p>
            <a:pPr marL="0" indent="0">
              <a:buNone/>
            </a:pPr>
            <a:r>
              <a:rPr lang="en-US" altLang="ko-KR" dirty="0">
                <a:latin typeface="굴림" charset="-127"/>
                <a:ea typeface="굴림" charset="-127"/>
              </a:rPr>
              <a:t> 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885F93-9A49-4E51-BC02-6319F9387A49}" type="slidenum">
              <a:rPr kumimoji="0" lang="ko-KR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굴림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ko-KR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굴림" charset="-127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en-US" altLang="ko-KR" sz="3400">
                <a:latin typeface="바탕"/>
                <a:ea typeface="바탕"/>
              </a:rPr>
              <a:t>◆</a:t>
            </a:r>
            <a:r>
              <a:rPr lang="en-US" altLang="ko-KR" sz="3400">
                <a:latin typeface="+mn-ea"/>
                <a:ea typeface="+mn-ea"/>
              </a:rPr>
              <a:t> 3-1. 2022</a:t>
            </a:r>
            <a:r>
              <a:rPr lang="ko-KR" altLang="en-US" sz="3400">
                <a:latin typeface="+mn-ea"/>
                <a:ea typeface="+mn-ea"/>
              </a:rPr>
              <a:t>년 중점 사업 평가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628800"/>
            <a:ext cx="8229600" cy="468052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ko-KR" sz="2000" b="1" dirty="0"/>
              <a:t>1. </a:t>
            </a:r>
            <a:r>
              <a:rPr lang="ko-KR" altLang="en-US" sz="2000" b="1" dirty="0"/>
              <a:t>생활용구 제작</a:t>
            </a:r>
            <a:r>
              <a:rPr lang="en-US" altLang="ko-KR" sz="2000" b="1" dirty="0"/>
              <a:t>(25,169</a:t>
            </a:r>
            <a:r>
              <a:rPr lang="ko-KR" altLang="en-US" sz="2000" b="1" dirty="0"/>
              <a:t>개</a:t>
            </a:r>
            <a:r>
              <a:rPr lang="en-US" altLang="ko-KR" sz="2000" b="1" dirty="0"/>
              <a:t>)</a:t>
            </a:r>
          </a:p>
          <a:p>
            <a:pPr marL="457200" indent="-457200">
              <a:buAutoNum type="arabicPeriod"/>
              <a:defRPr/>
            </a:pPr>
            <a:endParaRPr lang="en-US" altLang="ko-KR" sz="2000" b="1" dirty="0"/>
          </a:p>
          <a:p>
            <a:pPr lvl="0">
              <a:defRPr/>
            </a:pPr>
            <a:r>
              <a:rPr lang="ko-KR" altLang="en-US" sz="1800" b="1" dirty="0">
                <a:latin typeface="+mn-ea"/>
              </a:rPr>
              <a:t>생활용구 품질개선</a:t>
            </a:r>
          </a:p>
          <a:p>
            <a:pPr marL="0" indent="0">
              <a:buNone/>
              <a:defRPr/>
            </a:pPr>
            <a:r>
              <a:rPr lang="en-US" altLang="ko-KR" sz="1600" dirty="0">
                <a:latin typeface="+mn-ea"/>
              </a:rPr>
              <a:t>       - </a:t>
            </a:r>
            <a:r>
              <a:rPr lang="ko-KR" altLang="en-US" sz="1600" dirty="0">
                <a:latin typeface="+mn-ea"/>
              </a:rPr>
              <a:t>안테나식 </a:t>
            </a:r>
            <a:r>
              <a:rPr lang="ko-KR" altLang="en-US" sz="1600" dirty="0" err="1">
                <a:latin typeface="+mn-ea"/>
              </a:rPr>
              <a:t>흰지팡이</a:t>
            </a:r>
            <a:r>
              <a:rPr lang="ko-KR" altLang="en-US" sz="1600" dirty="0">
                <a:latin typeface="+mn-ea"/>
              </a:rPr>
              <a:t> </a:t>
            </a:r>
            <a:r>
              <a:rPr lang="ko-KR" altLang="en-US" sz="1600" dirty="0" err="1">
                <a:latin typeface="+mn-ea"/>
              </a:rPr>
              <a:t>붓싱</a:t>
            </a:r>
            <a:r>
              <a:rPr lang="ko-KR" altLang="en-US" sz="1600" dirty="0">
                <a:latin typeface="+mn-ea"/>
              </a:rPr>
              <a:t> 원재료 비율 조정</a:t>
            </a:r>
            <a:r>
              <a:rPr lang="en-US" altLang="ko-KR" sz="1600" dirty="0">
                <a:latin typeface="+mn-ea"/>
              </a:rPr>
              <a:t>(</a:t>
            </a:r>
            <a:r>
              <a:rPr lang="ko-KR" altLang="en-US" sz="1600" dirty="0">
                <a:latin typeface="+mn-ea"/>
              </a:rPr>
              <a:t>나일론</a:t>
            </a:r>
            <a:r>
              <a:rPr lang="en-US" altLang="ko-KR" sz="1600" dirty="0">
                <a:latin typeface="+mn-ea"/>
              </a:rPr>
              <a:t>/</a:t>
            </a:r>
            <a:r>
              <a:rPr lang="ko-KR" altLang="en-US" sz="1600" dirty="0">
                <a:latin typeface="+mn-ea"/>
              </a:rPr>
              <a:t>글라스</a:t>
            </a:r>
            <a:r>
              <a:rPr lang="en-US" altLang="ko-KR" sz="1600" dirty="0">
                <a:latin typeface="+mn-ea"/>
              </a:rPr>
              <a:t>)</a:t>
            </a:r>
            <a:r>
              <a:rPr lang="ko-KR" altLang="en-US" sz="1600" dirty="0">
                <a:latin typeface="+mn-ea"/>
              </a:rPr>
              <a:t>으로 슬라이딩 상태 향상    </a:t>
            </a:r>
          </a:p>
          <a:p>
            <a:pPr marL="0" indent="0">
              <a:buNone/>
              <a:defRPr/>
            </a:pPr>
            <a:r>
              <a:rPr lang="en-US" altLang="ko-KR" sz="1600" dirty="0">
                <a:latin typeface="+mn-ea"/>
              </a:rPr>
              <a:t>       - </a:t>
            </a:r>
            <a:r>
              <a:rPr lang="ko-KR" altLang="en-US" sz="1600" dirty="0">
                <a:latin typeface="+mn-ea"/>
              </a:rPr>
              <a:t>안테나식 </a:t>
            </a:r>
            <a:r>
              <a:rPr lang="ko-KR" altLang="en-US" sz="1600" dirty="0" err="1">
                <a:latin typeface="+mn-ea"/>
              </a:rPr>
              <a:t>흰지팡이</a:t>
            </a:r>
            <a:r>
              <a:rPr lang="ko-KR" altLang="en-US" sz="1600" dirty="0">
                <a:latin typeface="+mn-ea"/>
              </a:rPr>
              <a:t> 알루미늄 파이프 화이트 </a:t>
            </a:r>
            <a:r>
              <a:rPr lang="ko-KR" altLang="en-US" sz="1600" dirty="0" err="1">
                <a:latin typeface="+mn-ea"/>
              </a:rPr>
              <a:t>아노다이징</a:t>
            </a:r>
            <a:r>
              <a:rPr lang="ko-KR" altLang="en-US" sz="1600" dirty="0">
                <a:latin typeface="+mn-ea"/>
              </a:rPr>
              <a:t> 도금 조사 결과 현재 기술이 상용화 되지 않아</a:t>
            </a:r>
            <a:r>
              <a:rPr lang="en-US" altLang="ko-KR" sz="1600" dirty="0">
                <a:latin typeface="+mn-ea"/>
              </a:rPr>
              <a:t>,</a:t>
            </a:r>
            <a:r>
              <a:rPr lang="ko-KR" altLang="en-US" sz="1600" dirty="0">
                <a:latin typeface="+mn-ea"/>
              </a:rPr>
              <a:t> 차후 조사 후 추진 예정</a:t>
            </a:r>
          </a:p>
          <a:p>
            <a:pPr marL="0" indent="0">
              <a:buNone/>
              <a:defRPr/>
            </a:pPr>
            <a:r>
              <a:rPr lang="en-US" altLang="ko-KR" sz="1600" dirty="0">
                <a:latin typeface="+mn-ea"/>
              </a:rPr>
              <a:t>    </a:t>
            </a:r>
          </a:p>
          <a:p>
            <a:pPr lvl="0">
              <a:defRPr/>
            </a:pPr>
            <a:r>
              <a:rPr lang="ko-KR" altLang="en-US" sz="1800" b="1" dirty="0">
                <a:latin typeface="+mn-ea"/>
              </a:rPr>
              <a:t>생산성 관리를 통한 제작 효율성 증가</a:t>
            </a:r>
          </a:p>
          <a:p>
            <a:pPr marL="0" indent="0">
              <a:buNone/>
              <a:defRPr/>
            </a:pPr>
            <a:r>
              <a:rPr lang="en-US" altLang="ko-KR" sz="1600" dirty="0">
                <a:latin typeface="Arial"/>
                <a:ea typeface="굴림"/>
                <a:cs typeface="+mn-cs"/>
              </a:rPr>
              <a:t>      </a:t>
            </a:r>
            <a:r>
              <a:rPr lang="en-US" altLang="ko-KR" sz="1600" dirty="0">
                <a:latin typeface="+mn-ea"/>
              </a:rPr>
              <a:t>- </a:t>
            </a:r>
            <a:r>
              <a:rPr lang="ko-KR" altLang="en-US" sz="1600" dirty="0">
                <a:latin typeface="+mn-ea"/>
              </a:rPr>
              <a:t>재고 조사를 통한 재고 및 </a:t>
            </a:r>
            <a:r>
              <a:rPr lang="ko-KR" altLang="en-US" sz="1600" dirty="0" err="1">
                <a:latin typeface="+mn-ea"/>
              </a:rPr>
              <a:t>로스율</a:t>
            </a:r>
            <a:r>
              <a:rPr lang="ko-KR" altLang="en-US" sz="1600" dirty="0">
                <a:latin typeface="+mn-ea"/>
              </a:rPr>
              <a:t> 계산</a:t>
            </a:r>
            <a:r>
              <a:rPr lang="en-US" altLang="ko-KR" sz="1600" dirty="0">
                <a:latin typeface="+mn-ea"/>
              </a:rPr>
              <a:t>, </a:t>
            </a:r>
            <a:r>
              <a:rPr lang="ko-KR" altLang="en-US" sz="1600" dirty="0">
                <a:latin typeface="+mn-ea"/>
              </a:rPr>
              <a:t>적정재고 유지</a:t>
            </a:r>
            <a:endParaRPr lang="en-US" altLang="ko-KR" sz="1600" dirty="0">
              <a:latin typeface="+mn-ea"/>
            </a:endParaRPr>
          </a:p>
          <a:p>
            <a:pPr marL="0" indent="0">
              <a:buNone/>
              <a:defRPr/>
            </a:pPr>
            <a:r>
              <a:rPr lang="en-US" altLang="ko-KR" sz="1600" dirty="0">
                <a:latin typeface="+mn-ea"/>
              </a:rPr>
              <a:t>      - </a:t>
            </a:r>
            <a:r>
              <a:rPr lang="ko-KR" altLang="en-US" sz="1600" dirty="0">
                <a:latin typeface="+mn-ea"/>
              </a:rPr>
              <a:t>품목별 생산 단가를 계산하여 원가 절감을 추진</a:t>
            </a:r>
            <a:r>
              <a:rPr lang="en-US" altLang="ko-KR" sz="1600" dirty="0">
                <a:latin typeface="+mn-ea"/>
              </a:rPr>
              <a:t>.</a:t>
            </a:r>
          </a:p>
          <a:p>
            <a:pPr marL="0" indent="0">
              <a:buNone/>
              <a:defRPr/>
            </a:pPr>
            <a:endParaRPr lang="en-US" altLang="ko-KR" sz="1600" dirty="0">
              <a:ea typeface="바탕"/>
            </a:endParaRPr>
          </a:p>
          <a:p>
            <a:pPr lvl="0">
              <a:defRPr/>
            </a:pPr>
            <a:r>
              <a:rPr lang="ko-KR" altLang="en-US" sz="1800" b="1" dirty="0">
                <a:latin typeface="+mn-ea"/>
              </a:rPr>
              <a:t>사후서비스 수시 만족도 조사 </a:t>
            </a:r>
            <a:r>
              <a:rPr lang="en-US" altLang="ko-KR" sz="1800" b="1" dirty="0">
                <a:latin typeface="+mn-ea"/>
              </a:rPr>
              <a:t>25</a:t>
            </a:r>
            <a:r>
              <a:rPr lang="ko-KR" altLang="en-US" sz="1800" b="1" dirty="0">
                <a:latin typeface="+mn-ea"/>
              </a:rPr>
              <a:t>명 실시</a:t>
            </a:r>
          </a:p>
          <a:p>
            <a:pPr marL="0" indent="0">
              <a:buNone/>
              <a:defRPr/>
            </a:pPr>
            <a:r>
              <a:rPr lang="en-US" altLang="ko-KR" sz="1600" dirty="0">
                <a:latin typeface="+mn-ea"/>
              </a:rPr>
              <a:t>     - </a:t>
            </a:r>
            <a:r>
              <a:rPr lang="ko-KR" altLang="en-US" sz="1600" dirty="0">
                <a:latin typeface="+mn-ea"/>
              </a:rPr>
              <a:t>안테나식 </a:t>
            </a:r>
            <a:r>
              <a:rPr lang="ko-KR" altLang="en-US" sz="1600" dirty="0" err="1">
                <a:latin typeface="+mn-ea"/>
              </a:rPr>
              <a:t>흰지팡이</a:t>
            </a:r>
            <a:r>
              <a:rPr lang="ko-KR" altLang="en-US" sz="1600" dirty="0">
                <a:latin typeface="+mn-ea"/>
              </a:rPr>
              <a:t> 내구성이 약해 수리 비용이 부담스럽다는 의견이 있어</a:t>
            </a:r>
            <a:r>
              <a:rPr lang="en-US" altLang="ko-KR" sz="1600" dirty="0">
                <a:latin typeface="+mn-ea"/>
              </a:rPr>
              <a:t>,</a:t>
            </a:r>
            <a:r>
              <a:rPr lang="ko-KR" altLang="en-US" sz="1600" dirty="0">
                <a:latin typeface="+mn-ea"/>
              </a:rPr>
              <a:t> 실비 수리가 가능한 부품에 관한 정보 제공 및 차후 </a:t>
            </a:r>
            <a:r>
              <a:rPr lang="ko-KR" altLang="en-US" sz="1600" dirty="0" err="1">
                <a:latin typeface="+mn-ea"/>
              </a:rPr>
              <a:t>개선시</a:t>
            </a:r>
            <a:r>
              <a:rPr lang="ko-KR" altLang="en-US" sz="1600" dirty="0">
                <a:latin typeface="+mn-ea"/>
              </a:rPr>
              <a:t> 고려</a:t>
            </a:r>
            <a:r>
              <a:rPr lang="en-US" altLang="ko-KR" sz="1600" dirty="0">
                <a:latin typeface="+mn-ea"/>
              </a:rPr>
              <a:t>(</a:t>
            </a:r>
            <a:r>
              <a:rPr lang="ko-KR" altLang="en-US" sz="1600" dirty="0">
                <a:latin typeface="+mn-ea"/>
              </a:rPr>
              <a:t>내구성 강화 및 비용 절감</a:t>
            </a:r>
            <a:r>
              <a:rPr lang="en-US" altLang="ko-KR" sz="1600" dirty="0">
                <a:latin typeface="+mn-ea"/>
              </a:rPr>
              <a:t>)</a:t>
            </a:r>
            <a:endParaRPr lang="ko-KR" altLang="en-US" sz="1600" dirty="0">
              <a:latin typeface="+mn-ea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885F93-9A49-4E51-BC02-6319F9387A49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굴림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굴림" charset="-127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400" dirty="0">
                <a:latin typeface="바탕"/>
                <a:ea typeface="바탕"/>
              </a:rPr>
              <a:t>◆</a:t>
            </a:r>
            <a:r>
              <a:rPr lang="en-US" altLang="ko-KR" sz="3400" dirty="0">
                <a:latin typeface="+mn-ea"/>
                <a:ea typeface="+mn-ea"/>
              </a:rPr>
              <a:t> 3-2. 2022</a:t>
            </a:r>
            <a:r>
              <a:rPr lang="ko-KR" altLang="en-US" sz="3400" dirty="0">
                <a:latin typeface="+mn-ea"/>
                <a:ea typeface="+mn-ea"/>
              </a:rPr>
              <a:t>년 중점 사업 평가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268760"/>
            <a:ext cx="8229600" cy="5328592"/>
          </a:xfrm>
        </p:spPr>
        <p:txBody>
          <a:bodyPr/>
          <a:lstStyle/>
          <a:p>
            <a:pPr marL="0" indent="0">
              <a:buNone/>
            </a:pPr>
            <a:endParaRPr lang="en-US" altLang="ko-KR" sz="1600" dirty="0">
              <a:latin typeface="+mn-ea"/>
            </a:endParaRPr>
          </a:p>
          <a:p>
            <a:pPr marL="0" indent="0">
              <a:buNone/>
            </a:pPr>
            <a:r>
              <a:rPr lang="en-US" altLang="ko-KR" sz="2000" b="1" dirty="0">
                <a:latin typeface="+mn-ea"/>
              </a:rPr>
              <a:t>2. </a:t>
            </a:r>
            <a:r>
              <a:rPr lang="ko-KR" altLang="en-US" sz="2000" b="1" dirty="0">
                <a:latin typeface="+mn-ea"/>
              </a:rPr>
              <a:t>생활용구 보급</a:t>
            </a:r>
            <a:r>
              <a:rPr lang="en-US" altLang="ko-KR" sz="2000" b="1" dirty="0">
                <a:latin typeface="+mn-ea"/>
              </a:rPr>
              <a:t>(</a:t>
            </a:r>
            <a:r>
              <a:rPr lang="ko-KR" altLang="en-US" sz="2000" b="1" dirty="0" err="1">
                <a:latin typeface="+mn-ea"/>
              </a:rPr>
              <a:t>실인원</a:t>
            </a:r>
            <a:r>
              <a:rPr lang="en-US" altLang="ko-KR" sz="2000" b="1" dirty="0">
                <a:latin typeface="+mn-ea"/>
              </a:rPr>
              <a:t>1,075</a:t>
            </a:r>
            <a:r>
              <a:rPr lang="ko-KR" altLang="en-US" sz="2000" b="1" dirty="0">
                <a:latin typeface="+mn-ea"/>
              </a:rPr>
              <a:t>명</a:t>
            </a:r>
            <a:r>
              <a:rPr lang="en-US" altLang="ko-KR" sz="2000" b="1" dirty="0">
                <a:latin typeface="+mn-ea"/>
              </a:rPr>
              <a:t>/</a:t>
            </a:r>
            <a:r>
              <a:rPr lang="ko-KR" altLang="en-US" sz="2000" b="1" dirty="0">
                <a:latin typeface="+mn-ea"/>
              </a:rPr>
              <a:t>연인원</a:t>
            </a:r>
            <a:r>
              <a:rPr lang="en-US" altLang="ko-KR" sz="2000" b="1" dirty="0">
                <a:latin typeface="+mn-ea"/>
              </a:rPr>
              <a:t>1,783</a:t>
            </a:r>
            <a:r>
              <a:rPr lang="ko-KR" altLang="en-US" sz="2000" b="1" dirty="0">
                <a:latin typeface="+mn-ea"/>
              </a:rPr>
              <a:t>명 </a:t>
            </a:r>
            <a:r>
              <a:rPr lang="en-US" altLang="ko-KR" sz="2000" b="1" dirty="0">
                <a:latin typeface="+mn-ea"/>
              </a:rPr>
              <a:t>/ 270</a:t>
            </a:r>
            <a:r>
              <a:rPr lang="ko-KR" altLang="en-US" sz="2000" b="1" dirty="0">
                <a:latin typeface="+mn-ea"/>
              </a:rPr>
              <a:t>종</a:t>
            </a:r>
            <a:r>
              <a:rPr lang="en-US" altLang="ko-KR" sz="2000" b="1" dirty="0">
                <a:latin typeface="+mn-ea"/>
              </a:rPr>
              <a:t>/ 38,702</a:t>
            </a:r>
            <a:r>
              <a:rPr lang="ko-KR" altLang="en-US" sz="2000" b="1" dirty="0">
                <a:latin typeface="+mn-ea"/>
              </a:rPr>
              <a:t>개</a:t>
            </a:r>
            <a:r>
              <a:rPr lang="en-US" altLang="ko-KR" sz="2000" b="1" dirty="0">
                <a:latin typeface="+mn-ea"/>
              </a:rPr>
              <a:t>)</a:t>
            </a:r>
          </a:p>
          <a:p>
            <a:pPr marL="0" indent="0">
              <a:buNone/>
            </a:pPr>
            <a:endParaRPr lang="en-US" altLang="ko-KR" sz="2000" b="1" dirty="0">
              <a:latin typeface="+mn-ea"/>
            </a:endParaRPr>
          </a:p>
          <a:p>
            <a:r>
              <a:rPr lang="ko-KR" altLang="en-US" sz="1800" b="1" dirty="0">
                <a:latin typeface="+mn-ea"/>
              </a:rPr>
              <a:t>해외 수입용구 조사 보급 확대</a:t>
            </a:r>
            <a:endParaRPr lang="en-US" altLang="ko-KR" sz="1600" b="1" dirty="0">
              <a:latin typeface="+mn-ea"/>
            </a:endParaRPr>
          </a:p>
          <a:p>
            <a:pPr marL="0" indent="0">
              <a:buNone/>
            </a:pPr>
            <a:r>
              <a:rPr lang="en-US" altLang="ko-KR" sz="1600" dirty="0">
                <a:latin typeface="+mn-ea"/>
              </a:rPr>
              <a:t>       - </a:t>
            </a:r>
            <a:r>
              <a:rPr lang="ko-KR" altLang="en-US" sz="1600" dirty="0">
                <a:latin typeface="+mn-ea"/>
              </a:rPr>
              <a:t>해외수입용구 신청 접수 상시 운영</a:t>
            </a:r>
            <a:endParaRPr lang="en-US" altLang="ko-KR" sz="1600" dirty="0">
              <a:latin typeface="+mn-ea"/>
            </a:endParaRPr>
          </a:p>
          <a:p>
            <a:pPr marL="0" indent="0">
              <a:buNone/>
            </a:pPr>
            <a:r>
              <a:rPr lang="en-US" altLang="ko-KR" sz="1600" dirty="0">
                <a:latin typeface="+mn-ea"/>
              </a:rPr>
              <a:t>       - </a:t>
            </a:r>
            <a:r>
              <a:rPr lang="ko-KR" altLang="en-US" sz="1600" dirty="0">
                <a:latin typeface="+mn-ea"/>
              </a:rPr>
              <a:t>총</a:t>
            </a:r>
            <a:r>
              <a:rPr lang="en-US" altLang="ko-KR" sz="1600" dirty="0">
                <a:latin typeface="+mn-ea"/>
              </a:rPr>
              <a:t>5</a:t>
            </a:r>
            <a:r>
              <a:rPr lang="ko-KR" altLang="en-US" sz="1600" dirty="0">
                <a:latin typeface="+mn-ea"/>
              </a:rPr>
              <a:t>회 </a:t>
            </a:r>
            <a:r>
              <a:rPr lang="en-US" altLang="ko-KR" sz="1600" dirty="0">
                <a:latin typeface="+mn-ea"/>
              </a:rPr>
              <a:t>41</a:t>
            </a:r>
            <a:r>
              <a:rPr lang="ko-KR" altLang="en-US" sz="1600" dirty="0">
                <a:latin typeface="+mn-ea"/>
              </a:rPr>
              <a:t>종 </a:t>
            </a:r>
            <a:r>
              <a:rPr lang="en-US" altLang="ko-KR" sz="1600" dirty="0">
                <a:latin typeface="+mn-ea"/>
              </a:rPr>
              <a:t>743</a:t>
            </a:r>
            <a:r>
              <a:rPr lang="ko-KR" altLang="en-US" sz="1600" dirty="0">
                <a:latin typeface="+mn-ea"/>
              </a:rPr>
              <a:t>개 수입</a:t>
            </a:r>
            <a:r>
              <a:rPr lang="en-US" altLang="ko-KR" sz="1600" dirty="0">
                <a:latin typeface="+mn-ea"/>
              </a:rPr>
              <a:t>(</a:t>
            </a:r>
            <a:r>
              <a:rPr lang="ko-KR" altLang="en-US" sz="1600" dirty="0">
                <a:latin typeface="+mn-ea"/>
              </a:rPr>
              <a:t>용구 다양성</a:t>
            </a:r>
            <a:r>
              <a:rPr lang="en-US" altLang="ko-KR" sz="1600" dirty="0">
                <a:latin typeface="+mn-ea"/>
              </a:rPr>
              <a:t>)</a:t>
            </a:r>
          </a:p>
          <a:p>
            <a:pPr marL="0" indent="0">
              <a:buNone/>
            </a:pPr>
            <a:r>
              <a:rPr lang="en-US" altLang="ko-KR" sz="1600" dirty="0">
                <a:latin typeface="+mn-ea"/>
              </a:rPr>
              <a:t>       -</a:t>
            </a:r>
            <a:r>
              <a:rPr lang="en-US" altLang="ko-KR" sz="1600" dirty="0"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r>
              <a:rPr lang="ko-KR" altLang="en-US" sz="1600" dirty="0">
                <a:latin typeface="+mn-ea"/>
              </a:rPr>
              <a:t>하반기 환율 불안으로 실수요 품목 중심으로 수입</a:t>
            </a:r>
            <a:r>
              <a:rPr lang="en-US" altLang="ko-KR" sz="1600" dirty="0">
                <a:latin typeface="+mn-ea"/>
              </a:rPr>
              <a:t>(</a:t>
            </a:r>
            <a:r>
              <a:rPr lang="ko-KR" altLang="en-US" sz="1600" dirty="0">
                <a:latin typeface="+mn-ea"/>
              </a:rPr>
              <a:t>수입 지연 및 축소</a:t>
            </a:r>
            <a:r>
              <a:rPr lang="en-US" altLang="ko-KR" sz="1600" dirty="0">
                <a:latin typeface="+mn-ea"/>
              </a:rPr>
              <a:t>)</a:t>
            </a:r>
          </a:p>
          <a:p>
            <a:pPr marL="0" indent="0">
              <a:buNone/>
            </a:pPr>
            <a:endParaRPr lang="en-US" altLang="ko-KR" sz="1600" dirty="0">
              <a:latin typeface="+mn-ea"/>
            </a:endParaRPr>
          </a:p>
          <a:p>
            <a:r>
              <a:rPr lang="ko-KR" altLang="en-US" sz="1800" b="1" dirty="0" err="1">
                <a:latin typeface="+mn-ea"/>
              </a:rPr>
              <a:t>흰지팡이</a:t>
            </a:r>
            <a:r>
              <a:rPr lang="ko-KR" altLang="en-US" sz="1800" b="1" dirty="0">
                <a:latin typeface="+mn-ea"/>
              </a:rPr>
              <a:t> 보급 확대 </a:t>
            </a:r>
            <a:endParaRPr lang="en-US" altLang="ko-KR" sz="1800" b="1" dirty="0">
              <a:latin typeface="+mn-ea"/>
            </a:endParaRPr>
          </a:p>
          <a:p>
            <a:pPr marL="0" indent="0">
              <a:buNone/>
            </a:pPr>
            <a:r>
              <a:rPr lang="en-US" altLang="ko-KR" sz="1800" dirty="0">
                <a:latin typeface="+mn-ea"/>
              </a:rPr>
              <a:t>       </a:t>
            </a:r>
            <a:r>
              <a:rPr lang="en-US" altLang="ko-KR" sz="1600" dirty="0">
                <a:latin typeface="+mn-ea"/>
              </a:rPr>
              <a:t>-</a:t>
            </a:r>
            <a:r>
              <a:rPr lang="en-US" altLang="ko-KR" sz="1600" dirty="0"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r>
              <a:rPr lang="ko-KR" altLang="en-US" sz="1600" dirty="0">
                <a:latin typeface="+mn-ea"/>
              </a:rPr>
              <a:t>수요 증대를  위한 다각화된 접근</a:t>
            </a:r>
            <a:endParaRPr lang="en-US" altLang="ko-KR" sz="1600" dirty="0">
              <a:latin typeface="+mn-ea"/>
            </a:endParaRPr>
          </a:p>
          <a:p>
            <a:pPr marL="0" indent="0">
              <a:buNone/>
            </a:pPr>
            <a:r>
              <a:rPr lang="en-US" altLang="ko-KR" sz="1600" dirty="0">
                <a:latin typeface="+mn-ea"/>
              </a:rPr>
              <a:t>        -</a:t>
            </a:r>
            <a:r>
              <a:rPr lang="en-US" altLang="ko-KR" sz="1600" dirty="0"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r>
              <a:rPr lang="ko-KR" altLang="en-US" sz="1600" dirty="0">
                <a:latin typeface="+mn-ea"/>
              </a:rPr>
              <a:t>경쟁력 증대를 위한 품질 개선</a:t>
            </a:r>
            <a:r>
              <a:rPr lang="en-US" altLang="ko-KR" sz="1600" dirty="0">
                <a:latin typeface="+mn-ea"/>
              </a:rPr>
              <a:t>(</a:t>
            </a:r>
            <a:r>
              <a:rPr lang="ko-KR" altLang="en-US" sz="1600" dirty="0" err="1">
                <a:latin typeface="+mn-ea"/>
              </a:rPr>
              <a:t>붓싱</a:t>
            </a:r>
            <a:r>
              <a:rPr lang="ko-KR" altLang="en-US" sz="1600" dirty="0">
                <a:latin typeface="+mn-ea"/>
              </a:rPr>
              <a:t> </a:t>
            </a:r>
            <a:r>
              <a:rPr lang="ko-KR" altLang="en-US" sz="1600" dirty="0" err="1">
                <a:latin typeface="+mn-ea"/>
              </a:rPr>
              <a:t>라일론</a:t>
            </a:r>
            <a:r>
              <a:rPr lang="ko-KR" altLang="en-US" sz="1600" dirty="0">
                <a:latin typeface="+mn-ea"/>
              </a:rPr>
              <a:t> 비율 조정</a:t>
            </a:r>
            <a:r>
              <a:rPr lang="en-US" altLang="ko-KR" sz="1600" dirty="0">
                <a:latin typeface="+mn-ea"/>
              </a:rPr>
              <a:t>: </a:t>
            </a:r>
            <a:r>
              <a:rPr lang="ko-KR" altLang="en-US" sz="1600" dirty="0">
                <a:latin typeface="+mn-ea"/>
              </a:rPr>
              <a:t>슬라이딩 개선</a:t>
            </a:r>
            <a:r>
              <a:rPr lang="en-US" altLang="ko-KR" sz="1600" dirty="0">
                <a:latin typeface="+mn-ea"/>
              </a:rPr>
              <a:t>)</a:t>
            </a:r>
          </a:p>
          <a:p>
            <a:pPr marL="0" indent="0">
              <a:buNone/>
            </a:pPr>
            <a:r>
              <a:rPr lang="en-US" altLang="ko-KR" sz="1600" dirty="0">
                <a:latin typeface="+mn-ea"/>
              </a:rPr>
              <a:t>        - </a:t>
            </a:r>
            <a:r>
              <a:rPr lang="ko-KR" altLang="en-US" sz="1600" dirty="0">
                <a:latin typeface="+mn-ea"/>
              </a:rPr>
              <a:t>주요 구매 기관 구매 계획 사전 조사 관리 및 기관 담당자 방문 보급 상담</a:t>
            </a:r>
            <a:endParaRPr lang="en-US" altLang="ko-KR" sz="1600" dirty="0">
              <a:latin typeface="+mn-ea"/>
            </a:endParaRPr>
          </a:p>
          <a:p>
            <a:pPr marL="0" indent="0">
              <a:buNone/>
            </a:pPr>
            <a:r>
              <a:rPr lang="en-US" altLang="ko-KR" sz="1600" dirty="0">
                <a:latin typeface="+mn-ea"/>
              </a:rPr>
              <a:t>         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*</a:t>
            </a:r>
            <a:r>
              <a:rPr lang="ko-KR" altLang="en-US" sz="1600" dirty="0">
                <a:latin typeface="+mn-ea"/>
              </a:rPr>
              <a:t>안테나식 </a:t>
            </a:r>
            <a:r>
              <a:rPr lang="ko-KR" altLang="en-US" sz="1600" dirty="0" err="1">
                <a:latin typeface="+mn-ea"/>
              </a:rPr>
              <a:t>흰지팡이</a:t>
            </a:r>
            <a:r>
              <a:rPr lang="en-US" altLang="ko-KR" sz="1600" dirty="0">
                <a:latin typeface="+mn-ea"/>
              </a:rPr>
              <a:t>: </a:t>
            </a:r>
            <a:r>
              <a:rPr lang="ko-KR" altLang="en-US" sz="1600" dirty="0">
                <a:latin typeface="+mn-ea"/>
              </a:rPr>
              <a:t>연합회 서울지부 </a:t>
            </a:r>
            <a:r>
              <a:rPr lang="en-US" altLang="ko-KR" sz="1600" dirty="0">
                <a:latin typeface="+mn-ea"/>
              </a:rPr>
              <a:t>1,200</a:t>
            </a:r>
            <a:r>
              <a:rPr lang="ko-KR" altLang="en-US" sz="1600" dirty="0">
                <a:latin typeface="+mn-ea"/>
              </a:rPr>
              <a:t>대</a:t>
            </a:r>
            <a:r>
              <a:rPr lang="en-US" altLang="ko-KR" sz="1600" dirty="0">
                <a:latin typeface="+mn-ea"/>
              </a:rPr>
              <a:t>/ </a:t>
            </a:r>
            <a:r>
              <a:rPr lang="ko-KR" altLang="en-US" sz="1600" dirty="0">
                <a:latin typeface="+mn-ea"/>
              </a:rPr>
              <a:t>충남시각장애인복지관  </a:t>
            </a:r>
            <a:r>
              <a:rPr lang="en-US" altLang="ko-KR" sz="1600" dirty="0">
                <a:latin typeface="+mn-ea"/>
              </a:rPr>
              <a:t>322</a:t>
            </a:r>
            <a:r>
              <a:rPr lang="ko-KR" altLang="en-US" sz="1600" dirty="0">
                <a:latin typeface="+mn-ea"/>
              </a:rPr>
              <a:t>대</a:t>
            </a:r>
            <a:r>
              <a:rPr lang="en-US" altLang="ko-KR" sz="1600" dirty="0">
                <a:latin typeface="+mn-ea"/>
              </a:rPr>
              <a:t>/ </a:t>
            </a:r>
          </a:p>
          <a:p>
            <a:pPr marL="0" indent="0">
              <a:buNone/>
            </a:pPr>
            <a:r>
              <a:rPr lang="en-US" altLang="ko-KR" sz="1600" dirty="0">
                <a:latin typeface="+mn-ea"/>
              </a:rPr>
              <a:t>                                         </a:t>
            </a:r>
            <a:r>
              <a:rPr lang="ko-KR" altLang="en-US" sz="1600" dirty="0">
                <a:latin typeface="+mn-ea"/>
              </a:rPr>
              <a:t>인천시각장애인복지관 </a:t>
            </a:r>
            <a:r>
              <a:rPr lang="en-US" altLang="ko-KR" sz="1600" dirty="0">
                <a:latin typeface="+mn-ea"/>
              </a:rPr>
              <a:t>100</a:t>
            </a:r>
            <a:r>
              <a:rPr lang="ko-KR" altLang="en-US" sz="1600" dirty="0">
                <a:latin typeface="+mn-ea"/>
              </a:rPr>
              <a:t>대 등</a:t>
            </a:r>
            <a:r>
              <a:rPr lang="en-US" altLang="ko-KR" sz="1600" dirty="0">
                <a:latin typeface="+mn-ea"/>
              </a:rPr>
              <a:t>.</a:t>
            </a:r>
            <a:r>
              <a:rPr lang="ko-KR" altLang="en-US" sz="1600" dirty="0">
                <a:latin typeface="+mn-ea"/>
              </a:rPr>
              <a:t> </a:t>
            </a:r>
            <a:endParaRPr lang="en-US" altLang="ko-KR" sz="1600" dirty="0">
              <a:latin typeface="+mn-ea"/>
            </a:endParaRPr>
          </a:p>
          <a:p>
            <a:pPr marL="0" indent="0">
              <a:buNone/>
            </a:pPr>
            <a:r>
              <a:rPr lang="en-US" altLang="ko-KR" sz="1600" dirty="0">
                <a:latin typeface="+mn-ea"/>
              </a:rPr>
              <a:t>         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*</a:t>
            </a:r>
            <a:r>
              <a:rPr lang="ko-KR" altLang="en-US" sz="1600" dirty="0">
                <a:latin typeface="+mn-ea"/>
              </a:rPr>
              <a:t>접이식 </a:t>
            </a:r>
            <a:r>
              <a:rPr lang="ko-KR" altLang="en-US" sz="1600" dirty="0" err="1">
                <a:latin typeface="+mn-ea"/>
              </a:rPr>
              <a:t>흰지팡이</a:t>
            </a:r>
            <a:r>
              <a:rPr lang="en-US" altLang="ko-KR" sz="1600" dirty="0">
                <a:latin typeface="+mn-ea"/>
              </a:rPr>
              <a:t>:</a:t>
            </a:r>
            <a:r>
              <a:rPr lang="ko-KR" altLang="en-US" sz="1600" dirty="0">
                <a:latin typeface="+mn-ea"/>
              </a:rPr>
              <a:t> 대구시각장애인연합회 </a:t>
            </a:r>
            <a:r>
              <a:rPr lang="en-US" altLang="ko-KR" sz="1600" dirty="0">
                <a:latin typeface="+mn-ea"/>
              </a:rPr>
              <a:t>450</a:t>
            </a:r>
            <a:r>
              <a:rPr lang="ko-KR" altLang="en-US" sz="1600" dirty="0">
                <a:latin typeface="+mn-ea"/>
              </a:rPr>
              <a:t>대</a:t>
            </a:r>
            <a:r>
              <a:rPr lang="en-US" altLang="ko-KR" sz="1600" dirty="0">
                <a:latin typeface="+mn-ea"/>
              </a:rPr>
              <a:t>/</a:t>
            </a:r>
            <a:r>
              <a:rPr lang="ko-KR" altLang="en-US" sz="1600" dirty="0">
                <a:latin typeface="+mn-ea"/>
              </a:rPr>
              <a:t>울산시각장애인연합회 </a:t>
            </a:r>
            <a:r>
              <a:rPr lang="en-US" altLang="ko-KR" sz="1600" dirty="0">
                <a:latin typeface="+mn-ea"/>
              </a:rPr>
              <a:t>400</a:t>
            </a:r>
            <a:r>
              <a:rPr lang="ko-KR" altLang="en-US" sz="1600" dirty="0">
                <a:latin typeface="+mn-ea"/>
              </a:rPr>
              <a:t>대 등</a:t>
            </a:r>
            <a:r>
              <a:rPr lang="en-US" altLang="ko-KR" sz="1600" dirty="0">
                <a:latin typeface="+mn-ea"/>
              </a:rPr>
              <a:t>.</a:t>
            </a:r>
          </a:p>
          <a:p>
            <a:pPr marL="0" indent="0">
              <a:buNone/>
            </a:pPr>
            <a:r>
              <a:rPr lang="en-US" altLang="ko-KR" sz="1600" dirty="0">
                <a:latin typeface="+mn-ea"/>
              </a:rPr>
              <a:t>        - </a:t>
            </a:r>
            <a:r>
              <a:rPr lang="ko-KR" altLang="en-US" sz="1600" dirty="0">
                <a:latin typeface="+mn-ea"/>
              </a:rPr>
              <a:t>해외 유사품 유통으로 보급량 감소</a:t>
            </a:r>
            <a:r>
              <a:rPr lang="en-US" altLang="ko-KR" sz="1600" dirty="0">
                <a:latin typeface="+mn-ea"/>
              </a:rPr>
              <a:t>,  </a:t>
            </a:r>
            <a:r>
              <a:rPr lang="ko-KR" altLang="en-US" sz="1600" dirty="0">
                <a:latin typeface="+mn-ea"/>
              </a:rPr>
              <a:t>국내 대체재 출시로 국내 기관 중점 관리 보급</a:t>
            </a:r>
            <a:r>
              <a:rPr lang="en-US" altLang="ko-KR" sz="1600" dirty="0">
                <a:latin typeface="+mn-ea"/>
              </a:rPr>
              <a:t> </a:t>
            </a:r>
            <a:endParaRPr lang="en-US" altLang="ko-KR" sz="1800" dirty="0">
              <a:latin typeface="+mn-ea"/>
            </a:endParaRPr>
          </a:p>
          <a:p>
            <a:pPr marL="0" indent="0">
              <a:buNone/>
            </a:pPr>
            <a:r>
              <a:rPr lang="en-US" altLang="ko-KR" sz="1800" b="1" dirty="0">
                <a:latin typeface="+mn-ea"/>
              </a:rPr>
              <a:t>       </a:t>
            </a:r>
            <a:endParaRPr lang="en-US" altLang="ko-KR" sz="1600" dirty="0">
              <a:latin typeface="+mn-ea"/>
            </a:endParaRPr>
          </a:p>
          <a:p>
            <a:pPr marL="0" indent="0">
              <a:buNone/>
            </a:pPr>
            <a:endParaRPr lang="en-US" altLang="ko-KR" sz="2600" dirty="0">
              <a:solidFill>
                <a:srgbClr val="FF0000"/>
              </a:solidFill>
              <a:latin typeface="굴림" charset="-127"/>
              <a:ea typeface="굴림" charset="-127"/>
            </a:endParaRPr>
          </a:p>
          <a:p>
            <a:pPr marL="0" indent="0">
              <a:buNone/>
            </a:pPr>
            <a:endParaRPr lang="en-US" altLang="ko-KR" sz="2600" dirty="0">
              <a:solidFill>
                <a:srgbClr val="FF0000"/>
              </a:solidFill>
              <a:latin typeface="굴림" charset="-127"/>
              <a:ea typeface="굴림" charset="-127"/>
            </a:endParaRPr>
          </a:p>
          <a:p>
            <a:pPr marL="0" indent="0">
              <a:buNone/>
            </a:pPr>
            <a:endParaRPr lang="en-US" altLang="ko-KR" sz="2600" dirty="0">
              <a:latin typeface="굴림" charset="-127"/>
              <a:ea typeface="굴림" charset="-127"/>
            </a:endParaRPr>
          </a:p>
          <a:p>
            <a:pPr marL="0" indent="0">
              <a:buNone/>
            </a:pPr>
            <a:endParaRPr lang="en-US" altLang="ko-KR" sz="2600" dirty="0">
              <a:latin typeface="굴림" charset="-127"/>
              <a:ea typeface="굴림" charset="-127"/>
            </a:endParaRPr>
          </a:p>
          <a:p>
            <a:pPr marL="0" indent="0">
              <a:buNone/>
            </a:pPr>
            <a:endParaRPr lang="en-US" altLang="ko-KR" sz="2600" dirty="0">
              <a:latin typeface="굴림" charset="-127"/>
              <a:ea typeface="굴림" charset="-127"/>
            </a:endParaRPr>
          </a:p>
          <a:p>
            <a:pPr marL="0" indent="0">
              <a:buNone/>
            </a:pPr>
            <a:endParaRPr lang="ko-KR" altLang="en-US" sz="2600" dirty="0">
              <a:latin typeface="굴림" charset="-127"/>
              <a:ea typeface="굴림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885F93-9A49-4E51-BC02-6319F9387A49}" type="slidenum">
              <a:rPr kumimoji="0" lang="ko-KR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굴림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ko-KR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굴림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681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400" dirty="0">
                <a:latin typeface="바탕"/>
                <a:ea typeface="바탕"/>
              </a:rPr>
              <a:t>◆</a:t>
            </a:r>
            <a:r>
              <a:rPr lang="en-US" altLang="ko-KR" sz="3400" dirty="0">
                <a:latin typeface="+mn-ea"/>
                <a:ea typeface="+mn-ea"/>
              </a:rPr>
              <a:t> 3-3. 2022</a:t>
            </a:r>
            <a:r>
              <a:rPr lang="ko-KR" altLang="en-US" sz="3400" dirty="0">
                <a:latin typeface="+mn-ea"/>
                <a:ea typeface="+mn-ea"/>
              </a:rPr>
              <a:t>년 중점 사업 평가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4103" y="1700808"/>
            <a:ext cx="8229600" cy="4318993"/>
          </a:xfrm>
        </p:spPr>
        <p:txBody>
          <a:bodyPr/>
          <a:lstStyle/>
          <a:p>
            <a:endParaRPr lang="en-US" altLang="ko-KR" sz="1600" dirty="0">
              <a:latin typeface="+mn-ea"/>
            </a:endParaRPr>
          </a:p>
          <a:p>
            <a:pPr marL="0" indent="0">
              <a:buNone/>
            </a:pPr>
            <a:r>
              <a:rPr lang="en-US" altLang="ko-KR" sz="2000" b="1" dirty="0">
                <a:latin typeface="+mn-ea"/>
              </a:rPr>
              <a:t>3. </a:t>
            </a:r>
            <a:r>
              <a:rPr lang="ko-KR" altLang="en-US" sz="2000" b="1" dirty="0">
                <a:latin typeface="+mn-ea"/>
              </a:rPr>
              <a:t>생활용구 이용자 관리</a:t>
            </a:r>
            <a:endParaRPr lang="en-US" altLang="ko-KR" sz="2000" b="1" dirty="0">
              <a:latin typeface="+mn-ea"/>
            </a:endParaRPr>
          </a:p>
          <a:p>
            <a:pPr marL="0" indent="0">
              <a:buNone/>
            </a:pPr>
            <a:endParaRPr lang="en-US" altLang="ko-KR" sz="2000" b="1" dirty="0">
              <a:latin typeface="+mn-ea"/>
            </a:endParaRPr>
          </a:p>
          <a:p>
            <a:r>
              <a:rPr lang="ko-KR" altLang="en-US" sz="1800" b="1" dirty="0">
                <a:latin typeface="+mn-ea"/>
              </a:rPr>
              <a:t>이용자 상담</a:t>
            </a:r>
            <a:r>
              <a:rPr lang="en-US" altLang="ko-KR" sz="1800" b="1" dirty="0">
                <a:latin typeface="+mn-ea"/>
              </a:rPr>
              <a:t>: 11,757</a:t>
            </a:r>
            <a:r>
              <a:rPr lang="ko-KR" altLang="en-US" sz="1800" b="1" dirty="0">
                <a:latin typeface="+mn-ea"/>
              </a:rPr>
              <a:t>건</a:t>
            </a:r>
            <a:r>
              <a:rPr lang="en-US" altLang="ko-KR" sz="1800" b="1" dirty="0">
                <a:latin typeface="+mn-ea"/>
              </a:rPr>
              <a:t>/</a:t>
            </a:r>
            <a:r>
              <a:rPr lang="ko-KR" altLang="en-US" sz="1800" b="1" dirty="0">
                <a:latin typeface="+mn-ea"/>
              </a:rPr>
              <a:t>전문상담 </a:t>
            </a:r>
            <a:r>
              <a:rPr lang="en-US" altLang="ko-KR" sz="1800" b="1" dirty="0">
                <a:latin typeface="+mn-ea"/>
              </a:rPr>
              <a:t>247</a:t>
            </a:r>
            <a:r>
              <a:rPr lang="ko-KR" altLang="en-US" sz="1800" b="1" dirty="0">
                <a:latin typeface="+mn-ea"/>
              </a:rPr>
              <a:t>건</a:t>
            </a:r>
            <a:endParaRPr lang="en-US" altLang="ko-KR" sz="1800" b="1" dirty="0">
              <a:latin typeface="+mn-ea"/>
            </a:endParaRPr>
          </a:p>
          <a:p>
            <a:pPr marL="0" indent="0">
              <a:buNone/>
            </a:pPr>
            <a:endParaRPr lang="en-US" altLang="ko-KR" sz="1800" b="1" dirty="0">
              <a:latin typeface="+mn-ea"/>
            </a:endParaRPr>
          </a:p>
          <a:p>
            <a:r>
              <a:rPr lang="ko-KR" altLang="en-US" sz="1800" b="1" dirty="0">
                <a:latin typeface="+mn-ea"/>
              </a:rPr>
              <a:t>상품정보안내 서비스</a:t>
            </a:r>
            <a:endParaRPr lang="en-US" altLang="ko-KR" sz="1800" b="1" dirty="0">
              <a:latin typeface="+mn-ea"/>
            </a:endParaRPr>
          </a:p>
          <a:p>
            <a:pPr marL="0" indent="0">
              <a:buNone/>
            </a:pPr>
            <a:r>
              <a:rPr lang="ko-KR" altLang="en-US" sz="1800" dirty="0">
                <a:latin typeface="+mn-ea"/>
              </a:rPr>
              <a:t>      </a:t>
            </a:r>
            <a:r>
              <a:rPr lang="en-US" altLang="ko-KR" sz="1800" dirty="0">
                <a:latin typeface="+mn-ea"/>
              </a:rPr>
              <a:t>-</a:t>
            </a:r>
            <a:r>
              <a:rPr lang="ko-KR" altLang="en-US" sz="1800" dirty="0">
                <a:latin typeface="+mn-ea"/>
              </a:rPr>
              <a:t> 상품정보안내</a:t>
            </a:r>
            <a:r>
              <a:rPr lang="en-US" altLang="ko-KR" sz="1800" dirty="0">
                <a:latin typeface="+mn-ea"/>
              </a:rPr>
              <a:t>: 23</a:t>
            </a:r>
            <a:r>
              <a:rPr lang="ko-KR" altLang="en-US" sz="1800" dirty="0">
                <a:latin typeface="+mn-ea"/>
              </a:rPr>
              <a:t>종</a:t>
            </a:r>
            <a:r>
              <a:rPr lang="en-US" altLang="ko-KR" sz="1800" dirty="0">
                <a:latin typeface="+mn-ea"/>
              </a:rPr>
              <a:t>/7,593</a:t>
            </a:r>
            <a:r>
              <a:rPr lang="ko-KR" altLang="en-US" sz="1800" dirty="0">
                <a:latin typeface="+mn-ea"/>
              </a:rPr>
              <a:t>건</a:t>
            </a:r>
            <a:r>
              <a:rPr lang="en-US" altLang="ko-KR" sz="1800" dirty="0">
                <a:latin typeface="+mn-ea"/>
              </a:rPr>
              <a:t>(</a:t>
            </a:r>
            <a:r>
              <a:rPr lang="ko-KR" altLang="en-US" sz="1800" dirty="0">
                <a:latin typeface="+mn-ea"/>
              </a:rPr>
              <a:t>문자</a:t>
            </a:r>
            <a:r>
              <a:rPr lang="en-US" altLang="ko-KR" sz="1800" dirty="0">
                <a:latin typeface="+mn-ea"/>
              </a:rPr>
              <a:t> 6,727/</a:t>
            </a:r>
            <a:r>
              <a:rPr lang="ko-KR" altLang="en-US" sz="1800" dirty="0">
                <a:latin typeface="+mn-ea"/>
              </a:rPr>
              <a:t>음성</a:t>
            </a:r>
            <a:r>
              <a:rPr lang="en-US" altLang="ko-KR" sz="1800" dirty="0">
                <a:latin typeface="+mn-ea"/>
              </a:rPr>
              <a:t> 571/</a:t>
            </a:r>
            <a:r>
              <a:rPr lang="ko-KR" altLang="en-US" sz="1800" dirty="0">
                <a:latin typeface="+mn-ea"/>
              </a:rPr>
              <a:t>메일 </a:t>
            </a:r>
            <a:r>
              <a:rPr lang="en-US" altLang="ko-KR" sz="1800" dirty="0">
                <a:latin typeface="+mn-ea"/>
              </a:rPr>
              <a:t>270/</a:t>
            </a:r>
            <a:r>
              <a:rPr lang="ko-KR" altLang="en-US" sz="1800" dirty="0">
                <a:latin typeface="+mn-ea"/>
              </a:rPr>
              <a:t>카톡 </a:t>
            </a:r>
            <a:r>
              <a:rPr lang="en-US" altLang="ko-KR" sz="1800" dirty="0">
                <a:latin typeface="+mn-ea"/>
              </a:rPr>
              <a:t>25)</a:t>
            </a:r>
            <a:endParaRPr lang="ko-KR" altLang="en-US" sz="1800" dirty="0">
              <a:latin typeface="+mn-ea"/>
            </a:endParaRPr>
          </a:p>
          <a:p>
            <a:pPr marL="0" indent="0">
              <a:buNone/>
            </a:pPr>
            <a:r>
              <a:rPr lang="en-US" altLang="ko-KR" sz="1800" dirty="0">
                <a:latin typeface="+mn-ea"/>
              </a:rPr>
              <a:t>      </a:t>
            </a:r>
            <a:r>
              <a:rPr lang="en-US" altLang="ko-KR" sz="2000" dirty="0">
                <a:latin typeface="+mn-ea"/>
              </a:rPr>
              <a:t>- </a:t>
            </a:r>
            <a:r>
              <a:rPr lang="ko-KR" altLang="en-US" sz="1800" dirty="0">
                <a:latin typeface="+mn-ea"/>
              </a:rPr>
              <a:t>상품정보안내 서비스 정보 내용  확대</a:t>
            </a:r>
            <a:r>
              <a:rPr lang="en-US" altLang="ko-KR" sz="1800" dirty="0">
                <a:latin typeface="+mn-ea"/>
              </a:rPr>
              <a:t>: </a:t>
            </a:r>
            <a:r>
              <a:rPr lang="ko-KR" altLang="en-US" sz="1800" dirty="0">
                <a:latin typeface="+mn-ea"/>
              </a:rPr>
              <a:t>장애대학생 노트북 지원사업</a:t>
            </a:r>
            <a:r>
              <a:rPr lang="en-US" altLang="ko-KR" sz="1800" dirty="0">
                <a:latin typeface="+mn-ea"/>
              </a:rPr>
              <a:t>, </a:t>
            </a:r>
            <a:r>
              <a:rPr lang="ko-KR" altLang="en-US" sz="1800" dirty="0">
                <a:latin typeface="+mn-ea"/>
              </a:rPr>
              <a:t>시청각장애인</a:t>
            </a:r>
            <a:r>
              <a:rPr lang="en-US" altLang="ko-KR" sz="1800" dirty="0">
                <a:latin typeface="+mn-ea"/>
              </a:rPr>
              <a:t>TV </a:t>
            </a:r>
            <a:r>
              <a:rPr lang="ko-KR" altLang="en-US" sz="1800" dirty="0">
                <a:latin typeface="+mn-ea"/>
              </a:rPr>
              <a:t>무료보급에 관한 정보제공</a:t>
            </a:r>
            <a:r>
              <a:rPr lang="en-US" altLang="ko-KR" sz="2000" dirty="0">
                <a:latin typeface="+mn-ea"/>
              </a:rPr>
              <a:t>        </a:t>
            </a:r>
          </a:p>
          <a:p>
            <a:pPr marL="0" indent="0">
              <a:buNone/>
            </a:pPr>
            <a:endParaRPr lang="en-US" altLang="ko-KR" sz="1800" b="1" dirty="0">
              <a:latin typeface="+mn-ea"/>
            </a:endParaRPr>
          </a:p>
          <a:p>
            <a:r>
              <a:rPr lang="ko-KR" altLang="en-US" sz="1800" b="1" dirty="0">
                <a:latin typeface="+mn-ea"/>
              </a:rPr>
              <a:t>수시만족도 조사 </a:t>
            </a:r>
            <a:r>
              <a:rPr lang="en-US" altLang="ko-KR" sz="1800" b="1" dirty="0">
                <a:latin typeface="+mn-ea"/>
              </a:rPr>
              <a:t>3</a:t>
            </a:r>
            <a:r>
              <a:rPr lang="ko-KR" altLang="en-US" sz="1800" b="1" dirty="0">
                <a:latin typeface="+mn-ea"/>
              </a:rPr>
              <a:t>회 실시</a:t>
            </a:r>
            <a:endParaRPr lang="en-US" altLang="ko-KR" sz="1800" b="1" dirty="0">
              <a:latin typeface="+mn-ea"/>
            </a:endParaRPr>
          </a:p>
          <a:p>
            <a:pPr marL="0" indent="0">
              <a:buNone/>
            </a:pPr>
            <a:r>
              <a:rPr lang="en-US" altLang="ko-KR" sz="1800" dirty="0">
                <a:latin typeface="+mn-ea"/>
              </a:rPr>
              <a:t>     - </a:t>
            </a:r>
            <a:r>
              <a:rPr lang="ko-KR" altLang="en-US" sz="1800" dirty="0">
                <a:latin typeface="+mn-ea"/>
              </a:rPr>
              <a:t>보급 용구에 관한 만족도</a:t>
            </a:r>
            <a:r>
              <a:rPr lang="en-US" altLang="ko-KR" sz="1800" dirty="0">
                <a:latin typeface="+mn-ea"/>
              </a:rPr>
              <a:t>, </a:t>
            </a:r>
            <a:r>
              <a:rPr lang="ko-KR" altLang="en-US" sz="1800" dirty="0">
                <a:latin typeface="+mn-ea"/>
              </a:rPr>
              <a:t>사용후기</a:t>
            </a:r>
            <a:r>
              <a:rPr lang="en-US" altLang="ko-KR" sz="1800" dirty="0">
                <a:latin typeface="+mn-ea"/>
              </a:rPr>
              <a:t>, </a:t>
            </a:r>
            <a:r>
              <a:rPr lang="ko-KR" altLang="en-US" sz="1800" dirty="0">
                <a:latin typeface="+mn-ea"/>
              </a:rPr>
              <a:t>개선점</a:t>
            </a:r>
            <a:r>
              <a:rPr lang="en-US" altLang="ko-KR" sz="1800" dirty="0">
                <a:latin typeface="+mn-ea"/>
              </a:rPr>
              <a:t>, </a:t>
            </a:r>
            <a:r>
              <a:rPr lang="ko-KR" altLang="en-US" sz="1800" dirty="0">
                <a:latin typeface="+mn-ea"/>
              </a:rPr>
              <a:t>기타 욕구 등에 관하여 조사 후 업무 반영함</a:t>
            </a:r>
            <a:r>
              <a:rPr lang="en-US" altLang="ko-KR" sz="1800" dirty="0">
                <a:latin typeface="+mn-ea"/>
              </a:rPr>
              <a:t>(</a:t>
            </a:r>
            <a:r>
              <a:rPr lang="ko-KR" altLang="en-US" sz="1800" dirty="0" err="1">
                <a:latin typeface="+mn-ea"/>
              </a:rPr>
              <a:t>굴림팁</a:t>
            </a:r>
            <a:r>
              <a:rPr lang="en-US" altLang="ko-KR" sz="1800" dirty="0">
                <a:latin typeface="+mn-ea"/>
              </a:rPr>
              <a:t>, </a:t>
            </a:r>
            <a:r>
              <a:rPr lang="ko-KR" altLang="en-US" sz="1800" dirty="0" err="1">
                <a:latin typeface="+mn-ea"/>
              </a:rPr>
              <a:t>세이코점자손목시계</a:t>
            </a:r>
            <a:r>
              <a:rPr lang="en-US" altLang="ko-KR" sz="1800" dirty="0">
                <a:latin typeface="+mn-ea"/>
              </a:rPr>
              <a:t>, </a:t>
            </a:r>
            <a:r>
              <a:rPr lang="ko-KR" altLang="en-US" sz="1800" dirty="0" err="1">
                <a:latin typeface="+mn-ea"/>
              </a:rPr>
              <a:t>장기알</a:t>
            </a:r>
            <a:r>
              <a:rPr lang="en-US" altLang="ko-KR" sz="1800" dirty="0">
                <a:latin typeface="+mn-ea"/>
              </a:rPr>
              <a:t>)</a:t>
            </a:r>
          </a:p>
          <a:p>
            <a:pPr marL="0" indent="0">
              <a:buNone/>
            </a:pPr>
            <a:r>
              <a:rPr lang="en-US" altLang="ko-KR" sz="1800" b="1" dirty="0">
                <a:solidFill>
                  <a:srgbClr val="FF0000"/>
                </a:solidFill>
                <a:latin typeface="+mn-ea"/>
              </a:rPr>
              <a:t>      </a:t>
            </a:r>
          </a:p>
          <a:p>
            <a:pPr marL="0" indent="0">
              <a:buNone/>
            </a:pPr>
            <a:endParaRPr lang="en-US" altLang="ko-KR" sz="1800" b="1" dirty="0">
              <a:latin typeface="+mn-ea"/>
            </a:endParaRPr>
          </a:p>
          <a:p>
            <a:pPr marL="0" indent="0">
              <a:buNone/>
            </a:pPr>
            <a:endParaRPr lang="en-US" altLang="ko-KR" sz="1800" dirty="0">
              <a:latin typeface="+mn-ea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ko-KR" sz="1800" b="1" dirty="0">
              <a:solidFill>
                <a:srgbClr val="FF000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ko-KR" sz="1800" b="1" dirty="0">
                <a:solidFill>
                  <a:srgbClr val="FF0000"/>
                </a:solidFill>
                <a:latin typeface="+mn-ea"/>
              </a:rPr>
              <a:t>       </a:t>
            </a:r>
            <a:endParaRPr lang="en-US" altLang="ko-KR" sz="1600" dirty="0">
              <a:solidFill>
                <a:srgbClr val="FF0000"/>
              </a:solidFill>
              <a:latin typeface="+mn-ea"/>
            </a:endParaRPr>
          </a:p>
          <a:p>
            <a:pPr marL="0" indent="0">
              <a:buNone/>
            </a:pPr>
            <a:endParaRPr lang="en-US" altLang="ko-KR" sz="2600" dirty="0">
              <a:solidFill>
                <a:srgbClr val="FF0000"/>
              </a:solidFill>
              <a:latin typeface="굴림" charset="-127"/>
              <a:ea typeface="굴림" charset="-127"/>
            </a:endParaRPr>
          </a:p>
          <a:p>
            <a:pPr marL="0" indent="0">
              <a:buNone/>
            </a:pPr>
            <a:endParaRPr lang="en-US" altLang="ko-KR" sz="2600" dirty="0">
              <a:solidFill>
                <a:srgbClr val="FF0000"/>
              </a:solidFill>
              <a:latin typeface="굴림" charset="-127"/>
              <a:ea typeface="굴림" charset="-127"/>
            </a:endParaRPr>
          </a:p>
          <a:p>
            <a:pPr marL="0" indent="0">
              <a:buNone/>
            </a:pPr>
            <a:endParaRPr lang="en-US" altLang="ko-KR" sz="2600" dirty="0">
              <a:latin typeface="굴림" charset="-127"/>
              <a:ea typeface="굴림" charset="-127"/>
            </a:endParaRPr>
          </a:p>
          <a:p>
            <a:pPr marL="0" indent="0">
              <a:buNone/>
            </a:pPr>
            <a:endParaRPr lang="en-US" altLang="ko-KR" sz="2600" dirty="0">
              <a:latin typeface="굴림" charset="-127"/>
              <a:ea typeface="굴림" charset="-127"/>
            </a:endParaRPr>
          </a:p>
          <a:p>
            <a:pPr marL="0" indent="0">
              <a:buNone/>
            </a:pPr>
            <a:endParaRPr lang="en-US" altLang="ko-KR" sz="2600" dirty="0">
              <a:latin typeface="굴림" charset="-127"/>
              <a:ea typeface="굴림" charset="-127"/>
            </a:endParaRPr>
          </a:p>
          <a:p>
            <a:pPr marL="0" indent="0">
              <a:buNone/>
            </a:pPr>
            <a:endParaRPr lang="ko-KR" altLang="en-US" sz="2600" dirty="0">
              <a:latin typeface="굴림" charset="-127"/>
              <a:ea typeface="굴림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885F93-9A49-4E51-BC02-6319F9387A49}" type="slidenum">
              <a:rPr kumimoji="0" lang="ko-KR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굴림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ko-KR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굴림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543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7543800" cy="1295400"/>
          </a:xfrm>
        </p:spPr>
        <p:txBody>
          <a:bodyPr/>
          <a:lstStyle/>
          <a:p>
            <a:r>
              <a:rPr lang="en-US" altLang="ko-KR" sz="3400" dirty="0">
                <a:latin typeface="+mn-ea"/>
                <a:ea typeface="+mn-ea"/>
              </a:rPr>
              <a:t> </a:t>
            </a:r>
            <a:r>
              <a:rPr lang="en-US" altLang="ko-KR" sz="3400" dirty="0">
                <a:latin typeface="바탕"/>
                <a:ea typeface="바탕"/>
              </a:rPr>
              <a:t>◆ </a:t>
            </a:r>
            <a:r>
              <a:rPr lang="en-US" altLang="ko-KR" sz="3400" dirty="0">
                <a:latin typeface="+mn-ea"/>
                <a:ea typeface="+mn-ea"/>
              </a:rPr>
              <a:t>4. </a:t>
            </a:r>
            <a:r>
              <a:rPr lang="ko-KR" altLang="en-US" sz="3400" dirty="0">
                <a:latin typeface="+mn-ea"/>
                <a:ea typeface="+mn-ea"/>
              </a:rPr>
              <a:t>사업 애로사항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sz="1800" b="1" dirty="0">
              <a:latin typeface="+mn-ea"/>
            </a:endParaRPr>
          </a:p>
          <a:p>
            <a:r>
              <a:rPr lang="ko-KR" altLang="en-US" sz="1800" b="1" dirty="0">
                <a:latin typeface="+mn-ea"/>
              </a:rPr>
              <a:t>생산보조 인력  지속적 지원</a:t>
            </a:r>
            <a:r>
              <a:rPr lang="en-US" altLang="ko-KR" sz="1600" b="1" dirty="0">
                <a:latin typeface="+mn-ea"/>
              </a:rPr>
              <a:t>   </a:t>
            </a:r>
          </a:p>
          <a:p>
            <a:endParaRPr lang="en-US" altLang="ko-KR" sz="1600" dirty="0">
              <a:latin typeface="+mn-ea"/>
            </a:endParaRPr>
          </a:p>
          <a:p>
            <a:pPr marL="0" indent="0">
              <a:buNone/>
            </a:pPr>
            <a:r>
              <a:rPr lang="en-US" altLang="ko-KR" sz="1800" dirty="0">
                <a:latin typeface="+mn-ea"/>
              </a:rPr>
              <a:t>     -</a:t>
            </a:r>
            <a:r>
              <a:rPr lang="en-US" altLang="ko-KR" sz="1600" dirty="0">
                <a:latin typeface="+mn-ea"/>
              </a:rPr>
              <a:t> </a:t>
            </a:r>
            <a:r>
              <a:rPr lang="ko-KR" altLang="en-US" sz="1600" dirty="0">
                <a:latin typeface="+mn-ea"/>
              </a:rPr>
              <a:t>사회복무요원 결원 등 생산 인력 부족으로 인한 생산 공정 지연</a:t>
            </a:r>
            <a:endParaRPr lang="en-US" altLang="ko-KR" sz="1600" dirty="0">
              <a:latin typeface="+mn-ea"/>
            </a:endParaRPr>
          </a:p>
          <a:p>
            <a:pPr marL="0" indent="0">
              <a:buNone/>
            </a:pPr>
            <a:r>
              <a:rPr lang="en-US" altLang="ko-KR" sz="1600" dirty="0">
                <a:latin typeface="+mn-ea"/>
              </a:rPr>
              <a:t>       (</a:t>
            </a:r>
            <a:r>
              <a:rPr lang="ko-KR" altLang="en-US" sz="1600" dirty="0">
                <a:latin typeface="+mn-ea"/>
              </a:rPr>
              <a:t>파트타임 등 인력의 지속적 지원 필요</a:t>
            </a:r>
            <a:r>
              <a:rPr lang="en-US" altLang="ko-KR" sz="1600" dirty="0">
                <a:latin typeface="+mn-ea"/>
              </a:rPr>
              <a:t>)</a:t>
            </a:r>
          </a:p>
          <a:p>
            <a:pPr marL="0" indent="0">
              <a:buNone/>
            </a:pPr>
            <a:r>
              <a:rPr lang="en-US" altLang="ko-KR" sz="1800" dirty="0">
                <a:latin typeface="+mn-ea"/>
              </a:rPr>
              <a:t>   </a:t>
            </a:r>
            <a:r>
              <a:rPr lang="en-US" altLang="ko-KR" sz="1600" dirty="0">
                <a:latin typeface="+mn-ea"/>
              </a:rPr>
              <a:t>     </a:t>
            </a:r>
            <a:r>
              <a:rPr lang="en-US" altLang="ko-KR" sz="1800" dirty="0">
                <a:latin typeface="+mn-ea"/>
              </a:rPr>
              <a:t> </a:t>
            </a:r>
            <a:endParaRPr lang="en-US" altLang="ko-KR" sz="1600" dirty="0">
              <a:latin typeface="+mn-ea"/>
            </a:endParaRPr>
          </a:p>
          <a:p>
            <a:pPr marL="0" indent="0">
              <a:buNone/>
            </a:pPr>
            <a:endParaRPr lang="en-US" altLang="ko-KR" sz="1800" b="1" dirty="0">
              <a:latin typeface="+mn-ea"/>
            </a:endParaRPr>
          </a:p>
          <a:p>
            <a:pPr marL="0" indent="0">
              <a:buNone/>
            </a:pPr>
            <a:r>
              <a:rPr lang="en-US" altLang="ko-KR" sz="1600" dirty="0">
                <a:latin typeface="+mn-ea"/>
              </a:rPr>
              <a:t>     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885F93-9A49-4E51-BC02-6319F9387A49}" type="slidenum">
              <a:rPr kumimoji="0" lang="ko-KR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굴림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ko-KR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굴림" charset="-127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en-US" altLang="ko-KR" sz="3400" dirty="0">
                <a:latin typeface="+mn-ea"/>
                <a:ea typeface="+mn-ea"/>
              </a:rPr>
              <a:t> </a:t>
            </a:r>
            <a:r>
              <a:rPr lang="en-US" altLang="ko-KR" sz="3400" dirty="0">
                <a:latin typeface="바탕"/>
                <a:ea typeface="바탕"/>
              </a:rPr>
              <a:t>◆ </a:t>
            </a:r>
            <a:r>
              <a:rPr lang="en-US" altLang="ko-KR" sz="3400" dirty="0">
                <a:latin typeface="+mn-ea"/>
                <a:ea typeface="+mn-ea"/>
              </a:rPr>
              <a:t>5-1.</a:t>
            </a:r>
            <a:r>
              <a:rPr lang="ko-KR" altLang="en-US" sz="3400" dirty="0">
                <a:latin typeface="+mn-ea"/>
                <a:ea typeface="+mn-ea"/>
              </a:rPr>
              <a:t> </a:t>
            </a:r>
            <a:r>
              <a:rPr lang="en-US" altLang="ko-KR" sz="3400" dirty="0">
                <a:latin typeface="+mn-ea"/>
                <a:ea typeface="+mn-ea"/>
              </a:rPr>
              <a:t>2023</a:t>
            </a:r>
            <a:r>
              <a:rPr lang="ko-KR" altLang="en-US" sz="3400" dirty="0">
                <a:latin typeface="+mn-ea"/>
                <a:ea typeface="+mn-ea"/>
              </a:rPr>
              <a:t>년 팀 중점 추진 방향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556793"/>
            <a:ext cx="8363272" cy="4032448"/>
          </a:xfrm>
        </p:spPr>
        <p:txBody>
          <a:bodyPr/>
          <a:lstStyle/>
          <a:p>
            <a:pPr marL="0" indent="0">
              <a:buNone/>
              <a:defRPr/>
            </a:pPr>
            <a:endParaRPr lang="en-US" altLang="ko-KR" sz="1800" b="1" dirty="0">
              <a:latin typeface="+mn-ea"/>
            </a:endParaRPr>
          </a:p>
          <a:p>
            <a:pPr marL="0" indent="0">
              <a:buNone/>
              <a:defRPr/>
            </a:pPr>
            <a:r>
              <a:rPr lang="en-US" altLang="ko-KR" sz="1800" b="1" dirty="0">
                <a:latin typeface="+mn-ea"/>
              </a:rPr>
              <a:t>1.</a:t>
            </a:r>
            <a:r>
              <a:rPr lang="ko-KR" altLang="en-US" sz="1800" b="1" dirty="0">
                <a:latin typeface="+mn-ea"/>
              </a:rPr>
              <a:t>생활용구 제작</a:t>
            </a:r>
          </a:p>
          <a:p>
            <a:pPr marL="0" indent="0">
              <a:buNone/>
              <a:defRPr/>
            </a:pPr>
            <a:endParaRPr lang="en-US" altLang="ko-KR" sz="1800" b="1" dirty="0">
              <a:latin typeface="+mn-ea"/>
            </a:endParaRPr>
          </a:p>
          <a:p>
            <a:pPr lvl="0">
              <a:defRPr/>
            </a:pPr>
            <a:r>
              <a:rPr lang="ko-KR" altLang="en-US" sz="1800" b="1" dirty="0">
                <a:latin typeface="+mn-ea"/>
              </a:rPr>
              <a:t>생활용구 품질향상</a:t>
            </a:r>
          </a:p>
          <a:p>
            <a:pPr marL="0" indent="0">
              <a:buNone/>
              <a:defRPr/>
            </a:pPr>
            <a:r>
              <a:rPr lang="en-US" altLang="ko-KR" sz="1600" b="1" dirty="0">
                <a:latin typeface="+mn-ea"/>
              </a:rPr>
              <a:t>       </a:t>
            </a:r>
            <a:r>
              <a:rPr lang="en-US" altLang="ko-KR" sz="1600" dirty="0">
                <a:latin typeface="+mn-ea"/>
              </a:rPr>
              <a:t>- </a:t>
            </a:r>
            <a:r>
              <a:rPr lang="ko-KR" altLang="en-US" sz="1600" dirty="0">
                <a:latin typeface="+mn-ea"/>
              </a:rPr>
              <a:t>안테나식 </a:t>
            </a:r>
            <a:r>
              <a:rPr lang="ko-KR" altLang="en-US" sz="1600" dirty="0" err="1">
                <a:latin typeface="+mn-ea"/>
              </a:rPr>
              <a:t>흰지팡이</a:t>
            </a:r>
            <a:r>
              <a:rPr lang="ko-KR" altLang="en-US" sz="1600" dirty="0">
                <a:latin typeface="+mn-ea"/>
              </a:rPr>
              <a:t> 내구성 강화를 위한 생산과정 개선 및 </a:t>
            </a:r>
            <a:r>
              <a:rPr lang="ko-KR" altLang="en-US" sz="1600" dirty="0" err="1">
                <a:latin typeface="+mn-ea"/>
              </a:rPr>
              <a:t>가공별</a:t>
            </a:r>
            <a:r>
              <a:rPr lang="ko-KR" altLang="en-US" sz="1600" dirty="0">
                <a:latin typeface="+mn-ea"/>
              </a:rPr>
              <a:t> 단계 조정 안정화</a:t>
            </a:r>
          </a:p>
          <a:p>
            <a:pPr marL="0" indent="0">
              <a:buNone/>
              <a:defRPr/>
            </a:pPr>
            <a:r>
              <a:rPr lang="en-US" altLang="ko-KR" sz="1600" dirty="0">
                <a:latin typeface="+mn-ea"/>
              </a:rPr>
              <a:t>          ( </a:t>
            </a:r>
            <a:r>
              <a:rPr lang="ko-KR" altLang="en-US" sz="1600" dirty="0" err="1">
                <a:latin typeface="+mn-ea"/>
              </a:rPr>
              <a:t>선임급</a:t>
            </a:r>
            <a:r>
              <a:rPr lang="ko-KR" altLang="en-US" sz="1600" dirty="0">
                <a:latin typeface="+mn-ea"/>
              </a:rPr>
              <a:t> 제작자의 퇴직</a:t>
            </a:r>
            <a:r>
              <a:rPr lang="en-US" altLang="ko-KR" sz="1600" dirty="0">
                <a:latin typeface="+mn-ea"/>
              </a:rPr>
              <a:t>, </a:t>
            </a:r>
            <a:r>
              <a:rPr lang="ko-KR" altLang="en-US" sz="1600" dirty="0">
                <a:latin typeface="+mn-ea"/>
              </a:rPr>
              <a:t>생산공정 안정적 승계 유지</a:t>
            </a:r>
            <a:r>
              <a:rPr lang="en-US" altLang="ko-KR" sz="1600" dirty="0">
                <a:latin typeface="+mn-ea"/>
              </a:rPr>
              <a:t>)</a:t>
            </a:r>
          </a:p>
          <a:p>
            <a:pPr marL="0" indent="0">
              <a:buNone/>
              <a:defRPr/>
            </a:pPr>
            <a:r>
              <a:rPr lang="en-US" altLang="ko-KR" sz="1600" dirty="0">
                <a:latin typeface="+mn-ea"/>
              </a:rPr>
              <a:t>       - </a:t>
            </a:r>
            <a:r>
              <a:rPr lang="ko-KR" altLang="en-US" sz="1600" dirty="0">
                <a:latin typeface="+mn-ea"/>
              </a:rPr>
              <a:t>국내외 용구 전시회  참관</a:t>
            </a:r>
            <a:r>
              <a:rPr lang="en-US" altLang="ko-KR" sz="1600" dirty="0">
                <a:latin typeface="+mn-ea"/>
              </a:rPr>
              <a:t>, </a:t>
            </a:r>
            <a:r>
              <a:rPr lang="ko-KR" altLang="en-US" sz="1600" dirty="0">
                <a:latin typeface="+mn-ea"/>
              </a:rPr>
              <a:t>장애인용구의 트렌드를  파악하여 생활용구 기존 용구</a:t>
            </a:r>
          </a:p>
          <a:p>
            <a:pPr marL="0" indent="0">
              <a:buNone/>
              <a:defRPr/>
            </a:pPr>
            <a:r>
              <a:rPr lang="en-US" altLang="ko-KR" sz="1600" dirty="0">
                <a:latin typeface="+mn-ea"/>
              </a:rPr>
              <a:t>       </a:t>
            </a:r>
            <a:r>
              <a:rPr lang="ko-KR" altLang="en-US" sz="1600" dirty="0">
                <a:latin typeface="+mn-ea"/>
              </a:rPr>
              <a:t>품질향상을 위한 연구에 반영</a:t>
            </a:r>
          </a:p>
          <a:p>
            <a:pPr marL="0" indent="0">
              <a:buNone/>
              <a:defRPr/>
            </a:pPr>
            <a:endParaRPr lang="en-US" altLang="ko-KR" sz="1600" dirty="0">
              <a:latin typeface="+mn-ea"/>
            </a:endParaRPr>
          </a:p>
          <a:p>
            <a:pPr lvl="0">
              <a:defRPr/>
            </a:pPr>
            <a:r>
              <a:rPr lang="ko-KR" altLang="en-US" sz="1800" b="1" dirty="0">
                <a:latin typeface="+mn-ea"/>
              </a:rPr>
              <a:t>생산성 관리</a:t>
            </a:r>
          </a:p>
          <a:p>
            <a:pPr marL="0" indent="0">
              <a:buNone/>
              <a:defRPr/>
            </a:pPr>
            <a:r>
              <a:rPr lang="en-US" altLang="ko-KR" sz="1600" dirty="0">
                <a:latin typeface="+mn-ea"/>
              </a:rPr>
              <a:t>       - </a:t>
            </a:r>
            <a:r>
              <a:rPr lang="ko-KR" altLang="en-US" sz="1600" dirty="0">
                <a:latin typeface="+mn-ea"/>
              </a:rPr>
              <a:t>품목별 생산 공급 업체 관리 및 가격</a:t>
            </a:r>
            <a:r>
              <a:rPr lang="en-US" altLang="ko-KR" sz="1600" dirty="0">
                <a:latin typeface="+mn-ea"/>
              </a:rPr>
              <a:t>,</a:t>
            </a:r>
            <a:r>
              <a:rPr lang="ko-KR" altLang="en-US" sz="1600" dirty="0">
                <a:latin typeface="+mn-ea"/>
              </a:rPr>
              <a:t> 품질 안정화</a:t>
            </a:r>
            <a:endParaRPr lang="en-US" altLang="ko-KR" sz="1600" dirty="0">
              <a:latin typeface="+mn-ea"/>
            </a:endParaRPr>
          </a:p>
          <a:p>
            <a:pPr marL="0" indent="0">
              <a:buNone/>
              <a:defRPr/>
            </a:pPr>
            <a:r>
              <a:rPr lang="en-US" altLang="ko-KR" sz="1600" dirty="0">
                <a:latin typeface="+mn-ea"/>
              </a:rPr>
              <a:t>          (</a:t>
            </a:r>
            <a:r>
              <a:rPr lang="ko-KR" altLang="en-US" sz="1600" dirty="0">
                <a:latin typeface="+mn-ea"/>
              </a:rPr>
              <a:t>국내외 제작 부품 조사 비교를 통한 공급선  확대 </a:t>
            </a:r>
            <a:r>
              <a:rPr lang="en-US" altLang="ko-KR" sz="1600" dirty="0">
                <a:latin typeface="+mn-ea"/>
              </a:rPr>
              <a:t>: </a:t>
            </a:r>
            <a:r>
              <a:rPr lang="ko-KR" altLang="en-US" sz="1600" dirty="0" err="1">
                <a:latin typeface="+mn-ea"/>
              </a:rPr>
              <a:t>굴림팁</a:t>
            </a:r>
            <a:r>
              <a:rPr lang="ko-KR" altLang="en-US" sz="1600" dirty="0">
                <a:latin typeface="+mn-ea"/>
              </a:rPr>
              <a:t> 등</a:t>
            </a:r>
            <a:r>
              <a:rPr lang="en-US" altLang="ko-KR" sz="1600" dirty="0">
                <a:latin typeface="+mn-ea"/>
              </a:rPr>
              <a:t>)</a:t>
            </a:r>
            <a:endParaRPr lang="ko-KR" altLang="en-US" sz="1600" dirty="0">
              <a:latin typeface="+mn-ea"/>
            </a:endParaRPr>
          </a:p>
          <a:p>
            <a:pPr marL="0" indent="0">
              <a:buNone/>
              <a:defRPr/>
            </a:pPr>
            <a:r>
              <a:rPr lang="en-US" altLang="ko-KR" sz="1600" dirty="0">
                <a:latin typeface="+mn-ea"/>
              </a:rPr>
              <a:t>       - </a:t>
            </a:r>
            <a:r>
              <a:rPr lang="ko-KR" altLang="en-US" sz="1600" dirty="0">
                <a:latin typeface="+mn-ea"/>
              </a:rPr>
              <a:t>품목별  재고 및 </a:t>
            </a:r>
            <a:r>
              <a:rPr lang="ko-KR" altLang="en-US" sz="1600" dirty="0" err="1">
                <a:latin typeface="+mn-ea"/>
              </a:rPr>
              <a:t>로스율</a:t>
            </a:r>
            <a:r>
              <a:rPr lang="ko-KR" altLang="en-US" sz="1600" dirty="0">
                <a:latin typeface="+mn-ea"/>
              </a:rPr>
              <a:t> 관리로 제작용구 생산수량 증대</a:t>
            </a:r>
            <a:endParaRPr lang="en-US" altLang="ko-KR" sz="1600" dirty="0">
              <a:latin typeface="+mn-ea"/>
            </a:endParaRPr>
          </a:p>
          <a:p>
            <a:pPr marL="0" indent="0">
              <a:buNone/>
              <a:defRPr/>
            </a:pPr>
            <a:r>
              <a:rPr lang="en-US" altLang="ko-KR" sz="1600" dirty="0">
                <a:latin typeface="+mn-ea"/>
              </a:rPr>
              <a:t> </a:t>
            </a:r>
          </a:p>
          <a:p>
            <a:pPr lvl="0">
              <a:defRPr/>
            </a:pPr>
            <a:r>
              <a:rPr lang="ko-KR" altLang="en-US" sz="1800" b="1" dirty="0">
                <a:latin typeface="+mn-ea"/>
              </a:rPr>
              <a:t>재고관리 시스템 개선</a:t>
            </a:r>
          </a:p>
          <a:p>
            <a:pPr marL="0" indent="0">
              <a:buNone/>
              <a:defRPr/>
            </a:pPr>
            <a:r>
              <a:rPr lang="en-US" altLang="ko-KR" sz="1600" dirty="0">
                <a:latin typeface="+mn-ea"/>
              </a:rPr>
              <a:t>       -  </a:t>
            </a:r>
            <a:r>
              <a:rPr lang="ko-KR" altLang="en-US" sz="1600" dirty="0">
                <a:latin typeface="+mn-ea"/>
              </a:rPr>
              <a:t>제작실 환경 개선을 통한 재고 안전보관 및 관리 강화 </a:t>
            </a:r>
          </a:p>
          <a:p>
            <a:pPr marL="0" indent="0">
              <a:buNone/>
              <a:defRPr/>
            </a:pPr>
            <a:r>
              <a:rPr lang="en-US" altLang="ko-KR" sz="1600" b="1" dirty="0">
                <a:solidFill>
                  <a:srgbClr val="FF0000"/>
                </a:solidFill>
                <a:latin typeface="+mn-ea"/>
              </a:rPr>
              <a:t>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885F93-9A49-4E51-BC02-6319F9387A49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굴림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굴림" charset="-127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400" dirty="0">
                <a:latin typeface="+mn-ea"/>
                <a:ea typeface="+mn-ea"/>
              </a:rPr>
              <a:t> </a:t>
            </a:r>
            <a:r>
              <a:rPr lang="en-US" altLang="ko-KR" sz="3400" dirty="0">
                <a:latin typeface="바탕"/>
                <a:ea typeface="바탕"/>
              </a:rPr>
              <a:t>◆ </a:t>
            </a:r>
            <a:r>
              <a:rPr lang="en-US" altLang="ko-KR" sz="3400" dirty="0">
                <a:latin typeface="+mn-ea"/>
                <a:ea typeface="+mn-ea"/>
              </a:rPr>
              <a:t>5-2.</a:t>
            </a:r>
            <a:r>
              <a:rPr lang="ko-KR" altLang="en-US" sz="3400" dirty="0">
                <a:latin typeface="+mn-ea"/>
                <a:ea typeface="+mn-ea"/>
              </a:rPr>
              <a:t> </a:t>
            </a:r>
            <a:r>
              <a:rPr lang="en-US" altLang="ko-KR" sz="3400" dirty="0">
                <a:latin typeface="+mn-ea"/>
                <a:ea typeface="+mn-ea"/>
              </a:rPr>
              <a:t>2023</a:t>
            </a:r>
            <a:r>
              <a:rPr lang="ko-KR" altLang="en-US" sz="3400" dirty="0">
                <a:latin typeface="+mn-ea"/>
                <a:ea typeface="+mn-ea"/>
              </a:rPr>
              <a:t>년 팀 중점 추진 방향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772817"/>
            <a:ext cx="8363272" cy="4358108"/>
          </a:xfrm>
        </p:spPr>
        <p:txBody>
          <a:bodyPr/>
          <a:lstStyle/>
          <a:p>
            <a:pPr marL="0" indent="0">
              <a:buNone/>
            </a:pPr>
            <a:endParaRPr lang="en-US" altLang="ko-KR" sz="1800" b="1" dirty="0">
              <a:latin typeface="+mn-ea"/>
            </a:endParaRPr>
          </a:p>
          <a:p>
            <a:pPr marL="0" indent="0">
              <a:buNone/>
            </a:pPr>
            <a:r>
              <a:rPr lang="en-US" altLang="ko-KR" sz="1800" b="1" dirty="0">
                <a:latin typeface="+mn-ea"/>
              </a:rPr>
              <a:t>2.</a:t>
            </a:r>
            <a:r>
              <a:rPr lang="ko-KR" altLang="en-US" sz="1800" b="1" dirty="0">
                <a:latin typeface="+mn-ea"/>
              </a:rPr>
              <a:t>생활용구 보급 </a:t>
            </a:r>
            <a:endParaRPr lang="en-US" altLang="ko-KR" sz="1800" b="1" dirty="0">
              <a:latin typeface="+mn-ea"/>
            </a:endParaRPr>
          </a:p>
          <a:p>
            <a:pPr marL="0" indent="0">
              <a:buNone/>
            </a:pPr>
            <a:endParaRPr lang="en-US" altLang="ko-KR" sz="1800" b="1" dirty="0">
              <a:latin typeface="+mn-ea"/>
            </a:endParaRPr>
          </a:p>
          <a:p>
            <a:r>
              <a:rPr lang="ko-KR" altLang="en-US" sz="1800" b="1" dirty="0">
                <a:latin typeface="+mn-ea"/>
              </a:rPr>
              <a:t>해외 시각장애인 용구 조사 및 홍보 강화</a:t>
            </a:r>
            <a:endParaRPr lang="en-US" altLang="ko-KR" sz="1800" b="1" dirty="0">
              <a:latin typeface="+mn-ea"/>
            </a:endParaRPr>
          </a:p>
          <a:p>
            <a:pPr marL="0" indent="0">
              <a:buNone/>
            </a:pPr>
            <a:r>
              <a:rPr lang="en-US" altLang="ko-KR" sz="1600" b="1" dirty="0">
                <a:latin typeface="+mn-ea"/>
              </a:rPr>
              <a:t>       </a:t>
            </a:r>
            <a:r>
              <a:rPr lang="en-US" altLang="ko-KR" sz="1600" dirty="0">
                <a:latin typeface="+mn-ea"/>
              </a:rPr>
              <a:t>- </a:t>
            </a:r>
            <a:r>
              <a:rPr lang="ko-KR" altLang="en-US" sz="1600" dirty="0">
                <a:latin typeface="+mn-ea"/>
              </a:rPr>
              <a:t>해외 특성화 용구 다양화 중점</a:t>
            </a:r>
            <a:r>
              <a:rPr lang="en-US" altLang="ko-KR" sz="1600" dirty="0">
                <a:latin typeface="+mn-ea"/>
              </a:rPr>
              <a:t>(</a:t>
            </a:r>
            <a:r>
              <a:rPr lang="ko-KR" altLang="en-US" sz="1600" dirty="0">
                <a:latin typeface="+mn-ea"/>
              </a:rPr>
              <a:t>전문 해외용구 보급기관 차별화</a:t>
            </a:r>
            <a:r>
              <a:rPr lang="en-US" altLang="ko-KR" sz="1600" dirty="0">
                <a:latin typeface="+mn-ea"/>
              </a:rPr>
              <a:t>)</a:t>
            </a:r>
          </a:p>
          <a:p>
            <a:endParaRPr lang="en-US" altLang="ko-KR" sz="1600" dirty="0">
              <a:latin typeface="+mn-ea"/>
            </a:endParaRPr>
          </a:p>
          <a:p>
            <a:pPr marL="0" indent="0">
              <a:buNone/>
            </a:pPr>
            <a:endParaRPr lang="en-US" altLang="ko-KR" sz="1600" dirty="0">
              <a:latin typeface="+mn-ea"/>
            </a:endParaRPr>
          </a:p>
          <a:p>
            <a:r>
              <a:rPr lang="ko-KR" altLang="en-US" sz="1800" b="1" dirty="0">
                <a:latin typeface="+mn-ea"/>
              </a:rPr>
              <a:t>안테나 흰지팡이 보급 확대</a:t>
            </a:r>
            <a:r>
              <a:rPr lang="en-US" altLang="ko-KR" sz="1800" b="1" dirty="0">
                <a:latin typeface="+mn-ea"/>
              </a:rPr>
              <a:t>      </a:t>
            </a:r>
          </a:p>
          <a:p>
            <a:pPr marL="0" indent="0">
              <a:buNone/>
            </a:pPr>
            <a:r>
              <a:rPr lang="en-US" altLang="ko-KR" sz="1600" b="1" dirty="0">
                <a:latin typeface="+mn-ea"/>
              </a:rPr>
              <a:t>       </a:t>
            </a:r>
            <a:r>
              <a:rPr lang="en-US" altLang="ko-KR" sz="1600" dirty="0">
                <a:latin typeface="+mn-ea"/>
              </a:rPr>
              <a:t>- </a:t>
            </a:r>
            <a:r>
              <a:rPr lang="ko-KR" altLang="en-US" sz="1600" dirty="0">
                <a:latin typeface="+mn-ea"/>
              </a:rPr>
              <a:t>경쟁력 증대를 위한 품질 개선 및 기존 기관수요에 대한 관리와 신규 기관 수요 발굴</a:t>
            </a:r>
            <a:endParaRPr lang="en-US" altLang="ko-KR" sz="1600" dirty="0">
              <a:latin typeface="+mn-ea"/>
            </a:endParaRPr>
          </a:p>
          <a:p>
            <a:pPr marL="0" indent="0">
              <a:buNone/>
            </a:pPr>
            <a:endParaRPr lang="en-US" altLang="ko-KR" sz="1600" dirty="0">
              <a:latin typeface="+mn-ea"/>
            </a:endParaRPr>
          </a:p>
          <a:p>
            <a:pPr marL="0" indent="0">
              <a:buNone/>
            </a:pPr>
            <a:endParaRPr lang="en-US" altLang="ko-KR" sz="1600" dirty="0">
              <a:latin typeface="+mn-ea"/>
            </a:endParaRPr>
          </a:p>
          <a:p>
            <a:r>
              <a:rPr lang="ko-KR" altLang="en-US" sz="1800" b="1" dirty="0">
                <a:latin typeface="+mn-ea"/>
              </a:rPr>
              <a:t>카드결재 시스템 도입</a:t>
            </a:r>
            <a:endParaRPr lang="en-US" altLang="ko-KR" sz="1800" b="1" dirty="0">
              <a:latin typeface="+mn-ea"/>
            </a:endParaRPr>
          </a:p>
          <a:p>
            <a:pPr marL="0" indent="0">
              <a:buNone/>
            </a:pPr>
            <a:r>
              <a:rPr lang="ko-KR" altLang="en-US" sz="1600" dirty="0">
                <a:latin typeface="+mn-ea"/>
              </a:rPr>
              <a:t>       </a:t>
            </a:r>
            <a:r>
              <a:rPr lang="en-US" altLang="ko-KR" sz="1600" dirty="0">
                <a:latin typeface="+mn-ea"/>
              </a:rPr>
              <a:t>- </a:t>
            </a:r>
            <a:r>
              <a:rPr lang="ko-KR" altLang="en-US" sz="1600" dirty="0">
                <a:latin typeface="+mn-ea"/>
              </a:rPr>
              <a:t>시각장애용품 이용 편의 제공 및 보급 활성화</a:t>
            </a:r>
            <a:r>
              <a:rPr lang="en-US" altLang="ko-KR" sz="1600" dirty="0">
                <a:latin typeface="+mn-ea"/>
              </a:rPr>
              <a:t>      </a:t>
            </a:r>
          </a:p>
          <a:p>
            <a:pPr marL="0" indent="0">
              <a:buNone/>
            </a:pPr>
            <a:endParaRPr lang="en-US" altLang="ko-KR" sz="1600" b="1" dirty="0">
              <a:latin typeface="+mn-ea"/>
            </a:endParaRPr>
          </a:p>
          <a:p>
            <a:pPr marL="0" indent="0">
              <a:buNone/>
            </a:pPr>
            <a:r>
              <a:rPr lang="en-US" altLang="ko-KR" sz="1800" b="1" dirty="0">
                <a:latin typeface="+mn-ea"/>
              </a:rPr>
              <a:t>   </a:t>
            </a:r>
            <a:endParaRPr lang="ko-KR" altLang="en-US" sz="1600" dirty="0">
              <a:solidFill>
                <a:srgbClr val="FF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885F93-9A49-4E51-BC02-6319F9387A49}" type="slidenum">
              <a:rPr kumimoji="0" lang="ko-KR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굴림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ko-KR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굴림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6373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400" dirty="0">
                <a:latin typeface="+mn-ea"/>
                <a:ea typeface="+mn-ea"/>
              </a:rPr>
              <a:t> </a:t>
            </a:r>
            <a:r>
              <a:rPr lang="en-US" altLang="ko-KR" sz="3400" dirty="0">
                <a:latin typeface="바탕"/>
                <a:ea typeface="바탕"/>
              </a:rPr>
              <a:t>◆ </a:t>
            </a:r>
            <a:r>
              <a:rPr lang="en-US" altLang="ko-KR" sz="3400" dirty="0">
                <a:latin typeface="+mn-ea"/>
                <a:ea typeface="+mn-ea"/>
              </a:rPr>
              <a:t>5-3.</a:t>
            </a:r>
            <a:r>
              <a:rPr lang="ko-KR" altLang="en-US" sz="3400" dirty="0">
                <a:latin typeface="+mn-ea"/>
                <a:ea typeface="+mn-ea"/>
              </a:rPr>
              <a:t> </a:t>
            </a:r>
            <a:r>
              <a:rPr lang="en-US" altLang="ko-KR" sz="3400" dirty="0">
                <a:latin typeface="+mn-ea"/>
                <a:ea typeface="+mn-ea"/>
              </a:rPr>
              <a:t>2023</a:t>
            </a:r>
            <a:r>
              <a:rPr lang="ko-KR" altLang="en-US" sz="3400" dirty="0">
                <a:latin typeface="+mn-ea"/>
                <a:ea typeface="+mn-ea"/>
              </a:rPr>
              <a:t>년 팀 중점 추진 방향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844825"/>
            <a:ext cx="8363272" cy="4286100"/>
          </a:xfrm>
        </p:spPr>
        <p:txBody>
          <a:bodyPr/>
          <a:lstStyle/>
          <a:p>
            <a:pPr marL="0" indent="0">
              <a:buNone/>
            </a:pPr>
            <a:endParaRPr lang="en-US" altLang="ko-KR" sz="1600" b="1" dirty="0">
              <a:latin typeface="+mn-ea"/>
            </a:endParaRPr>
          </a:p>
          <a:p>
            <a:pPr marL="0" indent="0">
              <a:buNone/>
            </a:pPr>
            <a:r>
              <a:rPr lang="en-US" altLang="ko-KR" sz="2000" b="1" dirty="0"/>
              <a:t>3. </a:t>
            </a:r>
            <a:r>
              <a:rPr lang="ko-KR" altLang="en-US" sz="2000" b="1" dirty="0"/>
              <a:t>생활용구 이용자 관리</a:t>
            </a:r>
            <a:endParaRPr lang="en-US" altLang="ko-KR" sz="2000" b="1" dirty="0"/>
          </a:p>
          <a:p>
            <a:pPr marL="0" indent="0">
              <a:buNone/>
            </a:pPr>
            <a:endParaRPr lang="en-US" altLang="ko-KR" sz="2000" b="1" dirty="0"/>
          </a:p>
          <a:p>
            <a:r>
              <a:rPr lang="ko-KR" altLang="en-US" sz="1800" b="1" dirty="0"/>
              <a:t>상품정보안내 서비스 만족도 조사 실시</a:t>
            </a:r>
            <a:endParaRPr lang="en-US" altLang="ko-KR" sz="1800" b="1" dirty="0"/>
          </a:p>
          <a:p>
            <a:pPr marL="0" indent="0">
              <a:buNone/>
            </a:pPr>
            <a:r>
              <a:rPr lang="en-US" altLang="ko-KR" sz="1800" dirty="0"/>
              <a:t>      </a:t>
            </a:r>
            <a:r>
              <a:rPr lang="en-US" altLang="ko-KR" sz="1600" dirty="0"/>
              <a:t>- </a:t>
            </a:r>
            <a:r>
              <a:rPr lang="ko-KR" altLang="en-US" sz="1600" dirty="0"/>
              <a:t>정보제공 서비스 질 향상과 개선을 위해 정보 제공 이용자를 대상으로 서비스에 관한 만족도 및</a:t>
            </a:r>
            <a:r>
              <a:rPr lang="en-US" altLang="ko-KR" sz="1600" dirty="0"/>
              <a:t> </a:t>
            </a:r>
            <a:r>
              <a:rPr lang="ko-KR" altLang="en-US" sz="1600" dirty="0"/>
              <a:t>욕구를 조사하여 업무에 반영</a:t>
            </a:r>
            <a:endParaRPr lang="en-US" altLang="ko-KR" sz="1600" dirty="0"/>
          </a:p>
          <a:p>
            <a:pPr marL="0" indent="0">
              <a:buNone/>
            </a:pPr>
            <a:endParaRPr lang="en-US" altLang="ko-KR" sz="1600" dirty="0"/>
          </a:p>
          <a:p>
            <a:r>
              <a:rPr lang="en-US" altLang="ko-KR" sz="1800" dirty="0"/>
              <a:t> </a:t>
            </a:r>
            <a:r>
              <a:rPr lang="ko-KR" altLang="en-US" sz="1800" b="1" dirty="0"/>
              <a:t>수시만족도 조사 연 </a:t>
            </a:r>
            <a:r>
              <a:rPr lang="en-US" altLang="ko-KR" sz="1800" b="1" dirty="0"/>
              <a:t>2</a:t>
            </a:r>
            <a:r>
              <a:rPr lang="ko-KR" altLang="en-US" sz="1800" b="1" dirty="0"/>
              <a:t>회 실시</a:t>
            </a:r>
            <a:endParaRPr lang="en-US" altLang="ko-KR" sz="1800" b="1" dirty="0"/>
          </a:p>
          <a:p>
            <a:pPr marL="0" indent="0">
              <a:buNone/>
            </a:pPr>
            <a:r>
              <a:rPr lang="en-US" altLang="ko-KR" sz="1800" dirty="0"/>
              <a:t>     </a:t>
            </a:r>
            <a:r>
              <a:rPr lang="en-US" altLang="ko-KR" sz="1600" dirty="0"/>
              <a:t>- </a:t>
            </a:r>
            <a:r>
              <a:rPr lang="ko-KR" altLang="en-US" sz="1600" dirty="0"/>
              <a:t>보급 용구에 관한 직접적인 사용후기와 만족도</a:t>
            </a:r>
            <a:r>
              <a:rPr lang="en-US" altLang="ko-KR" sz="1600" dirty="0"/>
              <a:t>,</a:t>
            </a:r>
            <a:r>
              <a:rPr lang="ko-KR" altLang="en-US" sz="1600" dirty="0"/>
              <a:t> 개선점 </a:t>
            </a:r>
            <a:r>
              <a:rPr lang="en-US" altLang="ko-KR" sz="1600" dirty="0"/>
              <a:t>,</a:t>
            </a:r>
            <a:r>
              <a:rPr lang="ko-KR" altLang="en-US" sz="1600" dirty="0"/>
              <a:t> 기타 욕구 등을 조사하여 업무에 반영</a:t>
            </a:r>
            <a:endParaRPr lang="en-US" altLang="ko-KR" sz="1600" dirty="0"/>
          </a:p>
          <a:p>
            <a:pPr marL="0" indent="0">
              <a:buNone/>
            </a:pPr>
            <a:endParaRPr lang="ko-KR" altLang="en-US" sz="16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885F93-9A49-4E51-BC02-6319F9387A49}" type="slidenum">
              <a:rPr kumimoji="0" lang="ko-KR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굴림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ko-KR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굴림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3665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57200" y="3717032"/>
            <a:ext cx="8458200" cy="2016224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br>
              <a:rPr lang="en-US" altLang="ko-KR" sz="6000" b="1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</a:br>
            <a:br>
              <a:rPr lang="en-US" altLang="ko-KR" sz="6000" b="1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</a:br>
            <a:r>
              <a:rPr lang="en-US" altLang="ko-KR" sz="6000" b="1" dirty="0">
                <a:solidFill>
                  <a:schemeClr val="tx1"/>
                </a:solidFill>
                <a:latin typeface="+mj-ea"/>
              </a:rPr>
              <a:t>2022</a:t>
            </a:r>
            <a:r>
              <a:rPr lang="ko-KR" altLang="en-US" sz="6000" b="1" dirty="0">
                <a:solidFill>
                  <a:schemeClr val="tx1"/>
                </a:solidFill>
                <a:latin typeface="+mj-ea"/>
              </a:rPr>
              <a:t>년도</a:t>
            </a:r>
            <a:r>
              <a:rPr lang="en-US" altLang="ko-KR" sz="6000" b="1" dirty="0">
                <a:solidFill>
                  <a:schemeClr val="tx1"/>
                </a:solidFill>
                <a:latin typeface="+mj-ea"/>
              </a:rPr>
              <a:t> </a:t>
            </a:r>
            <a:r>
              <a:rPr lang="ko-KR" altLang="en-US" sz="6000" b="1" dirty="0">
                <a:solidFill>
                  <a:schemeClr val="tx1"/>
                </a:solidFill>
                <a:latin typeface="+mj-ea"/>
              </a:rPr>
              <a:t>사업 평가</a:t>
            </a:r>
            <a:br>
              <a:rPr lang="en-US" altLang="ko-KR" b="1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</a:br>
            <a:br>
              <a:rPr lang="en-US" altLang="ko-KR" b="1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</a:br>
            <a:br>
              <a:rPr lang="en-US" altLang="ko-KR" b="1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</a:br>
            <a:r>
              <a:rPr lang="ko-KR" altLang="en-US" b="1" dirty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b="1" dirty="0" err="1">
                <a:solidFill>
                  <a:schemeClr val="tx1"/>
                </a:solidFill>
                <a:latin typeface="+mj-ea"/>
              </a:rPr>
              <a:t>기획홍보팀</a:t>
            </a:r>
            <a:endParaRPr lang="ko-KR" altLang="en-US" b="1" dirty="0">
              <a:solidFill>
                <a:schemeClr val="tx1"/>
              </a:solidFill>
              <a:latin typeface="+mj-e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-36512" y="1291560"/>
            <a:ext cx="9180512" cy="4225672"/>
          </a:xfrm>
          <a:noFill/>
        </p:spPr>
        <p:txBody>
          <a:bodyPr>
            <a:normAutofit/>
          </a:bodyPr>
          <a:lstStyle/>
          <a:p>
            <a:pPr marL="457200" indent="-457200">
              <a:buNone/>
            </a:pPr>
            <a:endParaRPr lang="ko-KR" altLang="en-US" sz="2000" b="1" dirty="0">
              <a:solidFill>
                <a:srgbClr val="FF0000"/>
              </a:solidFill>
              <a:latin typeface="나눔고딕" pitchFamily="50" charset="-127"/>
              <a:ea typeface="나눔고딕" pitchFamily="50" charset="-127"/>
            </a:endParaRPr>
          </a:p>
          <a:p>
            <a:pPr marL="457200" indent="-457200">
              <a:lnSpc>
                <a:spcPct val="150000"/>
              </a:lnSpc>
              <a:buNone/>
            </a:pPr>
            <a:r>
              <a:rPr lang="ko-KR" altLang="en-US" sz="1800" b="1" dirty="0">
                <a:latin typeface="+mn-ea"/>
              </a:rPr>
              <a:t>       </a:t>
            </a:r>
            <a:r>
              <a:rPr lang="ko-KR" altLang="en-US" sz="2000" b="1" dirty="0">
                <a:latin typeface="+mn-ea"/>
              </a:rPr>
              <a:t>▶ 인력 변화</a:t>
            </a:r>
            <a:r>
              <a:rPr lang="en-US" altLang="ko-KR" sz="2000" b="1" dirty="0">
                <a:latin typeface="+mn-ea"/>
              </a:rPr>
              <a:t> </a:t>
            </a:r>
            <a:endParaRPr lang="en-US" altLang="ko-KR" sz="1800" b="1" dirty="0">
              <a:latin typeface="+mn-ea"/>
            </a:endParaRPr>
          </a:p>
          <a:p>
            <a:pPr marL="457200" indent="-457200">
              <a:lnSpc>
                <a:spcPct val="150000"/>
              </a:lnSpc>
              <a:buNone/>
            </a:pPr>
            <a:r>
              <a:rPr lang="en-US" altLang="ko-KR" sz="1600" dirty="0">
                <a:latin typeface="+mn-ea"/>
              </a:rPr>
              <a:t>          </a:t>
            </a:r>
            <a:r>
              <a:rPr lang="ko-KR" altLang="en-US" sz="1800" dirty="0">
                <a:latin typeface="+mn-ea"/>
              </a:rPr>
              <a:t>○ </a:t>
            </a:r>
            <a:r>
              <a:rPr lang="ko-KR" altLang="en-US" sz="1800" dirty="0" err="1">
                <a:latin typeface="+mn-ea"/>
              </a:rPr>
              <a:t>변석원</a:t>
            </a:r>
            <a:r>
              <a:rPr lang="ko-KR" altLang="en-US" sz="1800" dirty="0">
                <a:latin typeface="+mn-ea"/>
              </a:rPr>
              <a:t> </a:t>
            </a:r>
            <a:r>
              <a:rPr lang="en-US" altLang="ko-KR" sz="1800" dirty="0">
                <a:latin typeface="+mn-ea"/>
              </a:rPr>
              <a:t>:  </a:t>
            </a:r>
            <a:r>
              <a:rPr lang="ko-KR" altLang="en-US" sz="1800" dirty="0">
                <a:latin typeface="+mn-ea"/>
              </a:rPr>
              <a:t>정보문화팀장</a:t>
            </a:r>
            <a:r>
              <a:rPr lang="en-US" altLang="ko-KR" sz="1800" dirty="0">
                <a:latin typeface="+mn-ea"/>
              </a:rPr>
              <a:t>(1</a:t>
            </a:r>
            <a:r>
              <a:rPr lang="ko-KR" altLang="en-US" sz="1800" dirty="0">
                <a:latin typeface="+mn-ea"/>
              </a:rPr>
              <a:t>월</a:t>
            </a:r>
            <a:r>
              <a:rPr lang="en-US" altLang="ko-KR" sz="1800" dirty="0">
                <a:latin typeface="+mn-ea"/>
              </a:rPr>
              <a:t>)</a:t>
            </a:r>
            <a:r>
              <a:rPr lang="ko-KR" altLang="en-US" sz="1800" dirty="0">
                <a:latin typeface="+mn-ea"/>
              </a:rPr>
              <a:t> 및 복지재활과장</a:t>
            </a:r>
            <a:r>
              <a:rPr lang="en-US" altLang="ko-KR" sz="1800" dirty="0">
                <a:latin typeface="+mn-ea"/>
              </a:rPr>
              <a:t>(8</a:t>
            </a:r>
            <a:r>
              <a:rPr lang="ko-KR" altLang="en-US" sz="1800" dirty="0">
                <a:latin typeface="+mn-ea"/>
              </a:rPr>
              <a:t>월</a:t>
            </a:r>
            <a:r>
              <a:rPr lang="en-US" altLang="ko-KR" sz="1800" dirty="0">
                <a:latin typeface="+mn-ea"/>
              </a:rPr>
              <a:t>)</a:t>
            </a:r>
            <a:r>
              <a:rPr lang="ko-KR" altLang="en-US" sz="1800" dirty="0">
                <a:latin typeface="+mn-ea"/>
              </a:rPr>
              <a:t> 겸직</a:t>
            </a:r>
            <a:endParaRPr lang="en-US" altLang="ko-KR" sz="1600" dirty="0">
              <a:latin typeface="+mn-ea"/>
            </a:endParaRPr>
          </a:p>
          <a:p>
            <a:pPr marL="457200" indent="-457200">
              <a:lnSpc>
                <a:spcPct val="150000"/>
              </a:lnSpc>
              <a:buNone/>
            </a:pPr>
            <a:r>
              <a:rPr lang="en-US" altLang="ko-KR" sz="1800" dirty="0">
                <a:latin typeface="+mn-ea"/>
              </a:rPr>
              <a:t>        </a:t>
            </a:r>
            <a:r>
              <a:rPr lang="en-US" altLang="ko-KR" sz="1600" dirty="0">
                <a:latin typeface="+mn-ea"/>
              </a:rPr>
              <a:t> </a:t>
            </a:r>
            <a:r>
              <a:rPr lang="ko-KR" altLang="en-US" sz="1800" dirty="0">
                <a:latin typeface="+mn-ea"/>
              </a:rPr>
              <a:t>○ 한주형 </a:t>
            </a:r>
            <a:r>
              <a:rPr lang="en-US" altLang="ko-KR" sz="1800" dirty="0">
                <a:latin typeface="+mn-ea"/>
              </a:rPr>
              <a:t>:  </a:t>
            </a:r>
            <a:r>
              <a:rPr lang="ko-KR" altLang="en-US" sz="1800" dirty="0">
                <a:latin typeface="+mn-ea"/>
              </a:rPr>
              <a:t>기획업무 신입직원 입사</a:t>
            </a:r>
            <a:r>
              <a:rPr lang="en-US" altLang="ko-KR" sz="1800" dirty="0">
                <a:latin typeface="+mn-ea"/>
              </a:rPr>
              <a:t>(12</a:t>
            </a:r>
            <a:r>
              <a:rPr lang="ko-KR" altLang="en-US" sz="1800" dirty="0">
                <a:latin typeface="+mn-ea"/>
              </a:rPr>
              <a:t>월</a:t>
            </a:r>
            <a:r>
              <a:rPr lang="en-US" altLang="ko-KR" sz="1800" dirty="0">
                <a:latin typeface="+mn-ea"/>
              </a:rPr>
              <a:t>)</a:t>
            </a:r>
            <a:endParaRPr lang="en-US" altLang="ko-KR" sz="2000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332656"/>
            <a:ext cx="9144000" cy="57606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0" h="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/>
                <a:ea typeface="맑은 고딕"/>
                <a:cs typeface="+mn-cs"/>
              </a:rPr>
              <a:t>■</a:t>
            </a: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고딕 ExtraBold" pitchFamily="50" charset="-127"/>
                <a:ea typeface="나눔고딕 ExtraBold" pitchFamily="50" charset="-127"/>
                <a:cs typeface="+mn-cs"/>
              </a:rPr>
              <a:t> </a:t>
            </a:r>
            <a:r>
              <a: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고딕 ExtraBold" pitchFamily="50" charset="-127"/>
                <a:ea typeface="나눔고딕 ExtraBold" pitchFamily="50" charset="-127"/>
                <a:cs typeface="+mn-cs"/>
              </a:rPr>
              <a:t> </a:t>
            </a:r>
            <a:r>
              <a: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팀 조직</a:t>
            </a: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변화사항</a:t>
            </a:r>
            <a:endParaRPr kumimoji="0" lang="en-US" altLang="ko-KR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8362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16829" y="1063274"/>
            <a:ext cx="7772400" cy="1969017"/>
          </a:xfrm>
        </p:spPr>
        <p:txBody>
          <a:bodyPr anchor="t">
            <a:normAutofit/>
          </a:bodyPr>
          <a:lstStyle/>
          <a:p>
            <a:r>
              <a:rPr lang="en-US" altLang="ko-KR" sz="4500" b="1" spc="-250" dirty="0">
                <a:solidFill>
                  <a:schemeClr val="accent4">
                    <a:lumMod val="50000"/>
                  </a:schemeClr>
                </a:solidFill>
                <a:latin typeface="+mn-ea"/>
                <a:ea typeface="+mn-ea"/>
              </a:rPr>
              <a:t>2022</a:t>
            </a:r>
            <a:r>
              <a:rPr lang="ko-KR" altLang="en-US" sz="4500" b="1" spc="-250" dirty="0">
                <a:solidFill>
                  <a:schemeClr val="accent4">
                    <a:lumMod val="50000"/>
                  </a:schemeClr>
                </a:solidFill>
                <a:latin typeface="+mn-ea"/>
                <a:ea typeface="+mn-ea"/>
              </a:rPr>
              <a:t>년 사업평가보고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6251940" y="4259305"/>
            <a:ext cx="2160240" cy="1752600"/>
          </a:xfrm>
          <a:ln>
            <a:noFill/>
          </a:ln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altLang="ko-KR" sz="2000" b="1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    2022. 12. 29.</a:t>
            </a:r>
          </a:p>
          <a:p>
            <a:pPr algn="l">
              <a:lnSpc>
                <a:spcPct val="150000"/>
              </a:lnSpc>
            </a:pPr>
            <a:r>
              <a:rPr lang="ko-KR" altLang="en-US" sz="2000" b="1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    </a:t>
            </a:r>
            <a:r>
              <a:rPr lang="ko-KR" altLang="en-US" sz="2000" b="1" spc="-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운영지원팀</a:t>
            </a:r>
            <a:endParaRPr lang="en-US" altLang="ko-KR" sz="2000" b="1" spc="-50" dirty="0">
              <a:solidFill>
                <a:schemeClr val="tx1">
                  <a:lumMod val="75000"/>
                  <a:lumOff val="25000"/>
                </a:schemeClr>
              </a:solidFill>
              <a:latin typeface="HY강M" panose="02030600000101010101" pitchFamily="18" charset="-127"/>
              <a:ea typeface="HY강M" panose="02030600000101010101" pitchFamily="18" charset="-127"/>
            </a:endParaRPr>
          </a:p>
        </p:txBody>
      </p:sp>
      <p:cxnSp>
        <p:nvCxnSpPr>
          <p:cNvPr id="10" name="직선 연결선 9"/>
          <p:cNvCxnSpPr/>
          <p:nvPr/>
        </p:nvCxnSpPr>
        <p:spPr>
          <a:xfrm>
            <a:off x="364803" y="2158336"/>
            <a:ext cx="8406000" cy="0"/>
          </a:xfrm>
          <a:prstGeom prst="line">
            <a:avLst/>
          </a:prstGeom>
          <a:ln w="127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>
            <a:off x="6384603" y="4798744"/>
            <a:ext cx="1592585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>
            <a:off x="6375077" y="4299115"/>
            <a:ext cx="1592585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>
            <a:off x="6384603" y="5326105"/>
            <a:ext cx="1592585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표 3"/>
          <p:cNvGraphicFramePr>
            <a:graphicFrameLocks noGrp="1"/>
          </p:cNvGraphicFramePr>
          <p:nvPr>
            <p:extLst/>
          </p:nvPr>
        </p:nvGraphicFramePr>
        <p:xfrm>
          <a:off x="342900" y="2171700"/>
          <a:ext cx="8458200" cy="155372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845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0000"/>
                        </a:lnSpc>
                      </a:pPr>
                      <a:endParaRPr lang="ko-KR" altLang="en-US" sz="400" b="1" spc="-3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92887" marR="92887" marT="46444" marB="46444" anchor="ctr">
                    <a:lnL w="9525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35496" y="1368152"/>
            <a:ext cx="9108504" cy="5733256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60000"/>
              </a:lnSpc>
              <a:buNone/>
            </a:pPr>
            <a:r>
              <a:rPr lang="en-US" altLang="ko-KR" sz="2400" b="1" dirty="0">
                <a:latin typeface="나눔고딕 ExtraBold" pitchFamily="50" charset="-127"/>
                <a:ea typeface="나눔고딕 ExtraBold" pitchFamily="50" charset="-127"/>
              </a:rPr>
              <a:t>  </a:t>
            </a:r>
            <a:r>
              <a:rPr lang="en-US" altLang="ko-KR" sz="2000" b="1" dirty="0">
                <a:latin typeface="+mn-ea"/>
              </a:rPr>
              <a:t>1.</a:t>
            </a:r>
            <a:r>
              <a:rPr lang="en-US" altLang="ko-KR" sz="2400" b="1" dirty="0">
                <a:latin typeface="+mn-ea"/>
              </a:rPr>
              <a:t> </a:t>
            </a:r>
            <a:r>
              <a:rPr lang="en-US" altLang="ko-KR" sz="2000" b="1" dirty="0">
                <a:latin typeface="+mn-ea"/>
              </a:rPr>
              <a:t> </a:t>
            </a:r>
            <a:r>
              <a:rPr lang="ko-KR" altLang="en-US" sz="2000" b="1" dirty="0">
                <a:latin typeface="+mn-ea"/>
              </a:rPr>
              <a:t> 복지관 평가 대비 사업운영 체계 점검 및 보완 수행</a:t>
            </a:r>
            <a:endParaRPr lang="en-US" altLang="ko-KR" sz="2000" b="1" dirty="0">
              <a:latin typeface="+mn-ea"/>
            </a:endParaRPr>
          </a:p>
          <a:p>
            <a:pPr marL="457200" indent="-457200">
              <a:lnSpc>
                <a:spcPct val="160000"/>
              </a:lnSpc>
              <a:buNone/>
            </a:pPr>
            <a:r>
              <a:rPr lang="en-US" altLang="ko-KR" sz="1900" dirty="0">
                <a:latin typeface="+mn-ea"/>
              </a:rPr>
              <a:t>      ◯ TF</a:t>
            </a:r>
            <a:r>
              <a:rPr lang="ko-KR" altLang="en-US" sz="1900" dirty="0">
                <a:latin typeface="+mn-ea"/>
              </a:rPr>
              <a:t>별로 평가지표를 분석하여 서류 확인 및 미비 사항 확인</a:t>
            </a:r>
            <a:endParaRPr lang="en-US" altLang="ko-KR" sz="1900" dirty="0">
              <a:latin typeface="+mn-ea"/>
            </a:endParaRPr>
          </a:p>
          <a:p>
            <a:pPr marL="457200" indent="-457200">
              <a:lnSpc>
                <a:spcPct val="160000"/>
              </a:lnSpc>
              <a:buNone/>
            </a:pPr>
            <a:r>
              <a:rPr lang="en-US" altLang="ko-KR" sz="1900" dirty="0">
                <a:latin typeface="+mn-ea"/>
              </a:rPr>
              <a:t>      ◯ </a:t>
            </a:r>
            <a:r>
              <a:rPr lang="ko-KR" altLang="en-US" sz="1900" dirty="0">
                <a:latin typeface="+mn-ea"/>
              </a:rPr>
              <a:t>근거서류 </a:t>
            </a:r>
            <a:r>
              <a:rPr lang="ko-KR" altLang="en-US" sz="1900" dirty="0" err="1">
                <a:latin typeface="+mn-ea"/>
              </a:rPr>
              <a:t>목록표</a:t>
            </a:r>
            <a:r>
              <a:rPr lang="en-US" altLang="ko-KR" sz="1900" dirty="0">
                <a:latin typeface="+mn-ea"/>
              </a:rPr>
              <a:t> </a:t>
            </a:r>
            <a:r>
              <a:rPr lang="ko-KR" altLang="en-US" sz="1900" dirty="0">
                <a:latin typeface="+mn-ea"/>
              </a:rPr>
              <a:t>작성</a:t>
            </a:r>
            <a:r>
              <a:rPr lang="en-US" altLang="ko-KR" sz="1900" dirty="0">
                <a:latin typeface="+mn-ea"/>
              </a:rPr>
              <a:t>, </a:t>
            </a:r>
            <a:r>
              <a:rPr lang="ko-KR" altLang="en-US" sz="1900" dirty="0">
                <a:latin typeface="+mn-ea"/>
              </a:rPr>
              <a:t>대표사업 선정</a:t>
            </a:r>
            <a:r>
              <a:rPr lang="en-US" altLang="ko-KR" sz="1900" dirty="0">
                <a:latin typeface="+mn-ea"/>
              </a:rPr>
              <a:t>, </a:t>
            </a:r>
            <a:r>
              <a:rPr lang="ko-KR" altLang="en-US" sz="1900" dirty="0">
                <a:latin typeface="+mn-ea"/>
              </a:rPr>
              <a:t>서류 보완 일부 진행</a:t>
            </a:r>
            <a:endParaRPr lang="en-US" altLang="ko-KR" sz="1900" dirty="0">
              <a:latin typeface="+mn-ea"/>
            </a:endParaRPr>
          </a:p>
          <a:p>
            <a:pPr marL="457200" indent="-457200">
              <a:lnSpc>
                <a:spcPct val="160000"/>
              </a:lnSpc>
              <a:buNone/>
            </a:pPr>
            <a:r>
              <a:rPr lang="en-US" altLang="ko-KR" sz="1900" dirty="0">
                <a:latin typeface="+mn-ea"/>
              </a:rPr>
              <a:t>      ◯ </a:t>
            </a:r>
            <a:r>
              <a:rPr lang="ko-KR" altLang="en-US" sz="1900" dirty="0">
                <a:latin typeface="+mn-ea"/>
              </a:rPr>
              <a:t>평가지표별 점검표를 제작하여 전체적 과정 파악 및 점검</a:t>
            </a:r>
            <a:endParaRPr lang="en-US" altLang="ko-KR" sz="1900" dirty="0">
              <a:latin typeface="+mn-ea"/>
            </a:endParaRPr>
          </a:p>
          <a:p>
            <a:pPr marL="457200" indent="-457200">
              <a:lnSpc>
                <a:spcPct val="160000"/>
              </a:lnSpc>
              <a:buNone/>
            </a:pPr>
            <a:r>
              <a:rPr lang="en-US" altLang="ko-KR" sz="1900" dirty="0">
                <a:latin typeface="+mn-ea"/>
              </a:rPr>
              <a:t>      ◯ </a:t>
            </a:r>
            <a:r>
              <a:rPr lang="ko-KR" altLang="en-US" sz="1900" dirty="0">
                <a:latin typeface="+mn-ea"/>
              </a:rPr>
              <a:t>내년 </a:t>
            </a:r>
            <a:r>
              <a:rPr lang="en-US" altLang="ko-KR" sz="1900" dirty="0">
                <a:latin typeface="+mn-ea"/>
              </a:rPr>
              <a:t>1</a:t>
            </a:r>
            <a:r>
              <a:rPr lang="ko-KR" altLang="en-US" sz="1900" dirty="0">
                <a:latin typeface="+mn-ea"/>
              </a:rPr>
              <a:t>월부터 </a:t>
            </a:r>
            <a:r>
              <a:rPr lang="en-US" altLang="ko-KR" sz="1900" dirty="0">
                <a:latin typeface="+mn-ea"/>
              </a:rPr>
              <a:t>TF </a:t>
            </a:r>
            <a:r>
              <a:rPr lang="ko-KR" altLang="en-US" sz="1900" dirty="0" err="1">
                <a:latin typeface="+mn-ea"/>
              </a:rPr>
              <a:t>재운영하여</a:t>
            </a:r>
            <a:r>
              <a:rPr lang="ko-KR" altLang="en-US" sz="1900" dirty="0">
                <a:latin typeface="+mn-ea"/>
              </a:rPr>
              <a:t> 본격 준비 착수</a:t>
            </a:r>
            <a:endParaRPr lang="en-US" altLang="ko-KR" sz="1900" dirty="0">
              <a:latin typeface="+mn-ea"/>
            </a:endParaRPr>
          </a:p>
          <a:p>
            <a:pPr marL="457200" indent="-457200">
              <a:lnSpc>
                <a:spcPct val="160000"/>
              </a:lnSpc>
              <a:buNone/>
            </a:pPr>
            <a:endParaRPr lang="en-US" altLang="ko-KR" sz="1000" b="1" dirty="0">
              <a:latin typeface="+mn-ea"/>
            </a:endParaRPr>
          </a:p>
          <a:p>
            <a:pPr marL="457200" indent="-457200">
              <a:lnSpc>
                <a:spcPct val="160000"/>
              </a:lnSpc>
              <a:buNone/>
            </a:pPr>
            <a:r>
              <a:rPr lang="ko-KR" altLang="en-US" sz="2000" b="1" dirty="0">
                <a:latin typeface="+mn-ea"/>
              </a:rPr>
              <a:t>   </a:t>
            </a:r>
            <a:r>
              <a:rPr lang="en-US" altLang="ko-KR" sz="2000" b="1" dirty="0">
                <a:latin typeface="+mn-ea"/>
              </a:rPr>
              <a:t>2. </a:t>
            </a:r>
            <a:r>
              <a:rPr lang="ko-KR" altLang="en-US" sz="2000" b="1" dirty="0">
                <a:latin typeface="+mn-ea"/>
              </a:rPr>
              <a:t>온라인 사업설명회 신규 시행</a:t>
            </a:r>
            <a:endParaRPr lang="en-US" altLang="ko-KR" sz="2000" b="1" dirty="0">
              <a:latin typeface="+mn-ea"/>
            </a:endParaRPr>
          </a:p>
          <a:p>
            <a:pPr marL="457200" indent="-457200">
              <a:lnSpc>
                <a:spcPct val="160000"/>
              </a:lnSpc>
              <a:buNone/>
            </a:pPr>
            <a:r>
              <a:rPr lang="en-US" altLang="ko-KR" sz="1900" b="1" dirty="0">
                <a:latin typeface="+mn-ea"/>
              </a:rPr>
              <a:t> </a:t>
            </a:r>
            <a:r>
              <a:rPr lang="en-US" altLang="ko-KR" sz="1800" dirty="0">
                <a:latin typeface="+mn-ea"/>
              </a:rPr>
              <a:t>     ◯ </a:t>
            </a:r>
            <a:r>
              <a:rPr lang="ko-KR" altLang="en-US" sz="1900" dirty="0">
                <a:latin typeface="+mn-ea"/>
              </a:rPr>
              <a:t>기존에 부재한 사업설명회를 영상으로 제작해 복지관 유튜브 채널에 공유</a:t>
            </a:r>
            <a:endParaRPr lang="en-US" altLang="ko-KR" sz="1900" dirty="0">
              <a:latin typeface="+mn-ea"/>
            </a:endParaRPr>
          </a:p>
          <a:p>
            <a:pPr marL="457200" indent="-457200">
              <a:lnSpc>
                <a:spcPct val="160000"/>
              </a:lnSpc>
              <a:buNone/>
            </a:pPr>
            <a:r>
              <a:rPr lang="ko-KR" altLang="en-US" sz="1800" dirty="0">
                <a:latin typeface="+mn-ea"/>
              </a:rPr>
              <a:t>      </a:t>
            </a:r>
            <a:r>
              <a:rPr lang="en-US" altLang="ko-KR" sz="1800" dirty="0">
                <a:latin typeface="+mn-ea"/>
              </a:rPr>
              <a:t>◯ 21</a:t>
            </a:r>
            <a:r>
              <a:rPr lang="ko-KR" altLang="en-US" sz="1800" dirty="0">
                <a:latin typeface="+mn-ea"/>
              </a:rPr>
              <a:t>년 사업성과와 </a:t>
            </a:r>
            <a:r>
              <a:rPr lang="en-US" altLang="ko-KR" sz="1800" dirty="0">
                <a:latin typeface="+mn-ea"/>
              </a:rPr>
              <a:t>22</a:t>
            </a:r>
            <a:r>
              <a:rPr lang="ko-KR" altLang="en-US" sz="1800" dirty="0">
                <a:latin typeface="+mn-ea"/>
              </a:rPr>
              <a:t>년사업계획 주요사항 설명</a:t>
            </a:r>
            <a:endParaRPr lang="en-US" altLang="ko-KR" sz="1800" dirty="0">
              <a:latin typeface="+mn-ea"/>
            </a:endParaRPr>
          </a:p>
          <a:p>
            <a:pPr marL="457200" indent="-457200">
              <a:lnSpc>
                <a:spcPct val="160000"/>
              </a:lnSpc>
              <a:buNone/>
            </a:pPr>
            <a:r>
              <a:rPr lang="en-US" altLang="ko-KR" sz="1800" dirty="0">
                <a:latin typeface="+mn-ea"/>
              </a:rPr>
              <a:t> </a:t>
            </a:r>
            <a:r>
              <a:rPr lang="ko-KR" altLang="en-US" sz="1800" dirty="0">
                <a:latin typeface="+mn-ea"/>
              </a:rPr>
              <a:t>     </a:t>
            </a:r>
            <a:r>
              <a:rPr lang="en-US" altLang="ko-KR" sz="1800" dirty="0">
                <a:latin typeface="+mn-ea"/>
              </a:rPr>
              <a:t>◯</a:t>
            </a:r>
            <a:r>
              <a:rPr lang="ko-KR" altLang="en-US" sz="1800" dirty="0">
                <a:latin typeface="+mn-ea"/>
              </a:rPr>
              <a:t> 기획</a:t>
            </a:r>
            <a:r>
              <a:rPr lang="en-US" altLang="ko-KR" sz="1800" dirty="0">
                <a:latin typeface="+mn-ea"/>
              </a:rPr>
              <a:t>/</a:t>
            </a:r>
            <a:r>
              <a:rPr lang="ko-KR" altLang="en-US" sz="1800" dirty="0">
                <a:latin typeface="+mn-ea"/>
              </a:rPr>
              <a:t>촬영</a:t>
            </a:r>
            <a:r>
              <a:rPr lang="en-US" altLang="ko-KR" sz="1800" dirty="0">
                <a:latin typeface="+mn-ea"/>
              </a:rPr>
              <a:t>/</a:t>
            </a:r>
            <a:r>
              <a:rPr lang="ko-KR" altLang="en-US" sz="1800" dirty="0">
                <a:latin typeface="+mn-ea"/>
              </a:rPr>
              <a:t>편집 등에 시행착오</a:t>
            </a:r>
            <a:r>
              <a:rPr lang="en-US" altLang="ko-KR" sz="1800" dirty="0">
                <a:latin typeface="+mn-ea"/>
              </a:rPr>
              <a:t>, </a:t>
            </a:r>
            <a:r>
              <a:rPr lang="ko-KR" altLang="en-US" sz="1800" dirty="0">
                <a:latin typeface="+mn-ea"/>
              </a:rPr>
              <a:t>이용 편의 및 신뢰도 형성에 기여 평가</a:t>
            </a:r>
            <a:endParaRPr lang="en-US" altLang="ko-KR" sz="1800" dirty="0">
              <a:latin typeface="+mn-ea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-72008" y="332656"/>
            <a:ext cx="9324528" cy="57606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0" h="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고딕 ExtraBold" pitchFamily="50" charset="-127"/>
                <a:ea typeface="나눔고딕 ExtraBold" pitchFamily="50" charset="-127"/>
                <a:cs typeface="+mn-cs"/>
              </a:rPr>
              <a:t> </a:t>
            </a: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■ </a:t>
            </a:r>
            <a:r>
              <a: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사업 평가</a:t>
            </a:r>
            <a:endParaRPr kumimoji="0" lang="en-US" altLang="ko-KR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89764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35496" y="1196752"/>
            <a:ext cx="9108504" cy="5832648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60000"/>
              </a:lnSpc>
              <a:buNone/>
            </a:pPr>
            <a:r>
              <a:rPr lang="ko-KR" altLang="en-US" sz="2000" b="1" dirty="0">
                <a:latin typeface="+mn-ea"/>
              </a:rPr>
              <a:t>   </a:t>
            </a:r>
            <a:r>
              <a:rPr lang="en-US" altLang="ko-KR" sz="2000" b="1" dirty="0">
                <a:latin typeface="+mn-ea"/>
              </a:rPr>
              <a:t>3. </a:t>
            </a:r>
            <a:r>
              <a:rPr lang="ko-KR" altLang="en-US" sz="2000" b="1" dirty="0">
                <a:latin typeface="+mn-ea"/>
              </a:rPr>
              <a:t> 직원교육</a:t>
            </a:r>
            <a:endParaRPr lang="en-US" altLang="ko-KR" sz="2000" b="1" dirty="0">
              <a:latin typeface="+mn-ea"/>
            </a:endParaRPr>
          </a:p>
          <a:p>
            <a:pPr marL="457200" indent="-457200">
              <a:lnSpc>
                <a:spcPct val="160000"/>
              </a:lnSpc>
              <a:buNone/>
            </a:pPr>
            <a:r>
              <a:rPr lang="en-US" altLang="ko-KR" sz="1800" dirty="0">
                <a:latin typeface="+mn-ea"/>
              </a:rPr>
              <a:t>     ◯ </a:t>
            </a:r>
            <a:r>
              <a:rPr lang="ko-KR" altLang="en-US" sz="1800" dirty="0">
                <a:latin typeface="+mn-ea"/>
              </a:rPr>
              <a:t>중간관리자의 직무 및 조직관리 전문성 향상 위한 교육 신설 시행</a:t>
            </a:r>
            <a:endParaRPr lang="en-US" altLang="ko-KR" sz="1800" dirty="0">
              <a:latin typeface="+mn-ea"/>
            </a:endParaRPr>
          </a:p>
          <a:p>
            <a:pPr marL="457200" indent="-457200">
              <a:lnSpc>
                <a:spcPct val="160000"/>
              </a:lnSpc>
              <a:buNone/>
            </a:pPr>
            <a:r>
              <a:rPr lang="en-US" altLang="ko-KR" sz="1800" dirty="0">
                <a:latin typeface="+mn-ea"/>
              </a:rPr>
              <a:t>     ◯ </a:t>
            </a:r>
            <a:r>
              <a:rPr lang="ko-KR" altLang="en-US" sz="1800" dirty="0">
                <a:latin typeface="+mn-ea"/>
              </a:rPr>
              <a:t>시각장애인 신입직원 특성 반영한 직무역량 향상 커리큘럼 구성 운영</a:t>
            </a:r>
            <a:endParaRPr lang="en-US" altLang="ko-KR" sz="1800" dirty="0">
              <a:latin typeface="+mn-ea"/>
            </a:endParaRPr>
          </a:p>
          <a:p>
            <a:pPr marL="457200" indent="-457200">
              <a:lnSpc>
                <a:spcPct val="160000"/>
              </a:lnSpc>
              <a:buNone/>
            </a:pPr>
            <a:endParaRPr lang="en-US" altLang="ko-KR" sz="1050" b="1" dirty="0">
              <a:latin typeface="나눔고딕 ExtraBold" pitchFamily="50" charset="-127"/>
              <a:ea typeface="나눔고딕 ExtraBold" pitchFamily="50" charset="-127"/>
            </a:endParaRPr>
          </a:p>
          <a:p>
            <a:pPr marL="457200" indent="-457200">
              <a:lnSpc>
                <a:spcPct val="160000"/>
              </a:lnSpc>
              <a:buNone/>
            </a:pPr>
            <a:endParaRPr lang="en-US" altLang="ko-KR" sz="1050" b="1" dirty="0">
              <a:latin typeface="나눔고딕 ExtraBold" pitchFamily="50" charset="-127"/>
              <a:ea typeface="나눔고딕 ExtraBold" pitchFamily="50" charset="-127"/>
            </a:endParaRPr>
          </a:p>
          <a:p>
            <a:pPr marL="457200" indent="-457200">
              <a:lnSpc>
                <a:spcPct val="160000"/>
              </a:lnSpc>
              <a:buNone/>
            </a:pPr>
            <a:r>
              <a:rPr lang="en-US" altLang="ko-KR" sz="2000" b="1" dirty="0">
                <a:latin typeface="나눔고딕 ExtraBold" pitchFamily="50" charset="-127"/>
                <a:ea typeface="나눔고딕 ExtraBold" pitchFamily="50" charset="-127"/>
              </a:rPr>
              <a:t>   4. </a:t>
            </a:r>
            <a:r>
              <a:rPr lang="ko-KR" altLang="en-US" sz="2000" b="1" dirty="0">
                <a:latin typeface="나눔고딕 ExtraBold" pitchFamily="50" charset="-127"/>
                <a:ea typeface="나눔고딕 ExtraBold" pitchFamily="50" charset="-127"/>
              </a:rPr>
              <a:t> 홍보</a:t>
            </a:r>
            <a:endParaRPr lang="en-US" altLang="ko-KR" sz="2000" b="1" dirty="0">
              <a:latin typeface="나눔고딕 ExtraBold" pitchFamily="50" charset="-127"/>
              <a:ea typeface="나눔고딕 ExtraBold" pitchFamily="50" charset="-127"/>
            </a:endParaRPr>
          </a:p>
          <a:p>
            <a:pPr marL="109728" indent="0" fontAlgn="base">
              <a:lnSpc>
                <a:spcPct val="170000"/>
              </a:lnSpc>
              <a:buNone/>
            </a:pPr>
            <a:r>
              <a:rPr lang="ko-KR" altLang="en-US" sz="1800" dirty="0"/>
              <a:t>     ○ 가독성이 좋고</a:t>
            </a:r>
            <a:r>
              <a:rPr lang="en-US" altLang="ko-KR" sz="1800" dirty="0"/>
              <a:t>, </a:t>
            </a:r>
            <a:r>
              <a:rPr lang="ko-KR" altLang="en-US" sz="1800" dirty="0" err="1"/>
              <a:t>반응형인</a:t>
            </a:r>
            <a:r>
              <a:rPr lang="ko-KR" altLang="en-US" sz="1800" dirty="0"/>
              <a:t> 홈페이지로 리뉴얼</a:t>
            </a:r>
            <a:endParaRPr lang="en-US" altLang="ko-KR" sz="1800" dirty="0"/>
          </a:p>
          <a:p>
            <a:pPr marL="109728" indent="0" fontAlgn="base">
              <a:lnSpc>
                <a:spcPct val="170000"/>
              </a:lnSpc>
              <a:buNone/>
            </a:pPr>
            <a:r>
              <a:rPr lang="en-US" altLang="ko-KR" sz="1800" dirty="0"/>
              <a:t>          -  </a:t>
            </a:r>
            <a:r>
              <a:rPr lang="ko-KR" altLang="en-US" sz="1800" dirty="0" err="1"/>
              <a:t>저시력인도</a:t>
            </a:r>
            <a:r>
              <a:rPr lang="ko-KR" altLang="en-US" sz="1800" dirty="0"/>
              <a:t> 가독성 좋은 레이아웃으로 변경</a:t>
            </a:r>
            <a:endParaRPr lang="en-US" altLang="ko-KR" sz="1800" dirty="0"/>
          </a:p>
          <a:p>
            <a:pPr marL="109728" indent="0" fontAlgn="base">
              <a:lnSpc>
                <a:spcPct val="170000"/>
              </a:lnSpc>
              <a:buNone/>
            </a:pPr>
            <a:r>
              <a:rPr lang="en-US" altLang="ko-KR" sz="1800" dirty="0"/>
              <a:t>          -  </a:t>
            </a:r>
            <a:r>
              <a:rPr lang="ko-KR" altLang="en-US" sz="1800" dirty="0"/>
              <a:t>스마트폰</a:t>
            </a:r>
            <a:r>
              <a:rPr lang="en-US" altLang="ko-KR" sz="1800" dirty="0"/>
              <a:t>, PC</a:t>
            </a:r>
            <a:r>
              <a:rPr lang="ko-KR" altLang="en-US" sz="1800" dirty="0"/>
              <a:t> 해상도에 맞춰 유동적으로 변화되는 반응형으로 리뉴얼</a:t>
            </a:r>
            <a:r>
              <a:rPr lang="en-US" altLang="ko-KR" sz="1800" dirty="0"/>
              <a:t> </a:t>
            </a:r>
          </a:p>
          <a:p>
            <a:pPr marL="109728" indent="0" fontAlgn="base">
              <a:lnSpc>
                <a:spcPct val="170000"/>
              </a:lnSpc>
              <a:buNone/>
            </a:pPr>
            <a:r>
              <a:rPr lang="ko-KR" altLang="en-US" sz="1800" dirty="0"/>
              <a:t>     ○ 영상매체 중심의 환경변화에 대응한 다수의 영상 제작 홍보</a:t>
            </a:r>
            <a:endParaRPr lang="en-US" altLang="ko-KR" sz="1800" dirty="0"/>
          </a:p>
          <a:p>
            <a:pPr marL="109728" indent="0" fontAlgn="base">
              <a:lnSpc>
                <a:spcPct val="170000"/>
              </a:lnSpc>
              <a:buNone/>
            </a:pPr>
            <a:r>
              <a:rPr lang="en-US" altLang="ko-KR" sz="1800" dirty="0"/>
              <a:t>     </a:t>
            </a:r>
            <a:r>
              <a:rPr lang="ko-KR" altLang="en-US" sz="1800" dirty="0"/>
              <a:t>○ </a:t>
            </a:r>
            <a:r>
              <a:rPr lang="en-US" altLang="ko-KR" sz="1800" dirty="0">
                <a:latin typeface="+mn-ea"/>
              </a:rPr>
              <a:t> 23</a:t>
            </a:r>
            <a:r>
              <a:rPr lang="ko-KR" altLang="en-US" sz="1800" dirty="0"/>
              <a:t>년에는 스케치</a:t>
            </a:r>
            <a:r>
              <a:rPr lang="en-US" altLang="ko-KR" sz="1800" dirty="0"/>
              <a:t>, </a:t>
            </a:r>
            <a:r>
              <a:rPr lang="ko-KR" altLang="en-US" sz="1800" dirty="0"/>
              <a:t>인터뷰 등 다양한 형식의 홍보 영상 제작 계획</a:t>
            </a:r>
          </a:p>
          <a:p>
            <a:pPr marL="457200" indent="-457200">
              <a:lnSpc>
                <a:spcPct val="160000"/>
              </a:lnSpc>
              <a:buNone/>
            </a:pPr>
            <a:endParaRPr lang="en-US" altLang="ko-KR" sz="1800" dirty="0">
              <a:latin typeface="+mn-ea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-72008" y="332656"/>
            <a:ext cx="9324528" cy="57606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0" h="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고딕 ExtraBold" pitchFamily="50" charset="-127"/>
                <a:ea typeface="나눔고딕 ExtraBold" pitchFamily="50" charset="-127"/>
                <a:cs typeface="+mn-cs"/>
              </a:rPr>
              <a:t> </a:t>
            </a: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■ </a:t>
            </a: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고딕 ExtraBold" pitchFamily="50" charset="-127"/>
                <a:ea typeface="나눔고딕 ExtraBold" pitchFamily="50" charset="-127"/>
                <a:cs typeface="+mn-cs"/>
              </a:rPr>
              <a:t> </a:t>
            </a:r>
            <a:r>
              <a: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사업 평가</a:t>
            </a:r>
            <a:endParaRPr kumimoji="0" lang="en-US" altLang="ko-KR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0947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35496" y="1124744"/>
            <a:ext cx="9108504" cy="5733256"/>
          </a:xfrm>
        </p:spPr>
        <p:txBody>
          <a:bodyPr>
            <a:noAutofit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en-US" altLang="ko-KR" sz="2000" b="1" dirty="0">
                <a:latin typeface="+mn-ea"/>
              </a:rPr>
              <a:t>  5. </a:t>
            </a:r>
            <a:r>
              <a:rPr lang="ko-KR" altLang="en-US" sz="2000" b="1" dirty="0">
                <a:latin typeface="+mn-ea"/>
              </a:rPr>
              <a:t> </a:t>
            </a:r>
            <a:r>
              <a:rPr lang="ko-KR" altLang="en-US" sz="2000" b="1" dirty="0" err="1">
                <a:latin typeface="+mn-ea"/>
              </a:rPr>
              <a:t>점자새소식</a:t>
            </a:r>
            <a:endParaRPr lang="en-US" altLang="ko-KR" sz="2000" b="1" dirty="0">
              <a:latin typeface="+mn-ea"/>
            </a:endParaRPr>
          </a:p>
          <a:p>
            <a:pPr marL="109728" indent="0" fontAlgn="base">
              <a:lnSpc>
                <a:spcPct val="170000"/>
              </a:lnSpc>
              <a:buNone/>
            </a:pPr>
            <a:endParaRPr lang="en-US" altLang="ko-KR" sz="800" dirty="0">
              <a:latin typeface="+mn-ea"/>
            </a:endParaRPr>
          </a:p>
          <a:p>
            <a:pPr marL="109728" indent="0" fontAlgn="base">
              <a:lnSpc>
                <a:spcPct val="170000"/>
              </a:lnSpc>
              <a:buNone/>
            </a:pPr>
            <a:r>
              <a:rPr lang="ko-KR" altLang="en-US" sz="1800" dirty="0">
                <a:latin typeface="+mn-ea"/>
              </a:rPr>
              <a:t>   ○ 시각장애인 참여 연재기고 코너 안정적으로 운영</a:t>
            </a:r>
            <a:endParaRPr lang="en-US" altLang="ko-KR" sz="1800" dirty="0">
              <a:latin typeface="+mn-ea"/>
            </a:endParaRPr>
          </a:p>
          <a:p>
            <a:pPr marL="109728" indent="0" fontAlgn="base">
              <a:lnSpc>
                <a:spcPct val="170000"/>
              </a:lnSpc>
              <a:buNone/>
            </a:pPr>
            <a:r>
              <a:rPr lang="ko-KR" altLang="en-US" sz="1800" dirty="0">
                <a:latin typeface="+mn-ea"/>
              </a:rPr>
              <a:t>   ○ 이용자 </a:t>
            </a:r>
            <a:r>
              <a:rPr lang="ko-KR" altLang="en-US" sz="1800" dirty="0" err="1">
                <a:latin typeface="+mn-ea"/>
              </a:rPr>
              <a:t>욕구만족도조사</a:t>
            </a:r>
            <a:r>
              <a:rPr lang="ko-KR" altLang="en-US" sz="1800" dirty="0">
                <a:latin typeface="+mn-ea"/>
              </a:rPr>
              <a:t> 결과</a:t>
            </a:r>
            <a:endParaRPr lang="en-US" altLang="ko-KR" sz="1800" dirty="0">
              <a:latin typeface="+mn-ea"/>
            </a:endParaRPr>
          </a:p>
          <a:p>
            <a:pPr marL="109728" indent="0" fontAlgn="base">
              <a:lnSpc>
                <a:spcPct val="170000"/>
              </a:lnSpc>
              <a:buNone/>
            </a:pPr>
            <a:r>
              <a:rPr lang="en-US" altLang="ko-KR" sz="1800" dirty="0">
                <a:latin typeface="+mn-ea"/>
              </a:rPr>
              <a:t>      - </a:t>
            </a:r>
            <a:r>
              <a:rPr lang="ko-KR" altLang="en-US" sz="1800" dirty="0">
                <a:latin typeface="+mn-ea"/>
              </a:rPr>
              <a:t>편집 전반에 이용자들의 만족도가 높음</a:t>
            </a:r>
            <a:endParaRPr lang="en-US" altLang="ko-KR" sz="1800" dirty="0">
              <a:latin typeface="+mn-ea"/>
            </a:endParaRPr>
          </a:p>
          <a:p>
            <a:pPr marL="109728" indent="0" fontAlgn="base">
              <a:lnSpc>
                <a:spcPct val="170000"/>
              </a:lnSpc>
              <a:buNone/>
            </a:pPr>
            <a:r>
              <a:rPr lang="ko-KR" altLang="en-US" sz="1800" dirty="0">
                <a:latin typeface="+mn-ea"/>
              </a:rPr>
              <a:t>      </a:t>
            </a:r>
            <a:r>
              <a:rPr lang="en-US" altLang="ko-KR" sz="1800" dirty="0">
                <a:latin typeface="+mn-ea"/>
              </a:rPr>
              <a:t>-</a:t>
            </a:r>
            <a:r>
              <a:rPr lang="ko-KR" altLang="en-US" sz="1800" dirty="0">
                <a:latin typeface="+mn-ea"/>
              </a:rPr>
              <a:t> 뉴스의 시의성을 이유로 격주간 선호 </a:t>
            </a:r>
            <a:r>
              <a:rPr lang="en-US" altLang="ko-KR" sz="1800" dirty="0">
                <a:latin typeface="+mn-ea"/>
              </a:rPr>
              <a:t>(</a:t>
            </a:r>
            <a:r>
              <a:rPr lang="ko-KR" altLang="en-US" sz="1800" dirty="0">
                <a:latin typeface="+mn-ea"/>
              </a:rPr>
              <a:t>월간지 전환 반대 의견   </a:t>
            </a:r>
            <a:r>
              <a:rPr lang="en-US" altLang="ko-KR" sz="1800" dirty="0">
                <a:latin typeface="+mn-ea"/>
              </a:rPr>
              <a:t>)</a:t>
            </a:r>
            <a:endParaRPr lang="en-US" altLang="ko-KR" dirty="0">
              <a:latin typeface="+mn-ea"/>
            </a:endParaRPr>
          </a:p>
          <a:p>
            <a:pPr marL="109728" indent="0" fontAlgn="base">
              <a:lnSpc>
                <a:spcPct val="170000"/>
              </a:lnSpc>
              <a:buNone/>
            </a:pPr>
            <a:r>
              <a:rPr lang="ko-KR" altLang="en-US" sz="1800" dirty="0">
                <a:latin typeface="+mn-ea"/>
              </a:rPr>
              <a:t>   ○ 객원기자 활동 부진 </a:t>
            </a:r>
            <a:r>
              <a:rPr lang="en-US" altLang="ko-KR" sz="1800" dirty="0">
                <a:latin typeface="+mn-ea"/>
              </a:rPr>
              <a:t>: </a:t>
            </a:r>
            <a:r>
              <a:rPr lang="ko-KR" altLang="en-US" sz="1800" dirty="0">
                <a:latin typeface="+mn-ea"/>
              </a:rPr>
              <a:t>시각장애계 이슈 부족</a:t>
            </a:r>
            <a:r>
              <a:rPr lang="en-US" altLang="ko-KR" sz="1800" dirty="0">
                <a:latin typeface="+mn-ea"/>
              </a:rPr>
              <a:t>, </a:t>
            </a:r>
            <a:r>
              <a:rPr lang="ko-KR" altLang="en-US" sz="1800" dirty="0">
                <a:latin typeface="+mn-ea"/>
              </a:rPr>
              <a:t>신규 기자 발굴 어려움</a:t>
            </a:r>
            <a:r>
              <a:rPr lang="en-US" altLang="ko-KR" sz="1800" dirty="0">
                <a:latin typeface="+mn-ea"/>
              </a:rPr>
              <a:t> </a:t>
            </a:r>
            <a:endParaRPr lang="ko-KR" altLang="en-US" sz="1800" dirty="0">
              <a:latin typeface="+mn-ea"/>
            </a:endParaRPr>
          </a:p>
          <a:p>
            <a:pPr marL="109728" indent="0" fontAlgn="base">
              <a:lnSpc>
                <a:spcPct val="170000"/>
              </a:lnSpc>
              <a:buNone/>
            </a:pPr>
            <a:r>
              <a:rPr lang="ko-KR" altLang="en-US" sz="1800" dirty="0">
                <a:latin typeface="+mn-ea"/>
              </a:rPr>
              <a:t>   ○ </a:t>
            </a:r>
            <a:r>
              <a:rPr lang="en-US" altLang="ko-KR" sz="1800" dirty="0">
                <a:latin typeface="+mn-ea"/>
              </a:rPr>
              <a:t>23</a:t>
            </a:r>
            <a:r>
              <a:rPr lang="ko-KR" altLang="en-US" sz="1800" dirty="0">
                <a:latin typeface="+mn-ea"/>
              </a:rPr>
              <a:t>년에는 </a:t>
            </a:r>
            <a:r>
              <a:rPr lang="ko-KR" altLang="en-US" sz="1800" dirty="0" err="1">
                <a:latin typeface="+mn-ea"/>
              </a:rPr>
              <a:t>점자새소식</a:t>
            </a:r>
            <a:r>
              <a:rPr lang="ko-KR" altLang="en-US" sz="1800" dirty="0">
                <a:latin typeface="+mn-ea"/>
              </a:rPr>
              <a:t> 일부 개편 시행</a:t>
            </a:r>
            <a:endParaRPr lang="en-US" altLang="ko-KR" sz="1800" dirty="0">
              <a:latin typeface="+mn-ea"/>
            </a:endParaRPr>
          </a:p>
          <a:p>
            <a:pPr marL="109728" indent="0" fontAlgn="base">
              <a:lnSpc>
                <a:spcPct val="170000"/>
              </a:lnSpc>
              <a:buNone/>
            </a:pPr>
            <a:r>
              <a:rPr lang="en-US" altLang="ko-KR" sz="1800" dirty="0">
                <a:latin typeface="+mn-ea"/>
              </a:rPr>
              <a:t>      - </a:t>
            </a:r>
            <a:r>
              <a:rPr lang="ko-KR" altLang="en-US" sz="1800" dirty="0">
                <a:latin typeface="+mn-ea"/>
              </a:rPr>
              <a:t>독자의 관심영역인 음식</a:t>
            </a:r>
            <a:r>
              <a:rPr lang="en-US" altLang="ko-KR" sz="1800" dirty="0">
                <a:latin typeface="+mn-ea"/>
              </a:rPr>
              <a:t>, </a:t>
            </a:r>
            <a:r>
              <a:rPr lang="ko-KR" altLang="en-US" sz="1800" dirty="0">
                <a:latin typeface="+mn-ea"/>
              </a:rPr>
              <a:t>건강</a:t>
            </a:r>
            <a:r>
              <a:rPr lang="en-US" altLang="ko-KR" sz="1800" dirty="0">
                <a:latin typeface="+mn-ea"/>
              </a:rPr>
              <a:t>, </a:t>
            </a:r>
            <a:r>
              <a:rPr lang="ko-KR" altLang="en-US" sz="1800" dirty="0">
                <a:latin typeface="+mn-ea"/>
              </a:rPr>
              <a:t>역사</a:t>
            </a:r>
            <a:r>
              <a:rPr lang="en-US" altLang="ko-KR" sz="1800" dirty="0">
                <a:latin typeface="+mn-ea"/>
              </a:rPr>
              <a:t>, </a:t>
            </a:r>
            <a:r>
              <a:rPr lang="ko-KR" altLang="en-US" sz="1800" dirty="0">
                <a:latin typeface="+mn-ea"/>
              </a:rPr>
              <a:t>인문 등 코너 신설</a:t>
            </a:r>
            <a:r>
              <a:rPr lang="en-US" altLang="ko-KR" sz="1800" dirty="0">
                <a:latin typeface="+mn-ea"/>
              </a:rPr>
              <a:t> </a:t>
            </a:r>
          </a:p>
          <a:p>
            <a:pPr marL="109728" indent="0" fontAlgn="base">
              <a:lnSpc>
                <a:spcPct val="170000"/>
              </a:lnSpc>
              <a:buNone/>
            </a:pPr>
            <a:r>
              <a:rPr lang="en-US" altLang="ko-KR" sz="1800" dirty="0">
                <a:latin typeface="+mn-ea"/>
              </a:rPr>
              <a:t>      - </a:t>
            </a:r>
            <a:r>
              <a:rPr lang="ko-KR" altLang="en-US" sz="1800" dirty="0">
                <a:latin typeface="+mn-ea"/>
              </a:rPr>
              <a:t>코너간 </a:t>
            </a:r>
            <a:r>
              <a:rPr lang="ko-KR" altLang="en-US" sz="1800" dirty="0" err="1">
                <a:latin typeface="+mn-ea"/>
              </a:rPr>
              <a:t>작은코너</a:t>
            </a:r>
            <a:r>
              <a:rPr lang="ko-KR" altLang="en-US" sz="1800" dirty="0">
                <a:latin typeface="+mn-ea"/>
              </a:rPr>
              <a:t> 신설</a:t>
            </a:r>
            <a:r>
              <a:rPr lang="en-US" altLang="ko-KR" sz="1800" dirty="0">
                <a:latin typeface="+mn-ea"/>
              </a:rPr>
              <a:t>(</a:t>
            </a:r>
            <a:r>
              <a:rPr lang="ko-KR" altLang="en-US" sz="1800" dirty="0">
                <a:latin typeface="+mn-ea"/>
              </a:rPr>
              <a:t>깊이와 여운 주는 내용</a:t>
            </a:r>
            <a:r>
              <a:rPr lang="en-US" altLang="ko-KR" sz="1800" dirty="0">
                <a:latin typeface="+mn-ea"/>
              </a:rPr>
              <a:t>)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-72008" y="332656"/>
            <a:ext cx="9324528" cy="57606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0" h="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고딕 ExtraBold" pitchFamily="50" charset="-127"/>
                <a:ea typeface="나눔고딕 ExtraBold" pitchFamily="50" charset="-127"/>
                <a:cs typeface="+mn-cs"/>
              </a:rPr>
              <a:t> </a:t>
            </a: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■ </a:t>
            </a: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고딕 ExtraBold" pitchFamily="50" charset="-127"/>
                <a:ea typeface="나눔고딕 ExtraBold" pitchFamily="50" charset="-127"/>
                <a:cs typeface="+mn-cs"/>
              </a:rPr>
              <a:t> </a:t>
            </a:r>
            <a:r>
              <a: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고딕 ExtraBold" pitchFamily="50" charset="-127"/>
                <a:ea typeface="나눔고딕 ExtraBold" pitchFamily="50" charset="-127"/>
                <a:cs typeface="+mn-cs"/>
              </a:rPr>
              <a:t>사업 평가</a:t>
            </a:r>
            <a:endParaRPr kumimoji="0" lang="en-US" altLang="ko-KR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나눔고딕 ExtraBold" pitchFamily="50" charset="-127"/>
              <a:ea typeface="나눔고딕 ExtraBold" pitchFamily="50" charset="-127"/>
              <a:cs typeface="+mn-cs"/>
            </a:endParaRPr>
          </a:p>
        </p:txBody>
      </p:sp>
      <p:sp>
        <p:nvSpPr>
          <p:cNvPr id="4" name="화살표: 위쪽 3">
            <a:extLst>
              <a:ext uri="{FF2B5EF4-FFF2-40B4-BE49-F238E27FC236}">
                <a16:creationId xmlns:a16="http://schemas.microsoft.com/office/drawing/2014/main" id="{A17E41BB-BE34-4CD6-8B9C-6193AB54BC19}"/>
              </a:ext>
            </a:extLst>
          </p:cNvPr>
          <p:cNvSpPr/>
          <p:nvPr/>
        </p:nvSpPr>
        <p:spPr>
          <a:xfrm>
            <a:off x="7164288" y="3645024"/>
            <a:ext cx="144016" cy="2160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76375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35496" y="1124744"/>
            <a:ext cx="9108504" cy="5733256"/>
          </a:xfrm>
        </p:spPr>
        <p:txBody>
          <a:bodyPr>
            <a:normAutofit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en-US" altLang="ko-KR" sz="2000" b="1" dirty="0">
                <a:latin typeface="+mj-ea"/>
                <a:ea typeface="+mj-ea"/>
              </a:rPr>
              <a:t>  6. </a:t>
            </a:r>
            <a:r>
              <a:rPr lang="ko-KR" altLang="en-US" sz="2000" b="1" dirty="0">
                <a:latin typeface="+mj-ea"/>
                <a:ea typeface="+mj-ea"/>
              </a:rPr>
              <a:t> 점자출판</a:t>
            </a:r>
            <a:endParaRPr lang="en-US" altLang="ko-KR" sz="2000" b="1" dirty="0">
              <a:latin typeface="+mj-ea"/>
              <a:ea typeface="+mj-ea"/>
            </a:endParaRPr>
          </a:p>
          <a:p>
            <a:pPr marL="109728" indent="0" fontAlgn="base">
              <a:buNone/>
            </a:pPr>
            <a:endParaRPr lang="en-US" altLang="ko-KR" sz="1800" dirty="0"/>
          </a:p>
          <a:p>
            <a:pPr marL="109728" indent="0" fontAlgn="base">
              <a:lnSpc>
                <a:spcPct val="150000"/>
              </a:lnSpc>
              <a:buNone/>
            </a:pPr>
            <a:r>
              <a:rPr lang="ko-KR" altLang="en-US" sz="1800" dirty="0">
                <a:latin typeface="+mj-ea"/>
                <a:ea typeface="+mj-ea"/>
              </a:rPr>
              <a:t>   ○ 점자프린터 </a:t>
            </a:r>
            <a:r>
              <a:rPr lang="ko-KR" altLang="en-US" sz="1800" dirty="0" err="1">
                <a:latin typeface="+mj-ea"/>
                <a:ea typeface="+mj-ea"/>
              </a:rPr>
              <a:t>브레일로</a:t>
            </a:r>
            <a:r>
              <a:rPr lang="en-US" altLang="ko-KR" sz="1800" dirty="0">
                <a:latin typeface="+mj-ea"/>
                <a:ea typeface="+mj-ea"/>
              </a:rPr>
              <a:t>600</a:t>
            </a:r>
            <a:r>
              <a:rPr lang="ko-KR" altLang="en-US" sz="1800" dirty="0">
                <a:latin typeface="+mj-ea"/>
                <a:ea typeface="+mj-ea"/>
              </a:rPr>
              <a:t>의 잦은 고장으로 </a:t>
            </a:r>
            <a:r>
              <a:rPr lang="ko-KR" altLang="en-US" sz="1800" dirty="0" err="1">
                <a:latin typeface="+mj-ea"/>
                <a:ea typeface="+mj-ea"/>
              </a:rPr>
              <a:t>점자새소식</a:t>
            </a:r>
            <a:r>
              <a:rPr lang="ko-KR" altLang="en-US" sz="1800" dirty="0">
                <a:latin typeface="+mj-ea"/>
                <a:ea typeface="+mj-ea"/>
              </a:rPr>
              <a:t> 인쇄에 애로 발생</a:t>
            </a:r>
            <a:endParaRPr lang="en-US" altLang="ko-KR" sz="1800" dirty="0">
              <a:latin typeface="+mj-ea"/>
              <a:ea typeface="+mj-ea"/>
            </a:endParaRPr>
          </a:p>
          <a:p>
            <a:pPr marL="109728" indent="0" fontAlgn="base">
              <a:lnSpc>
                <a:spcPct val="150000"/>
              </a:lnSpc>
              <a:buNone/>
            </a:pPr>
            <a:r>
              <a:rPr lang="ko-KR" altLang="en-US" sz="1800" dirty="0">
                <a:latin typeface="+mj-ea"/>
              </a:rPr>
              <a:t>      </a:t>
            </a:r>
            <a:r>
              <a:rPr lang="en-US" altLang="ko-KR" sz="1800" dirty="0">
                <a:latin typeface="+mj-ea"/>
              </a:rPr>
              <a:t>- </a:t>
            </a:r>
            <a:r>
              <a:rPr lang="ko-KR" altLang="en-US" sz="1800" dirty="0">
                <a:latin typeface="+mj-ea"/>
              </a:rPr>
              <a:t>고장 발생 시 유급인력 추가 및 점자프린터 에베레스트 </a:t>
            </a:r>
            <a:r>
              <a:rPr lang="en-US" altLang="ko-KR" sz="1800" dirty="0">
                <a:latin typeface="+mj-ea"/>
              </a:rPr>
              <a:t>2</a:t>
            </a:r>
            <a:r>
              <a:rPr lang="ko-KR" altLang="en-US" sz="1800" dirty="0">
                <a:latin typeface="+mj-ea"/>
              </a:rPr>
              <a:t>대 활용하여 대응 </a:t>
            </a:r>
            <a:endParaRPr lang="en-US" altLang="ko-KR" sz="1800" dirty="0">
              <a:latin typeface="+mj-ea"/>
              <a:ea typeface="+mj-ea"/>
            </a:endParaRPr>
          </a:p>
          <a:p>
            <a:pPr marL="109728" indent="0" fontAlgn="base">
              <a:lnSpc>
                <a:spcPct val="150000"/>
              </a:lnSpc>
              <a:buNone/>
            </a:pPr>
            <a:r>
              <a:rPr lang="ko-KR" altLang="en-US" sz="1800" dirty="0">
                <a:latin typeface="+mj-ea"/>
                <a:ea typeface="+mj-ea"/>
              </a:rPr>
              <a:t>      </a:t>
            </a:r>
            <a:r>
              <a:rPr lang="en-US" altLang="ko-KR" sz="1800" dirty="0">
                <a:latin typeface="+mj-ea"/>
                <a:ea typeface="+mj-ea"/>
              </a:rPr>
              <a:t>- </a:t>
            </a:r>
            <a:r>
              <a:rPr lang="ko-KR" altLang="en-US" sz="1800" dirty="0">
                <a:latin typeface="+mj-ea"/>
                <a:ea typeface="+mj-ea"/>
              </a:rPr>
              <a:t>외부 기술자 통해 </a:t>
            </a:r>
            <a:r>
              <a:rPr lang="en-US" altLang="ko-KR" sz="1800" dirty="0">
                <a:latin typeface="+mj-ea"/>
                <a:ea typeface="+mj-ea"/>
              </a:rPr>
              <a:t>A/S</a:t>
            </a:r>
            <a:r>
              <a:rPr lang="ko-KR" altLang="en-US" sz="1800" dirty="0">
                <a:latin typeface="+mj-ea"/>
                <a:ea typeface="+mj-ea"/>
              </a:rPr>
              <a:t>하여 </a:t>
            </a:r>
            <a:r>
              <a:rPr lang="en-US" altLang="ko-KR" sz="1800" dirty="0">
                <a:latin typeface="+mj-ea"/>
                <a:ea typeface="+mj-ea"/>
              </a:rPr>
              <a:t> </a:t>
            </a:r>
            <a:r>
              <a:rPr lang="ko-KR" altLang="en-US" sz="1800" dirty="0">
                <a:latin typeface="+mj-ea"/>
                <a:ea typeface="+mj-ea"/>
              </a:rPr>
              <a:t>현재 이상 없지만</a:t>
            </a:r>
            <a:r>
              <a:rPr lang="en-US" altLang="ko-KR" sz="1800" dirty="0">
                <a:latin typeface="+mj-ea"/>
                <a:ea typeface="+mj-ea"/>
              </a:rPr>
              <a:t>, </a:t>
            </a:r>
            <a:r>
              <a:rPr lang="ko-KR" altLang="en-US" sz="1800" dirty="0">
                <a:latin typeface="+mj-ea"/>
                <a:ea typeface="+mj-ea"/>
              </a:rPr>
              <a:t>상시 고장 발생 예상</a:t>
            </a:r>
            <a:endParaRPr lang="en-US" altLang="ko-KR" sz="1800" dirty="0">
              <a:latin typeface="+mj-ea"/>
              <a:ea typeface="+mj-ea"/>
            </a:endParaRPr>
          </a:p>
          <a:p>
            <a:pPr marL="109728" indent="0" fontAlgn="base">
              <a:lnSpc>
                <a:spcPct val="150000"/>
              </a:lnSpc>
              <a:buNone/>
            </a:pPr>
            <a:r>
              <a:rPr lang="en-US" altLang="ko-KR" sz="1800" dirty="0">
                <a:latin typeface="+mj-ea"/>
                <a:ea typeface="+mj-ea"/>
              </a:rPr>
              <a:t>      - 23</a:t>
            </a:r>
            <a:r>
              <a:rPr lang="ko-KR" altLang="en-US" sz="1800" dirty="0">
                <a:latin typeface="+mj-ea"/>
                <a:ea typeface="+mj-ea"/>
              </a:rPr>
              <a:t>년에는 에베레스트를 </a:t>
            </a:r>
            <a:r>
              <a:rPr lang="en-US" altLang="ko-KR" sz="1800" dirty="0">
                <a:latin typeface="+mj-ea"/>
                <a:ea typeface="+mj-ea"/>
              </a:rPr>
              <a:t>3</a:t>
            </a:r>
            <a:r>
              <a:rPr lang="ko-KR" altLang="en-US" sz="1800" dirty="0">
                <a:latin typeface="+mj-ea"/>
                <a:ea typeface="+mj-ea"/>
              </a:rPr>
              <a:t>대 추가 도입하여 </a:t>
            </a:r>
            <a:r>
              <a:rPr lang="ko-KR" altLang="en-US" sz="1800" dirty="0" err="1">
                <a:latin typeface="+mj-ea"/>
                <a:ea typeface="+mj-ea"/>
              </a:rPr>
              <a:t>브레일로</a:t>
            </a:r>
            <a:r>
              <a:rPr lang="en-US" altLang="ko-KR" sz="1800" dirty="0">
                <a:latin typeface="+mj-ea"/>
                <a:ea typeface="+mj-ea"/>
              </a:rPr>
              <a:t>600 </a:t>
            </a:r>
            <a:r>
              <a:rPr lang="ko-KR" altLang="en-US" sz="1800" dirty="0">
                <a:latin typeface="+mj-ea"/>
                <a:ea typeface="+mj-ea"/>
              </a:rPr>
              <a:t>고장 대처 및 </a:t>
            </a:r>
            <a:endParaRPr lang="en-US" altLang="ko-KR" sz="1800" dirty="0">
              <a:latin typeface="+mj-ea"/>
              <a:ea typeface="+mj-ea"/>
            </a:endParaRPr>
          </a:p>
          <a:p>
            <a:pPr marL="109728" indent="0" fontAlgn="base">
              <a:lnSpc>
                <a:spcPct val="150000"/>
              </a:lnSpc>
              <a:buNone/>
            </a:pPr>
            <a:r>
              <a:rPr lang="en-US" altLang="ko-KR" sz="1800" dirty="0">
                <a:latin typeface="+mj-ea"/>
                <a:ea typeface="+mj-ea"/>
              </a:rPr>
              <a:t>        </a:t>
            </a:r>
            <a:r>
              <a:rPr lang="ko-KR" altLang="en-US" sz="1800" dirty="0">
                <a:latin typeface="+mj-ea"/>
                <a:ea typeface="+mj-ea"/>
              </a:rPr>
              <a:t>인쇄자동화 경험 축적</a:t>
            </a:r>
          </a:p>
          <a:p>
            <a:pPr marL="457200" indent="-457200">
              <a:lnSpc>
                <a:spcPct val="160000"/>
              </a:lnSpc>
              <a:buNone/>
            </a:pPr>
            <a:endParaRPr lang="en-US" altLang="ko-KR" sz="2000" b="1" dirty="0">
              <a:solidFill>
                <a:srgbClr val="FF0000"/>
              </a:solidFill>
              <a:latin typeface="나눔고딕" panose="020B0503020000020004" pitchFamily="2" charset="-127"/>
              <a:ea typeface="나눔고딕" panose="020B0503020000020004" pitchFamily="2" charset="-127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ko-KR" altLang="en-US" sz="2400" b="1" dirty="0">
                <a:solidFill>
                  <a:srgbClr val="FF0000"/>
                </a:solidFill>
                <a:latin typeface="나눔고딕 ExtraBold" pitchFamily="50" charset="-127"/>
                <a:ea typeface="나눔고딕 ExtraBold" pitchFamily="50" charset="-127"/>
              </a:rPr>
              <a:t>   </a:t>
            </a:r>
            <a:endParaRPr lang="ko-KR" altLang="en-US" sz="2000" b="1" kern="0" spc="0" dirty="0">
              <a:solidFill>
                <a:srgbClr val="FF0000"/>
              </a:solidFill>
              <a:effectLst/>
              <a:latin typeface="나눔고딕" panose="020B0503020000020004" pitchFamily="2" charset="-127"/>
              <a:ea typeface="나눔고딕" panose="020B0503020000020004" pitchFamily="2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-72008" y="332656"/>
            <a:ext cx="9324528" cy="57606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0" h="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고딕 ExtraBold" pitchFamily="50" charset="-127"/>
                <a:ea typeface="나눔고딕 ExtraBold" pitchFamily="50" charset="-127"/>
                <a:cs typeface="+mn-cs"/>
              </a:rPr>
              <a:t> </a:t>
            </a: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■ </a:t>
            </a: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고딕 ExtraBold" pitchFamily="50" charset="-127"/>
                <a:ea typeface="나눔고딕 ExtraBold" pitchFamily="50" charset="-127"/>
                <a:cs typeface="+mn-cs"/>
              </a:rPr>
              <a:t> </a:t>
            </a:r>
            <a:r>
              <a: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고딕 ExtraBold" pitchFamily="50" charset="-127"/>
                <a:ea typeface="나눔고딕 ExtraBold" pitchFamily="50" charset="-127"/>
                <a:cs typeface="+mn-cs"/>
              </a:rPr>
              <a:t>사업 평가</a:t>
            </a:r>
            <a:endParaRPr kumimoji="0" lang="en-US" altLang="ko-KR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나눔고딕 ExtraBold" pitchFamily="50" charset="-127"/>
              <a:ea typeface="나눔고딕 ExtraBold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12531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35496" y="1368152"/>
            <a:ext cx="9108504" cy="5733256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60000"/>
              </a:lnSpc>
              <a:buNone/>
            </a:pPr>
            <a:r>
              <a:rPr lang="en-US" altLang="ko-KR" sz="2000" b="1" dirty="0">
                <a:latin typeface="나눔고딕 ExtraBold" pitchFamily="50" charset="-127"/>
                <a:ea typeface="나눔고딕 ExtraBold" pitchFamily="50" charset="-127"/>
              </a:rPr>
              <a:t>  </a:t>
            </a:r>
            <a:r>
              <a:rPr lang="en-US" altLang="ko-KR" sz="2000" b="1" dirty="0">
                <a:latin typeface="+mn-ea"/>
              </a:rPr>
              <a:t>1.</a:t>
            </a:r>
            <a:r>
              <a:rPr lang="en-US" altLang="ko-KR" sz="2400" b="1" dirty="0">
                <a:latin typeface="+mn-ea"/>
              </a:rPr>
              <a:t> </a:t>
            </a:r>
            <a:r>
              <a:rPr lang="en-US" altLang="ko-KR" sz="2000" b="1" dirty="0">
                <a:latin typeface="+mn-ea"/>
              </a:rPr>
              <a:t> </a:t>
            </a:r>
            <a:r>
              <a:rPr lang="ko-KR" altLang="en-US" sz="2000" b="1" dirty="0">
                <a:latin typeface="+mn-ea"/>
              </a:rPr>
              <a:t> 팀</a:t>
            </a:r>
            <a:r>
              <a:rPr lang="en-US" altLang="ko-KR" sz="2000" b="1" dirty="0">
                <a:latin typeface="+mn-ea"/>
              </a:rPr>
              <a:t>/</a:t>
            </a:r>
            <a:r>
              <a:rPr lang="ko-KR" altLang="en-US" sz="2000" b="1" dirty="0">
                <a:latin typeface="+mn-ea"/>
              </a:rPr>
              <a:t>과장 겸직으로 업무 분산 인한 기획 일부사업 부진</a:t>
            </a:r>
            <a:endParaRPr lang="en-US" altLang="ko-KR" sz="2000" b="1" dirty="0">
              <a:latin typeface="+mn-ea"/>
            </a:endParaRPr>
          </a:p>
          <a:p>
            <a:pPr marL="457200" indent="-457200">
              <a:lnSpc>
                <a:spcPct val="160000"/>
              </a:lnSpc>
              <a:buNone/>
            </a:pPr>
            <a:r>
              <a:rPr lang="ko-KR" altLang="en-US" sz="1800" dirty="0">
                <a:latin typeface="+mn-ea"/>
              </a:rPr>
              <a:t>     </a:t>
            </a:r>
            <a:r>
              <a:rPr lang="ko-KR" altLang="en-US" sz="1800" b="1" dirty="0">
                <a:latin typeface="+mn-ea"/>
              </a:rPr>
              <a:t>○ </a:t>
            </a:r>
            <a:r>
              <a:rPr lang="ko-KR" altLang="en-US" sz="1800" dirty="0">
                <a:latin typeface="+mn-ea"/>
              </a:rPr>
              <a:t>정보문화팀장</a:t>
            </a:r>
            <a:r>
              <a:rPr lang="en-US" altLang="ko-KR" sz="1800" dirty="0">
                <a:latin typeface="+mn-ea"/>
              </a:rPr>
              <a:t>(11</a:t>
            </a:r>
            <a:r>
              <a:rPr lang="ko-KR" altLang="en-US" sz="1800" dirty="0">
                <a:latin typeface="+mn-ea"/>
              </a:rPr>
              <a:t>월</a:t>
            </a:r>
            <a:r>
              <a:rPr lang="en-US" altLang="ko-KR" sz="1800" dirty="0">
                <a:latin typeface="+mn-ea"/>
              </a:rPr>
              <a:t>), </a:t>
            </a:r>
            <a:r>
              <a:rPr lang="ko-KR" altLang="en-US" sz="1800" dirty="0">
                <a:latin typeface="+mn-ea"/>
              </a:rPr>
              <a:t>복지재활과장</a:t>
            </a:r>
            <a:r>
              <a:rPr lang="en-US" altLang="ko-KR" sz="1800" dirty="0">
                <a:latin typeface="+mn-ea"/>
              </a:rPr>
              <a:t>(8</a:t>
            </a:r>
            <a:r>
              <a:rPr lang="ko-KR" altLang="en-US" sz="1800" dirty="0">
                <a:latin typeface="+mn-ea"/>
              </a:rPr>
              <a:t>월</a:t>
            </a:r>
            <a:r>
              <a:rPr lang="en-US" altLang="ko-KR" sz="1800" dirty="0">
                <a:latin typeface="+mn-ea"/>
              </a:rPr>
              <a:t>)</a:t>
            </a:r>
            <a:r>
              <a:rPr lang="ko-KR" altLang="en-US" sz="1800" dirty="0">
                <a:latin typeface="+mn-ea"/>
              </a:rPr>
              <a:t> 겸직 인한 온전한 팀 관리 애로 </a:t>
            </a:r>
            <a:endParaRPr lang="en-US" altLang="ko-KR" sz="1800" dirty="0">
              <a:latin typeface="+mn-ea"/>
            </a:endParaRPr>
          </a:p>
          <a:p>
            <a:pPr marL="457200" indent="-457200">
              <a:lnSpc>
                <a:spcPct val="160000"/>
              </a:lnSpc>
              <a:buNone/>
            </a:pPr>
            <a:r>
              <a:rPr lang="en-US" altLang="ko-KR" sz="1800" dirty="0">
                <a:latin typeface="+mn-ea"/>
              </a:rPr>
              <a:t>     </a:t>
            </a:r>
            <a:r>
              <a:rPr lang="ko-KR" altLang="en-US" sz="1800" b="1" dirty="0">
                <a:latin typeface="+mn-ea"/>
              </a:rPr>
              <a:t>○ </a:t>
            </a:r>
            <a:r>
              <a:rPr lang="ko-KR" altLang="en-US" sz="1800" dirty="0">
                <a:latin typeface="+mn-ea"/>
              </a:rPr>
              <a:t>기획영역에서 관리 및 업무 수행 불충분</a:t>
            </a:r>
            <a:endParaRPr lang="en-US" altLang="ko-KR" sz="1800" dirty="0">
              <a:latin typeface="+mn-ea"/>
            </a:endParaRPr>
          </a:p>
          <a:p>
            <a:pPr marL="457200" indent="-457200">
              <a:lnSpc>
                <a:spcPct val="160000"/>
              </a:lnSpc>
              <a:buNone/>
            </a:pPr>
            <a:r>
              <a:rPr lang="en-US" altLang="ko-KR" sz="1800" dirty="0">
                <a:latin typeface="+mn-ea"/>
              </a:rPr>
              <a:t>     </a:t>
            </a:r>
            <a:r>
              <a:rPr lang="ko-KR" altLang="en-US" sz="1800" b="1" dirty="0">
                <a:latin typeface="+mn-ea"/>
              </a:rPr>
              <a:t>○ </a:t>
            </a:r>
            <a:r>
              <a:rPr lang="ko-KR" altLang="en-US" sz="1800" dirty="0">
                <a:latin typeface="+mn-ea"/>
              </a:rPr>
              <a:t>기획 팀원</a:t>
            </a:r>
            <a:r>
              <a:rPr lang="en-US" altLang="ko-KR" sz="1800" dirty="0">
                <a:latin typeface="+mn-ea"/>
              </a:rPr>
              <a:t>(</a:t>
            </a:r>
            <a:r>
              <a:rPr lang="ko-KR" altLang="en-US" sz="1800" dirty="0">
                <a:latin typeface="+mn-ea"/>
              </a:rPr>
              <a:t>이기원</a:t>
            </a:r>
            <a:r>
              <a:rPr lang="en-US" altLang="ko-KR" sz="1800" dirty="0">
                <a:latin typeface="+mn-ea"/>
              </a:rPr>
              <a:t>)</a:t>
            </a:r>
            <a:r>
              <a:rPr lang="ko-KR" altLang="en-US" sz="1800" dirty="0">
                <a:latin typeface="+mn-ea"/>
              </a:rPr>
              <a:t>도 홀로 기획업무 및 각종 서류</a:t>
            </a:r>
            <a:r>
              <a:rPr lang="en-US" altLang="ko-KR" sz="1800" dirty="0">
                <a:latin typeface="+mn-ea"/>
              </a:rPr>
              <a:t>/</a:t>
            </a:r>
            <a:r>
              <a:rPr lang="ko-KR" altLang="en-US" sz="1800" dirty="0">
                <a:latin typeface="+mn-ea"/>
              </a:rPr>
              <a:t>행정 등 수행하느라 소진</a:t>
            </a:r>
            <a:endParaRPr lang="en-US" altLang="ko-KR" sz="1800" dirty="0">
              <a:latin typeface="+mn-ea"/>
            </a:endParaRPr>
          </a:p>
          <a:p>
            <a:pPr marL="457200" indent="-457200">
              <a:lnSpc>
                <a:spcPct val="160000"/>
              </a:lnSpc>
              <a:buNone/>
            </a:pPr>
            <a:r>
              <a:rPr lang="en-US" altLang="ko-KR" sz="1800" dirty="0">
                <a:latin typeface="+mn-ea"/>
              </a:rPr>
              <a:t>     </a:t>
            </a:r>
            <a:r>
              <a:rPr lang="ko-KR" altLang="en-US" sz="1800" b="1" dirty="0">
                <a:latin typeface="+mn-ea"/>
              </a:rPr>
              <a:t>○ </a:t>
            </a:r>
            <a:r>
              <a:rPr lang="ko-KR" altLang="en-US" sz="1800" dirty="0" err="1">
                <a:latin typeface="+mn-ea"/>
              </a:rPr>
              <a:t>서울형평가</a:t>
            </a:r>
            <a:r>
              <a:rPr lang="ko-KR" altLang="en-US" sz="1800" dirty="0">
                <a:latin typeface="+mn-ea"/>
              </a:rPr>
              <a:t> 준비</a:t>
            </a:r>
            <a:r>
              <a:rPr lang="en-US" altLang="ko-KR" sz="1800" dirty="0">
                <a:latin typeface="+mn-ea"/>
              </a:rPr>
              <a:t>, </a:t>
            </a:r>
            <a:r>
              <a:rPr lang="ko-KR" altLang="en-US" sz="1800" dirty="0">
                <a:latin typeface="+mn-ea"/>
              </a:rPr>
              <a:t>중장기계획 점검 보완 등 계획 대비 충실히 수행 못함</a:t>
            </a:r>
            <a:r>
              <a:rPr lang="en-US" altLang="ko-KR" sz="1800" dirty="0">
                <a:latin typeface="+mn-ea"/>
              </a:rPr>
              <a:t>.</a:t>
            </a:r>
            <a:endParaRPr lang="ko-KR" altLang="en-US" sz="1800" dirty="0">
              <a:latin typeface="+mn-ea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-72008" y="332656"/>
            <a:ext cx="9324528" cy="57606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0" h="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고딕 ExtraBold" pitchFamily="50" charset="-127"/>
                <a:ea typeface="나눔고딕 ExtraBold" pitchFamily="50" charset="-127"/>
                <a:cs typeface="+mn-cs"/>
              </a:rPr>
              <a:t> </a:t>
            </a: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■ </a:t>
            </a:r>
            <a:r>
              <a: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애로</a:t>
            </a:r>
            <a:r>
              <a: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사항</a:t>
            </a:r>
            <a:endParaRPr kumimoji="0" lang="en-US" altLang="ko-KR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-72008" y="332656"/>
            <a:ext cx="9324528" cy="57606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0" h="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고딕 ExtraBold" pitchFamily="50" charset="-127"/>
                <a:ea typeface="나눔고딕 ExtraBold" pitchFamily="50" charset="-127"/>
                <a:cs typeface="+mn-cs"/>
              </a:rPr>
              <a:t> </a:t>
            </a:r>
            <a:r>
              <a:rPr kumimoji="0" lang="en-US" altLang="ko-KR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■ </a:t>
            </a:r>
            <a:r>
              <a:rPr kumimoji="0" lang="en-US" altLang="ko-KR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고딕 ExtraBold" pitchFamily="50" charset="-127"/>
                <a:ea typeface="나눔고딕 ExtraBold" pitchFamily="50" charset="-127"/>
                <a:cs typeface="+mn-cs"/>
              </a:rPr>
              <a:t> 2023</a:t>
            </a:r>
            <a:r>
              <a:rPr kumimoji="0" lang="ko-KR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나눔고딕 ExtraBold" pitchFamily="50" charset="-127"/>
                <a:ea typeface="나눔고딕 ExtraBold" pitchFamily="50" charset="-127"/>
                <a:cs typeface="+mn-cs"/>
              </a:rPr>
              <a:t>년 팀 중점추진방향 및 요인</a:t>
            </a:r>
            <a:endParaRPr kumimoji="0" lang="en-US" altLang="ko-KR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나눔고딕 ExtraBold" pitchFamily="50" charset="-127"/>
              <a:ea typeface="나눔고딕 ExtraBold" pitchFamily="50" charset="-127"/>
              <a:cs typeface="+mn-cs"/>
            </a:endParaRPr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8F898CDA-9ACE-4074-A5E2-A5F390FA192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39552" y="1268760"/>
          <a:ext cx="8184339" cy="5089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600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나눔고딕 ExtraBold" panose="020B0600000101010101" charset="-127"/>
                          <a:ea typeface="나눔고딕 ExtraBold" panose="020B0600000101010101" charset="-127"/>
                        </a:rPr>
                        <a:t>2023</a:t>
                      </a:r>
                      <a:r>
                        <a:rPr lang="ko-KR" altLang="en-US" sz="1800" b="1" dirty="0">
                          <a:solidFill>
                            <a:schemeClr val="tx1"/>
                          </a:solidFill>
                          <a:latin typeface="나눔고딕 ExtraBold" panose="020B0600000101010101" charset="-127"/>
                          <a:ea typeface="나눔고딕 ExtraBold" panose="020B0600000101010101" charset="-127"/>
                        </a:rPr>
                        <a:t>년 팀 중점추진방향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>
                          <a:solidFill>
                            <a:schemeClr val="tx1"/>
                          </a:solidFill>
                          <a:latin typeface="나눔고딕 ExtraBold" panose="020B0600000101010101" charset="-127"/>
                          <a:ea typeface="나눔고딕 ExtraBold" panose="020B0600000101010101" charset="-127"/>
                        </a:rPr>
                        <a:t>요인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 ExtraBold" panose="020B0600000101010101" charset="-127"/>
                        <a:ea typeface="나눔고딕 ExtraBold" panose="020B0600000101010101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800" b="0" dirty="0">
                          <a:latin typeface="+mn-ea"/>
                          <a:ea typeface="+mn-ea"/>
                        </a:rPr>
                        <a:t>2023</a:t>
                      </a:r>
                      <a:r>
                        <a:rPr lang="ko-KR" altLang="en-US" sz="1800" b="0" dirty="0">
                          <a:latin typeface="+mn-ea"/>
                          <a:ea typeface="+mn-ea"/>
                        </a:rPr>
                        <a:t>년 장애인복지관 평가 준비 및 수행 후 운영 체계 개선</a:t>
                      </a:r>
                      <a:endParaRPr lang="ko-KR" altLang="en-US" sz="1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dirty="0">
                          <a:latin typeface="+mn-ea"/>
                        </a:rPr>
                        <a:t>○ </a:t>
                      </a:r>
                      <a:r>
                        <a:rPr kumimoji="0" lang="ko-KR" altLang="en-US" sz="1800" b="0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미비 서류 보완 및 인터뷰 능력 보완</a:t>
                      </a:r>
                      <a:endParaRPr kumimoji="0" lang="en-US" altLang="ko-KR" sz="1800" b="0" kern="1200" dirty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dirty="0">
                          <a:latin typeface="+mn-ea"/>
                        </a:rPr>
                        <a:t>○ </a:t>
                      </a:r>
                      <a:r>
                        <a:rPr kumimoji="0" lang="ko-KR" altLang="en-US" sz="1800" b="0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현장평가 수행 후 평가 결과에 따른 운영체계 정비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800" b="0" dirty="0">
                          <a:latin typeface="+mn-ea"/>
                          <a:ea typeface="+mn-ea"/>
                        </a:rPr>
                        <a:t>사업 계획 및 평가 프로세스 점검 보완</a:t>
                      </a:r>
                      <a:endParaRPr lang="ko-KR" altLang="en-US" sz="1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dirty="0">
                          <a:latin typeface="+mn-ea"/>
                        </a:rPr>
                        <a:t>○ </a:t>
                      </a:r>
                      <a:r>
                        <a:rPr kumimoji="0" lang="ko-KR" altLang="en-US" sz="1800" b="0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사업의 계획</a:t>
                      </a:r>
                      <a:r>
                        <a:rPr kumimoji="0" lang="en-US" altLang="ko-KR" sz="1800" b="0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1800" b="0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과정</a:t>
                      </a:r>
                      <a:r>
                        <a:rPr kumimoji="0" lang="en-US" altLang="ko-KR" sz="1800" b="0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1800" b="0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평가 등 실질적 수행 점검 및 교육</a:t>
                      </a:r>
                      <a:endParaRPr kumimoji="0" lang="en-US" altLang="ko-KR" sz="1800" b="0" kern="1200" dirty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dirty="0">
                          <a:latin typeface="+mn-ea"/>
                        </a:rPr>
                        <a:t>○ </a:t>
                      </a:r>
                      <a:r>
                        <a:rPr kumimoji="0" lang="ko-KR" altLang="en-US" sz="1800" b="0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중장기계획 수행 현황 점검 보완</a:t>
                      </a:r>
                      <a:endParaRPr lang="ko-KR" altLang="en-US" sz="1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800" b="0" dirty="0">
                          <a:latin typeface="+mn-ea"/>
                          <a:ea typeface="+mn-ea"/>
                        </a:rPr>
                        <a:t>직원교육 운영의 방향성 및 수행 방안 수립</a:t>
                      </a:r>
                      <a:endParaRPr lang="ko-KR" altLang="en-US" sz="1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dirty="0">
                          <a:latin typeface="+mn-ea"/>
                        </a:rPr>
                        <a:t>○ </a:t>
                      </a:r>
                      <a:r>
                        <a:rPr kumimoji="0" lang="ko-KR" altLang="en-US" sz="1800" b="0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직원교육 사업 운영 방향 재정립</a:t>
                      </a:r>
                      <a:endParaRPr kumimoji="0" lang="en-US" altLang="ko-KR" sz="1800" b="0" kern="1200" dirty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dirty="0">
                          <a:latin typeface="+mn-ea"/>
                        </a:rPr>
                        <a:t>○</a:t>
                      </a:r>
                      <a:r>
                        <a:rPr lang="ko-KR" altLang="en-US" sz="1800" b="0" dirty="0">
                          <a:latin typeface="+mn-ea"/>
                        </a:rPr>
                        <a:t> 직원교육별 </a:t>
                      </a:r>
                      <a:r>
                        <a:rPr kumimoji="0" lang="ko-KR" altLang="en-US" sz="1800" b="0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구체적 운영 방안 모색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800" b="0" dirty="0">
                          <a:latin typeface="+mn-ea"/>
                          <a:ea typeface="+mn-ea"/>
                        </a:rPr>
                        <a:t>영상매체 중심의 홍보 강화</a:t>
                      </a:r>
                      <a:endParaRPr lang="ko-KR" altLang="en-US" sz="1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dirty="0">
                          <a:latin typeface="+mn-ea"/>
                        </a:rPr>
                        <a:t>○ </a:t>
                      </a:r>
                      <a:r>
                        <a:rPr kumimoji="0" lang="ko-KR" altLang="en-US" sz="1800" b="0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사업 결과</a:t>
                      </a:r>
                      <a:r>
                        <a:rPr kumimoji="0" lang="en-US" altLang="ko-KR" sz="1800" b="0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1800" b="0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효과 등 홍보영상 제작 확대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020997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800" b="0" dirty="0">
                          <a:latin typeface="+mn-ea"/>
                          <a:ea typeface="+mn-ea"/>
                        </a:rPr>
                        <a:t>점자 인쇄 안정화 및 인쇄 자동화 노하우 축적</a:t>
                      </a:r>
                      <a:endParaRPr lang="ko-KR" altLang="en-US" sz="18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dirty="0">
                          <a:latin typeface="+mn-ea"/>
                        </a:rPr>
                        <a:t>○ </a:t>
                      </a:r>
                      <a:r>
                        <a:rPr kumimoji="0" lang="ko-KR" altLang="en-US" sz="1800" b="0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점자프린터</a:t>
                      </a:r>
                      <a:r>
                        <a:rPr kumimoji="0" lang="en-US" altLang="ko-KR" sz="1800" b="0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ko-KR" altLang="en-US" sz="1800" b="0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추가 도입 통한 인쇄 안정화</a:t>
                      </a:r>
                      <a:endParaRPr kumimoji="0" lang="en-US" altLang="ko-KR" sz="1800" b="0" kern="1200" dirty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dirty="0">
                          <a:latin typeface="+mn-ea"/>
                        </a:rPr>
                        <a:t>○</a:t>
                      </a:r>
                      <a:r>
                        <a:rPr kumimoji="0" lang="ko-KR" altLang="en-US" sz="1800" b="0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점자인쇄 자동화 경험 축적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38496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82613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2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사각형: 둥근 모서리 15">
            <a:extLst>
              <a:ext uri="{FF2B5EF4-FFF2-40B4-BE49-F238E27FC236}">
                <a16:creationId xmlns:a16="http://schemas.microsoft.com/office/drawing/2014/main" id="{2A843458-BFCA-B74B-E12F-3C43C8C74A63}"/>
              </a:ext>
            </a:extLst>
          </p:cNvPr>
          <p:cNvSpPr/>
          <p:nvPr/>
        </p:nvSpPr>
        <p:spPr>
          <a:xfrm>
            <a:off x="1010651" y="1416425"/>
            <a:ext cx="7345411" cy="4186516"/>
          </a:xfrm>
          <a:prstGeom prst="roundRect">
            <a:avLst>
              <a:gd name="adj" fmla="val 5000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innerShdw blurRad="38100" dist="25400" dir="16200000">
              <a:prstClr val="black">
                <a:alpha val="1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6922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1" i="0" u="none" strike="noStrike" kern="0" cap="none" spc="0" normalizeH="0" baseline="0" noProof="0" dirty="0">
                <a:ln w="9525"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mon몬소리 Black" panose="02000A03000000000000" pitchFamily="2" charset="-127"/>
                <a:ea typeface="Tmon몬소리 Black" panose="02000A03000000000000" pitchFamily="2" charset="-127"/>
                <a:cs typeface="+mn-cs"/>
              </a:rPr>
              <a:t>2022</a:t>
            </a:r>
            <a:r>
              <a:rPr kumimoji="0" lang="ko-KR" altLang="en-US" sz="4400" b="1" i="0" u="none" strike="noStrike" kern="0" cap="none" spc="0" normalizeH="0" baseline="0" noProof="0" dirty="0">
                <a:ln w="9525"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mon몬소리 Black" panose="02000A03000000000000" pitchFamily="2" charset="-127"/>
                <a:ea typeface="Tmon몬소리 Black" panose="02000A03000000000000" pitchFamily="2" charset="-127"/>
                <a:cs typeface="+mn-cs"/>
              </a:rPr>
              <a:t>년도 정보문화팀</a:t>
            </a:r>
            <a:endParaRPr kumimoji="0" lang="en-US" altLang="ko-KR" sz="4400" b="1" i="0" u="none" strike="noStrike" kern="0" cap="none" spc="0" normalizeH="0" baseline="0" noProof="0" dirty="0">
              <a:ln w="9525">
                <a:noFill/>
              </a:ln>
              <a:solidFill>
                <a:srgbClr val="44546A"/>
              </a:solidFill>
              <a:effectLst/>
              <a:uLnTx/>
              <a:uFillTx/>
              <a:latin typeface="Tmon몬소리 Black" panose="02000A03000000000000" pitchFamily="2" charset="-127"/>
              <a:ea typeface="Tmon몬소리 Black" panose="02000A03000000000000" pitchFamily="2" charset="-127"/>
              <a:cs typeface="+mn-cs"/>
            </a:endParaRPr>
          </a:p>
          <a:p>
            <a:pPr marL="136922" marR="0" lvl="0" indent="0" algn="ctr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0" cap="none" spc="0" normalizeH="0" baseline="0" noProof="0" dirty="0">
                <a:ln w="9525"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Tmon몬소리 Black" panose="02000A03000000000000" pitchFamily="2" charset="-127"/>
                <a:cs typeface="+mn-cs"/>
              </a:rPr>
              <a:t>사업평가 보고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18806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2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사각형: 둥근 모서리 15">
            <a:extLst>
              <a:ext uri="{FF2B5EF4-FFF2-40B4-BE49-F238E27FC236}">
                <a16:creationId xmlns:a16="http://schemas.microsoft.com/office/drawing/2014/main" id="{2A843458-BFCA-B74B-E12F-3C43C8C74A63}"/>
              </a:ext>
            </a:extLst>
          </p:cNvPr>
          <p:cNvSpPr/>
          <p:nvPr/>
        </p:nvSpPr>
        <p:spPr>
          <a:xfrm>
            <a:off x="159226" y="968142"/>
            <a:ext cx="8825547" cy="5748817"/>
          </a:xfrm>
          <a:prstGeom prst="roundRect">
            <a:avLst>
              <a:gd name="adj" fmla="val 1990"/>
            </a:avLst>
          </a:prstGeom>
          <a:solidFill>
            <a:schemeClr val="bg1"/>
          </a:solidFill>
          <a:ln>
            <a:noFill/>
          </a:ln>
          <a:effectLst>
            <a:innerShdw blurRad="38100" dist="25400" dir="16200000">
              <a:prstClr val="black">
                <a:alpha val="1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srgbClr val="6689FF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3" name="사각형: 둥근 모서리 15">
            <a:extLst>
              <a:ext uri="{FF2B5EF4-FFF2-40B4-BE49-F238E27FC236}">
                <a16:creationId xmlns:a16="http://schemas.microsoft.com/office/drawing/2014/main" id="{2A843458-BFCA-B74B-E12F-3C43C8C74A63}"/>
              </a:ext>
            </a:extLst>
          </p:cNvPr>
          <p:cNvSpPr/>
          <p:nvPr/>
        </p:nvSpPr>
        <p:spPr>
          <a:xfrm>
            <a:off x="159226" y="304785"/>
            <a:ext cx="5498838" cy="557363"/>
          </a:xfrm>
          <a:prstGeom prst="roundRect">
            <a:avLst>
              <a:gd name="adj" fmla="val 50000"/>
            </a:avLst>
          </a:prstGeom>
          <a:solidFill>
            <a:srgbClr val="DCE0EC"/>
          </a:solidFill>
          <a:ln>
            <a:noFill/>
          </a:ln>
          <a:effectLst>
            <a:innerShdw blurRad="38100" dist="25400" dir="16200000">
              <a:prstClr val="black">
                <a:alpha val="1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6922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0" cap="none" spc="0" normalizeH="0" baseline="0" noProof="0" dirty="0">
                <a:ln w="9525"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1. </a:t>
            </a:r>
            <a:r>
              <a:rPr kumimoji="0" lang="ko-KR" altLang="en-US" sz="2400" b="1" i="0" u="none" strike="noStrike" kern="0" cap="none" spc="0" normalizeH="0" baseline="0" noProof="0" dirty="0">
                <a:ln w="9525"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팀  변화사항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06D7B3-DB49-4D66-8CFD-42BB2F9BDEAE}"/>
              </a:ext>
            </a:extLst>
          </p:cNvPr>
          <p:cNvSpPr txBox="1"/>
          <p:nvPr/>
        </p:nvSpPr>
        <p:spPr>
          <a:xfrm>
            <a:off x="492406" y="1307517"/>
            <a:ext cx="7902656" cy="5123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가</a:t>
            </a: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.  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인력 변화</a:t>
            </a:r>
            <a:b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</a:b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   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1) 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변석원 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: 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팀 겸직 관리</a:t>
            </a:r>
            <a:endParaRPr kumimoji="0" lang="en-US" altLang="ko-KR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    2) 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김수진 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: 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점자도서관 사서</a:t>
            </a:r>
            <a:endParaRPr kumimoji="0" lang="en-US" altLang="ko-KR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    3) 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이혜정 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: 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시각장애 </a:t>
            </a:r>
            <a:r>
              <a:rPr kumimoji="0" lang="ko-KR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교정사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2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월 입사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근로지원인 임경옥 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6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월 배치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    4) 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이동도서관 담당자 변경 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ko-KR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현수연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7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월 퇴사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안현실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9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월 입사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나</a:t>
            </a: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.  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업무 변화</a:t>
            </a:r>
            <a:endParaRPr kumimoji="0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   1) 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손용호 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:  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기존 업무   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    TTS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도서 검수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온라인정보화콘텐츠</a:t>
            </a:r>
            <a:endParaRPr kumimoji="0" lang="en-US" altLang="ko-KR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   2) 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정성은 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:  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기존 업무 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    </a:t>
            </a:r>
            <a:r>
              <a:rPr kumimoji="0" lang="ko-KR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무비앤토크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,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맹학교동화구연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도서관 행정</a:t>
            </a:r>
            <a:endParaRPr kumimoji="0" lang="en-US" altLang="ko-KR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   3) 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김수진 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:  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점자도서관 사서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인문학프로그램</a:t>
            </a:r>
            <a:endParaRPr kumimoji="0" lang="en-US" altLang="ko-KR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" name="더하기 기호 1">
            <a:extLst>
              <a:ext uri="{FF2B5EF4-FFF2-40B4-BE49-F238E27FC236}">
                <a16:creationId xmlns:a16="http://schemas.microsoft.com/office/drawing/2014/main" id="{4A9C4B3C-AD3E-4E86-8779-7AB2F318607A}"/>
              </a:ext>
            </a:extLst>
          </p:cNvPr>
          <p:cNvSpPr/>
          <p:nvPr/>
        </p:nvSpPr>
        <p:spPr>
          <a:xfrm>
            <a:off x="3074111" y="5120644"/>
            <a:ext cx="209024" cy="22642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8" name="더하기 기호 17">
            <a:extLst>
              <a:ext uri="{FF2B5EF4-FFF2-40B4-BE49-F238E27FC236}">
                <a16:creationId xmlns:a16="http://schemas.microsoft.com/office/drawing/2014/main" id="{2506EC22-E2BD-47D4-B7F0-8551DC6C15BB}"/>
              </a:ext>
            </a:extLst>
          </p:cNvPr>
          <p:cNvSpPr/>
          <p:nvPr/>
        </p:nvSpPr>
        <p:spPr>
          <a:xfrm>
            <a:off x="3078463" y="5621371"/>
            <a:ext cx="209024" cy="22642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11401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2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사각형: 둥근 모서리 15">
            <a:extLst>
              <a:ext uri="{FF2B5EF4-FFF2-40B4-BE49-F238E27FC236}">
                <a16:creationId xmlns:a16="http://schemas.microsoft.com/office/drawing/2014/main" id="{2A843458-BFCA-B74B-E12F-3C43C8C74A63}"/>
              </a:ext>
            </a:extLst>
          </p:cNvPr>
          <p:cNvSpPr/>
          <p:nvPr/>
        </p:nvSpPr>
        <p:spPr>
          <a:xfrm>
            <a:off x="172149" y="856647"/>
            <a:ext cx="8825547" cy="5748817"/>
          </a:xfrm>
          <a:prstGeom prst="roundRect">
            <a:avLst>
              <a:gd name="adj" fmla="val 1990"/>
            </a:avLst>
          </a:prstGeom>
          <a:solidFill>
            <a:schemeClr val="bg1"/>
          </a:solidFill>
          <a:ln>
            <a:noFill/>
          </a:ln>
          <a:effectLst>
            <a:innerShdw blurRad="38100" dist="25400" dir="16200000">
              <a:prstClr val="black">
                <a:alpha val="1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3" name="사각형: 둥근 모서리 15">
            <a:extLst>
              <a:ext uri="{FF2B5EF4-FFF2-40B4-BE49-F238E27FC236}">
                <a16:creationId xmlns:a16="http://schemas.microsoft.com/office/drawing/2014/main" id="{2A843458-BFCA-B74B-E12F-3C43C8C74A63}"/>
              </a:ext>
            </a:extLst>
          </p:cNvPr>
          <p:cNvSpPr/>
          <p:nvPr/>
        </p:nvSpPr>
        <p:spPr>
          <a:xfrm>
            <a:off x="172149" y="252534"/>
            <a:ext cx="5498838" cy="539945"/>
          </a:xfrm>
          <a:prstGeom prst="roundRect">
            <a:avLst>
              <a:gd name="adj" fmla="val 50000"/>
            </a:avLst>
          </a:prstGeom>
          <a:solidFill>
            <a:srgbClr val="DCE0EC"/>
          </a:solidFill>
          <a:ln>
            <a:noFill/>
          </a:ln>
          <a:effectLst>
            <a:innerShdw blurRad="38100" dist="25400" dir="16200000">
              <a:prstClr val="black">
                <a:alpha val="1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6922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0" cap="none" spc="0" normalizeH="0" baseline="0" noProof="0" dirty="0">
                <a:ln w="9525"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2. </a:t>
            </a:r>
            <a:r>
              <a:rPr kumimoji="0" lang="ko-KR" altLang="en-US" sz="2400" b="1" i="0" u="none" strike="noStrike" kern="0" cap="none" spc="0" normalizeH="0" baseline="0" noProof="0" dirty="0">
                <a:ln w="9525"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사업 평가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5D5AE8-58B2-4157-A013-CD9327295B7E}"/>
              </a:ext>
            </a:extLst>
          </p:cNvPr>
          <p:cNvSpPr txBox="1"/>
          <p:nvPr/>
        </p:nvSpPr>
        <p:spPr>
          <a:xfrm>
            <a:off x="519762" y="1109202"/>
            <a:ext cx="8171391" cy="5174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가</a:t>
            </a: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. 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전자도서 제작 비중 확대 목표 달성</a:t>
            </a:r>
            <a:b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</a:b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   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◯ 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TTS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도서 전년 대비 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148%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증량 제작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(357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권      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800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권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)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목표 달성</a:t>
            </a:r>
            <a:b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</a:b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   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◯  총 </a:t>
            </a:r>
            <a:r>
              <a:rPr kumimoji="0" lang="ko-KR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제작량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  전년대비  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70%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  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증량 달성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(761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권       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1,287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권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       - TTS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도서 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800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권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녹음도서 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413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권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데이지도서 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50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권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점자도서 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24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권</a:t>
            </a:r>
            <a:endParaRPr kumimoji="0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나</a:t>
            </a: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. 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신속한 도서제작 및 서비스 지원 실현 </a:t>
            </a:r>
            <a:b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</a:b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   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◯ 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‘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주간도서 서비스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’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도입 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: 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신간도서 주간단위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월 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1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회 → 주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1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회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)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신속 제공</a:t>
            </a:r>
            <a:b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</a:b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       - 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도서선정회의 확대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월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1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회 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→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월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2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회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)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통한 신간도서 신속 선정</a:t>
            </a:r>
            <a:endParaRPr kumimoji="0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       - 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복잡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/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비효율 도서제작 체계 정비 및 직무 조정</a:t>
            </a:r>
            <a:endParaRPr kumimoji="0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       - 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이용도서 분석 통한 선호분야 선정 제작</a:t>
            </a:r>
            <a:endParaRPr kumimoji="0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       - 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이용자 만족도 향상 효과 나타남</a:t>
            </a:r>
            <a:endParaRPr kumimoji="0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다</a:t>
            </a: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. 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소리영화 외화 제작 확대 통한 차별화 전략 추진</a:t>
            </a:r>
            <a:b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</a:b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   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◯ 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신설 구축된 스튜디오 활용해 전년 대비 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16% 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증량 제작</a:t>
            </a:r>
            <a:endParaRPr kumimoji="0" lang="en-US" altLang="ko-KR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" name="화살표: 줄무늬가 있는 오른쪽 1">
            <a:extLst>
              <a:ext uri="{FF2B5EF4-FFF2-40B4-BE49-F238E27FC236}">
                <a16:creationId xmlns:a16="http://schemas.microsoft.com/office/drawing/2014/main" id="{3A5703FE-2FD6-46DD-9E83-5608482CF7CE}"/>
              </a:ext>
            </a:extLst>
          </p:cNvPr>
          <p:cNvSpPr/>
          <p:nvPr/>
        </p:nvSpPr>
        <p:spPr>
          <a:xfrm>
            <a:off x="5164192" y="1692686"/>
            <a:ext cx="226423" cy="15353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화살표: 줄무늬가 있는 오른쪽 5">
            <a:extLst>
              <a:ext uri="{FF2B5EF4-FFF2-40B4-BE49-F238E27FC236}">
                <a16:creationId xmlns:a16="http://schemas.microsoft.com/office/drawing/2014/main" id="{A46A06F7-CB01-4EC5-B696-4C8BA7269122}"/>
              </a:ext>
            </a:extLst>
          </p:cNvPr>
          <p:cNvSpPr/>
          <p:nvPr/>
        </p:nvSpPr>
        <p:spPr>
          <a:xfrm>
            <a:off x="5185967" y="2054087"/>
            <a:ext cx="226423" cy="15353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66925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2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사각형: 둥근 모서리 15">
            <a:extLst>
              <a:ext uri="{FF2B5EF4-FFF2-40B4-BE49-F238E27FC236}">
                <a16:creationId xmlns:a16="http://schemas.microsoft.com/office/drawing/2014/main" id="{2A843458-BFCA-B74B-E12F-3C43C8C74A63}"/>
              </a:ext>
            </a:extLst>
          </p:cNvPr>
          <p:cNvSpPr/>
          <p:nvPr/>
        </p:nvSpPr>
        <p:spPr>
          <a:xfrm>
            <a:off x="172149" y="856647"/>
            <a:ext cx="8825547" cy="5748817"/>
          </a:xfrm>
          <a:prstGeom prst="roundRect">
            <a:avLst>
              <a:gd name="adj" fmla="val 1990"/>
            </a:avLst>
          </a:prstGeom>
          <a:solidFill>
            <a:schemeClr val="bg1"/>
          </a:solidFill>
          <a:ln>
            <a:noFill/>
          </a:ln>
          <a:effectLst>
            <a:innerShdw blurRad="38100" dist="25400" dir="16200000">
              <a:prstClr val="black">
                <a:alpha val="1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3" name="사각형: 둥근 모서리 15">
            <a:extLst>
              <a:ext uri="{FF2B5EF4-FFF2-40B4-BE49-F238E27FC236}">
                <a16:creationId xmlns:a16="http://schemas.microsoft.com/office/drawing/2014/main" id="{2A843458-BFCA-B74B-E12F-3C43C8C74A63}"/>
              </a:ext>
            </a:extLst>
          </p:cNvPr>
          <p:cNvSpPr/>
          <p:nvPr/>
        </p:nvSpPr>
        <p:spPr>
          <a:xfrm>
            <a:off x="172149" y="125506"/>
            <a:ext cx="5498838" cy="640079"/>
          </a:xfrm>
          <a:prstGeom prst="roundRect">
            <a:avLst>
              <a:gd name="adj" fmla="val 50000"/>
            </a:avLst>
          </a:prstGeom>
          <a:solidFill>
            <a:srgbClr val="DCE0EC"/>
          </a:solidFill>
          <a:ln>
            <a:noFill/>
          </a:ln>
          <a:effectLst>
            <a:innerShdw blurRad="38100" dist="25400" dir="16200000">
              <a:prstClr val="black">
                <a:alpha val="1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6922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0" cap="none" spc="0" normalizeH="0" baseline="0" noProof="0" dirty="0">
                <a:ln w="9525"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2. </a:t>
            </a:r>
            <a:r>
              <a:rPr kumimoji="0" lang="ko-KR" altLang="en-US" sz="2400" b="1" i="0" u="none" strike="noStrike" kern="0" cap="none" spc="0" normalizeH="0" baseline="0" noProof="0" dirty="0">
                <a:ln w="9525"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사업 평가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5D5AE8-58B2-4157-A013-CD9327295B7E}"/>
              </a:ext>
            </a:extLst>
          </p:cNvPr>
          <p:cNvSpPr txBox="1"/>
          <p:nvPr/>
        </p:nvSpPr>
        <p:spPr>
          <a:xfrm>
            <a:off x="358878" y="1338707"/>
            <a:ext cx="8452088" cy="4782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라</a:t>
            </a: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. 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다양한 독서문화프로그램 운영 시도 및 경험 축적</a:t>
            </a:r>
            <a:endParaRPr kumimoji="0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457200" rtl="0" eaLnBrk="1" fontAlgn="base" latin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    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◯ 인수인계 부족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팀원의 운영경험 전무로 시행착오 통해 체계 정립 및 노하우 축적</a:t>
            </a:r>
            <a:endParaRPr kumimoji="0" lang="en-US" altLang="ko-KR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457200" rtl="0" eaLnBrk="1" fontAlgn="base" latin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    ◯ 이용자 접근 편의 및 지역 네트워크 위해 시민대학 시설 대관 운영하고 관계 형성</a:t>
            </a:r>
          </a:p>
          <a:p>
            <a:pPr marL="0" marR="0" lvl="0" indent="0" algn="l" defTabSz="457200" rtl="0" eaLnBrk="1" fontAlgn="base" latin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    ◯ 욕구조사 및 거버넌스 활동 통해 독서문화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PG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의 욕구 파악 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:  23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년도 외부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/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체험 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PG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 강화</a:t>
            </a:r>
            <a:endParaRPr kumimoji="0" lang="en-US" altLang="ko-KR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457200" rtl="0" eaLnBrk="1" fontAlgn="base" latin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457200" rtl="0" eaLnBrk="1" fontAlgn="base" latin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마</a:t>
            </a: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. 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이용자 욕구 및 환경변화 대응한 정보화교육 지원</a:t>
            </a:r>
            <a:b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</a:b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 ◯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학습 및 직무에 필요한 정보화교육 신설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ko-KR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파이썬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 프로그래밍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, NAS 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활용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공유기 활용 등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)</a:t>
            </a:r>
          </a:p>
          <a:p>
            <a:pPr marL="0" marR="0" lvl="0" indent="0" algn="l" defTabSz="457200" rtl="0" eaLnBrk="1" fontAlgn="base" latin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 ◯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전문성 높은 정보화교육 강사 섭외하여 적극 운영 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: 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전년 대비 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149%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(311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명 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→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774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명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)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 증가</a:t>
            </a:r>
            <a:endParaRPr kumimoji="0" lang="en-US" altLang="ko-KR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457200" rtl="0" eaLnBrk="1" fontAlgn="base" latin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 ◯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온라인정보화콘텐츠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다량 제작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(38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건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)</a:t>
            </a:r>
          </a:p>
          <a:p>
            <a:pPr marL="0" marR="0" lvl="0" indent="0" algn="l" defTabSz="457200" rtl="0" eaLnBrk="1" fontAlgn="base" latin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 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◯ 디지털기기 </a:t>
            </a:r>
            <a:r>
              <a:rPr kumimoji="0" lang="ko-KR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미숙자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역량 향상 위한 찾아가는 스마트폰 교육 운영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812895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3454" y="341090"/>
            <a:ext cx="7280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-3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HY강M" panose="02030600000101010101" pitchFamily="18" charset="-127"/>
                <a:ea typeface="HY강M" panose="02030600000101010101" pitchFamily="18" charset="-127"/>
                <a:cs typeface="+mn-cs"/>
              </a:rPr>
              <a:t>2022</a:t>
            </a:r>
            <a:r>
              <a:rPr kumimoji="0" lang="ko-KR" altLang="en-US" sz="2000" b="0" i="0" u="none" strike="noStrike" kern="1200" cap="none" spc="-3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HY강M" panose="02030600000101010101" pitchFamily="18" charset="-127"/>
                <a:ea typeface="HY강M" panose="02030600000101010101" pitchFamily="18" charset="-127"/>
                <a:cs typeface="+mn-cs"/>
              </a:rPr>
              <a:t> 중점추진사항  및 </a:t>
            </a:r>
            <a:r>
              <a:rPr kumimoji="0" lang="en-US" altLang="ko-KR" sz="2000" b="0" i="0" u="none" strike="noStrike" kern="1200" cap="none" spc="-3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HY강M" panose="02030600000101010101" pitchFamily="18" charset="-127"/>
                <a:ea typeface="HY강M" panose="02030600000101010101" pitchFamily="18" charset="-127"/>
                <a:cs typeface="+mn-cs"/>
              </a:rPr>
              <a:t>2023</a:t>
            </a:r>
            <a:r>
              <a:rPr kumimoji="0" lang="ko-KR" altLang="en-US" sz="2000" b="0" i="0" u="none" strike="noStrike" kern="1200" cap="none" spc="-3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HY강M" panose="02030600000101010101" pitchFamily="18" charset="-127"/>
                <a:ea typeface="HY강M" panose="02030600000101010101" pitchFamily="18" charset="-127"/>
                <a:cs typeface="+mn-cs"/>
              </a:rPr>
              <a:t>년 추진 계획</a:t>
            </a:r>
            <a:endParaRPr kumimoji="0" lang="en-US" altLang="ko-KR" sz="2000" b="0" i="0" u="none" strike="noStrike" kern="1200" cap="none" spc="-3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HY강M" panose="02030600000101010101" pitchFamily="18" charset="-127"/>
              <a:ea typeface="HY강M" panose="02030600000101010101" pitchFamily="18" charset="-127"/>
              <a:cs typeface="+mn-cs"/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364803" y="728834"/>
            <a:ext cx="8406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직사각형 11"/>
          <p:cNvSpPr/>
          <p:nvPr/>
        </p:nvSpPr>
        <p:spPr>
          <a:xfrm>
            <a:off x="400050" y="2001794"/>
            <a:ext cx="1467296" cy="4110682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강M" panose="02030600000101010101" pitchFamily="18" charset="-127"/>
                <a:ea typeface="HY강M" panose="02030600000101010101" pitchFamily="18" charset="-127"/>
                <a:cs typeface="+mn-cs"/>
              </a:rPr>
              <a:t>2022</a:t>
            </a:r>
            <a:r>
              <a:rPr kumimoji="0" lang="ko-KR" altLang="en-US" sz="18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강M" panose="02030600000101010101" pitchFamily="18" charset="-127"/>
                <a:ea typeface="HY강M" panose="02030600000101010101" pitchFamily="18" charset="-127"/>
                <a:cs typeface="+mn-cs"/>
              </a:rPr>
              <a:t> </a:t>
            </a:r>
            <a:endParaRPr kumimoji="0" lang="en-US" altLang="ko-KR" sz="1800" b="1" i="0" u="none" strike="noStrike" kern="1200" cap="none" spc="-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강M" panose="02030600000101010101" pitchFamily="18" charset="-127"/>
              <a:ea typeface="HY강M" panose="02030600000101010101" pitchFamily="18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강M" panose="02030600000101010101" pitchFamily="18" charset="-127"/>
                <a:ea typeface="HY강M" panose="02030600000101010101" pitchFamily="18" charset="-127"/>
                <a:cs typeface="+mn-cs"/>
              </a:rPr>
              <a:t>평가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1982523" y="2010032"/>
            <a:ext cx="6666177" cy="4110682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542925" marR="0" lvl="0" indent="-276225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서울시 지방보조금 실적보고서 검증 및 회계감사 실시</a:t>
            </a:r>
            <a:endParaRPr kumimoji="0" lang="en-US" altLang="ko-KR" sz="1800" b="1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542925" marR="0" lvl="0" indent="-276225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ko-KR" altLang="en-US" sz="18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예산  지출계획  준수 점검 </a:t>
            </a:r>
            <a:r>
              <a:rPr kumimoji="0" lang="en-US" altLang="ko-KR" sz="18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: 7</a:t>
            </a:r>
            <a:r>
              <a:rPr kumimoji="0" lang="ko-KR" altLang="en-US" sz="18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월</a:t>
            </a:r>
            <a:r>
              <a:rPr kumimoji="0" lang="en-US" altLang="ko-KR" sz="18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, 10</a:t>
            </a:r>
            <a:r>
              <a:rPr kumimoji="0" lang="ko-KR" altLang="en-US" sz="18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월</a:t>
            </a:r>
            <a:endParaRPr kumimoji="0" lang="en-US" altLang="ko-KR" sz="1800" b="1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542925" marR="0" lvl="0" indent="-276225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ko-KR" altLang="en-US" sz="18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강동구청 지도점검 </a:t>
            </a:r>
            <a:r>
              <a:rPr kumimoji="0" lang="en-US" altLang="ko-KR" sz="18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: 6/3 , </a:t>
            </a:r>
            <a:r>
              <a:rPr kumimoji="0" lang="ko-KR" altLang="en-US" sz="1800" b="1" i="0" u="none" strike="noStrike" kern="1200" cap="none" spc="-1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주무관</a:t>
            </a:r>
            <a:r>
              <a:rPr kumimoji="0" lang="ko-KR" altLang="en-US" sz="18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18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3</a:t>
            </a:r>
            <a:r>
              <a:rPr kumimoji="0" lang="ko-KR" altLang="en-US" sz="18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명</a:t>
            </a:r>
            <a:endParaRPr kumimoji="0" lang="en-US" altLang="ko-KR" sz="1800" b="1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       . 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운영위원 위원 증원</a:t>
            </a:r>
            <a:endParaRPr kumimoji="0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       . 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경상보조금 자산취득성 및 공사 경비  지출 제한 </a:t>
            </a:r>
            <a:endParaRPr kumimoji="0" lang="en-US" altLang="ko-KR" sz="1800" b="1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542925" marR="0" lvl="0" indent="-276225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ko-KR" altLang="en-US" sz="18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재산조성비 추가경정 </a:t>
            </a:r>
            <a:r>
              <a:rPr kumimoji="0" lang="en-US" altLang="ko-KR" sz="18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: 1,600</a:t>
            </a:r>
            <a:r>
              <a:rPr kumimoji="0" lang="ko-KR" altLang="en-US" sz="18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만원 사업비 전용</a:t>
            </a:r>
            <a:endParaRPr kumimoji="0" lang="en-US" altLang="ko-KR" sz="1800" b="1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542925" marR="0" lvl="0" indent="-276225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ko-KR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희망이음</a:t>
            </a: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사회서비스정보시스템</a:t>
            </a: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) 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변경 준비 </a:t>
            </a:r>
            <a:endParaRPr kumimoji="0" lang="en-US" altLang="ko-KR" sz="1800" b="1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542925" marR="0" lvl="0" indent="-276225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ko-KR" altLang="en-US" sz="18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카드결제시스템 도입 </a:t>
            </a:r>
            <a:r>
              <a:rPr kumimoji="0" lang="en-US" altLang="ko-KR" sz="18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: 2023</a:t>
            </a:r>
            <a:r>
              <a:rPr kumimoji="0" lang="ko-KR" altLang="en-US" sz="18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년 </a:t>
            </a:r>
            <a:r>
              <a:rPr kumimoji="0" lang="en-US" altLang="ko-KR" sz="18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1</a:t>
            </a:r>
            <a:r>
              <a:rPr kumimoji="0" lang="ko-KR" altLang="en-US" sz="18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월중 시행</a:t>
            </a:r>
            <a:endParaRPr kumimoji="0" lang="en-US" altLang="ko-KR" sz="1800" b="1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77411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1376A-1BCE-4C3B-85BD-05D751D6B156}" type="slidenum">
              <a:rPr kumimoji="0" lang="en-US" altLang="ko-KR" sz="800" b="0" i="0" u="none" strike="noStrike" kern="1200" cap="none" spc="-3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r>
              <a:rPr kumimoji="0" lang="en-US" altLang="ko-KR" sz="800" b="0" i="0" u="none" strike="noStrike" kern="1200" cap="none" spc="-3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rPr>
              <a:t> / 7</a:t>
            </a:r>
          </a:p>
        </p:txBody>
      </p:sp>
      <p:sp>
        <p:nvSpPr>
          <p:cNvPr id="18" name="제목 17"/>
          <p:cNvSpPr>
            <a:spLocks noGrp="1"/>
          </p:cNvSpPr>
          <p:nvPr>
            <p:ph type="title"/>
          </p:nvPr>
        </p:nvSpPr>
        <p:spPr>
          <a:xfrm>
            <a:off x="257174" y="752474"/>
            <a:ext cx="8372475" cy="912813"/>
          </a:xfrm>
        </p:spPr>
        <p:txBody>
          <a:bodyPr>
            <a:normAutofit/>
          </a:bodyPr>
          <a:lstStyle/>
          <a:p>
            <a:pPr algn="l"/>
            <a:r>
              <a:rPr lang="ko-KR" altLang="en-US" sz="4000" b="1" spc="-150" dirty="0">
                <a:solidFill>
                  <a:srgbClr val="1D314E"/>
                </a:solidFill>
              </a:rPr>
              <a:t> </a:t>
            </a:r>
            <a:r>
              <a:rPr lang="ko-KR" altLang="en-US" sz="4000" b="1" spc="-150" dirty="0">
                <a:solidFill>
                  <a:srgbClr val="1D314E"/>
                </a:solidFill>
                <a:latin typeface="HY강M" panose="02030600000101010101" pitchFamily="18" charset="-127"/>
                <a:ea typeface="HY강M" panose="02030600000101010101" pitchFamily="18" charset="-127"/>
                <a:cs typeface="Verdana" panose="020B0604030504040204" pitchFamily="34" charset="0"/>
              </a:rPr>
              <a:t>회계 </a:t>
            </a:r>
            <a:r>
              <a:rPr lang="en-US" altLang="ko-KR" sz="2400" b="1" spc="-150" dirty="0">
                <a:solidFill>
                  <a:srgbClr val="1D314E"/>
                </a:solidFill>
                <a:latin typeface="HY강M" panose="02030600000101010101" pitchFamily="18" charset="-127"/>
                <a:ea typeface="HY강M" panose="02030600000101010101" pitchFamily="18" charset="-127"/>
                <a:cs typeface="Verdana" panose="020B0604030504040204" pitchFamily="34" charset="0"/>
              </a:rPr>
              <a:t>- 1</a:t>
            </a:r>
            <a:endParaRPr lang="ko-KR" altLang="en-US" sz="2400" b="1" spc="-150" dirty="0">
              <a:solidFill>
                <a:srgbClr val="1D314E"/>
              </a:solidFill>
              <a:latin typeface="HY강M" panose="02030600000101010101" pitchFamily="18" charset="-127"/>
              <a:ea typeface="HY강M" panose="02030600000101010101" pitchFamily="18" charset="-127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8131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2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사각형: 둥근 모서리 15">
            <a:extLst>
              <a:ext uri="{FF2B5EF4-FFF2-40B4-BE49-F238E27FC236}">
                <a16:creationId xmlns:a16="http://schemas.microsoft.com/office/drawing/2014/main" id="{2A843458-BFCA-B74B-E12F-3C43C8C74A63}"/>
              </a:ext>
            </a:extLst>
          </p:cNvPr>
          <p:cNvSpPr/>
          <p:nvPr/>
        </p:nvSpPr>
        <p:spPr>
          <a:xfrm>
            <a:off x="172149" y="856647"/>
            <a:ext cx="8825547" cy="5748817"/>
          </a:xfrm>
          <a:prstGeom prst="roundRect">
            <a:avLst>
              <a:gd name="adj" fmla="val 1990"/>
            </a:avLst>
          </a:prstGeom>
          <a:solidFill>
            <a:schemeClr val="bg1"/>
          </a:solidFill>
          <a:ln>
            <a:noFill/>
          </a:ln>
          <a:effectLst>
            <a:innerShdw blurRad="38100" dist="25400" dir="16200000">
              <a:prstClr val="black">
                <a:alpha val="1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3" name="사각형: 둥근 모서리 15">
            <a:extLst>
              <a:ext uri="{FF2B5EF4-FFF2-40B4-BE49-F238E27FC236}">
                <a16:creationId xmlns:a16="http://schemas.microsoft.com/office/drawing/2014/main" id="{2A843458-BFCA-B74B-E12F-3C43C8C74A63}"/>
              </a:ext>
            </a:extLst>
          </p:cNvPr>
          <p:cNvSpPr/>
          <p:nvPr/>
        </p:nvSpPr>
        <p:spPr>
          <a:xfrm>
            <a:off x="172149" y="144955"/>
            <a:ext cx="5498838" cy="604112"/>
          </a:xfrm>
          <a:prstGeom prst="roundRect">
            <a:avLst>
              <a:gd name="adj" fmla="val 50000"/>
            </a:avLst>
          </a:prstGeom>
          <a:solidFill>
            <a:srgbClr val="DCE0EC"/>
          </a:solidFill>
          <a:ln>
            <a:noFill/>
          </a:ln>
          <a:effectLst>
            <a:innerShdw blurRad="38100" dist="25400" dir="16200000">
              <a:prstClr val="black">
                <a:alpha val="1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6922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0" cap="none" spc="0" normalizeH="0" baseline="0" noProof="0" dirty="0">
                <a:ln w="9525"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mon몬소리 Black" panose="02000A03000000000000" pitchFamily="2" charset="-127"/>
                <a:ea typeface="Tmon몬소리 Black" panose="02000A03000000000000" pitchFamily="2" charset="-127"/>
                <a:cs typeface="+mn-cs"/>
              </a:rPr>
              <a:t>2. </a:t>
            </a:r>
            <a:r>
              <a:rPr kumimoji="0" lang="ko-KR" altLang="en-US" sz="2400" b="1" i="0" u="none" strike="noStrike" kern="0" cap="none" spc="0" normalizeH="0" baseline="0" noProof="0" dirty="0">
                <a:ln w="9525"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mon몬소리 Black" panose="02000A03000000000000" pitchFamily="2" charset="-127"/>
                <a:ea typeface="Tmon몬소리 Black" panose="02000A03000000000000" pitchFamily="2" charset="-127"/>
                <a:cs typeface="+mn-cs"/>
              </a:rPr>
              <a:t>사업 평가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64699A-BECA-4C90-BEA0-4469D028DAA9}"/>
              </a:ext>
            </a:extLst>
          </p:cNvPr>
          <p:cNvSpPr txBox="1"/>
          <p:nvPr/>
        </p:nvSpPr>
        <p:spPr>
          <a:xfrm>
            <a:off x="519763" y="1230496"/>
            <a:ext cx="8215864" cy="4916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바</a:t>
            </a: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. 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다양한 거버넌스 회의 체계 구축 및 활동 방향 모색</a:t>
            </a:r>
            <a:b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</a:b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 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◯ 지역의 다양한 주체 참여하는 거버넌스 위원회 구성</a:t>
            </a:r>
          </a:p>
          <a:p>
            <a:pPr marL="0" marR="0" lvl="0" indent="0" algn="l" defTabSz="457200" rtl="0" eaLnBrk="1" fontAlgn="base" latin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        - 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점자도서관운영위원회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,  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도서선정위원회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녹음도서제작 자문위원회</a:t>
            </a:r>
            <a:endParaRPr kumimoji="0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457200" rtl="0" eaLnBrk="1" fontAlgn="base" latin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          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이용자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/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자원봉사자 모니터링위원회 등</a:t>
            </a:r>
            <a:endParaRPr kumimoji="0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457200" rtl="0" eaLnBrk="1" fontAlgn="base" latin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       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- 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 거버넌스 회의 체계 통한 실질적 의견 수렴 및 사업 반영</a:t>
            </a:r>
          </a:p>
          <a:p>
            <a:pPr marL="0" marR="0" lvl="0" indent="0" algn="l" defTabSz="457200" rtl="0" eaLnBrk="1" fontAlgn="base" latin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  ◯ 지역 내 다양한 기관과의 네트워크 형성 및 협력사업 모색</a:t>
            </a:r>
          </a:p>
          <a:p>
            <a:pPr marL="0" marR="0" lvl="0" indent="0" algn="l" defTabSz="457200" rtl="0" eaLnBrk="1" fontAlgn="base" latin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        - 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고덕도서관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강일도서관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해공도서관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거버넌스 위원 참여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업무협약 및 도서 대여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)</a:t>
            </a: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457200" rtl="0" eaLnBrk="1" fontAlgn="base" latin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        - 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동남권 시민대학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시설 대관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, 23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년 업무 협약 및 협력사업 추진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)</a:t>
            </a: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457200" rtl="0" eaLnBrk="1" fontAlgn="base" latin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        - 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상일동 지역사회보장협의체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주민자치회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거버넌스 위원 참여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지역협력사업 모색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)</a:t>
            </a: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 startAt="5"/>
              <a:tabLst/>
              <a:defRPr/>
            </a:pPr>
            <a:endParaRPr kumimoji="0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한컴 고딕" panose="02000500000000000000" pitchFamily="2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86892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2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사각형: 둥근 모서리 15">
            <a:extLst>
              <a:ext uri="{FF2B5EF4-FFF2-40B4-BE49-F238E27FC236}">
                <a16:creationId xmlns:a16="http://schemas.microsoft.com/office/drawing/2014/main" id="{2A843458-BFCA-B74B-E12F-3C43C8C74A63}"/>
              </a:ext>
            </a:extLst>
          </p:cNvPr>
          <p:cNvSpPr/>
          <p:nvPr/>
        </p:nvSpPr>
        <p:spPr>
          <a:xfrm>
            <a:off x="172149" y="856647"/>
            <a:ext cx="8825547" cy="5748817"/>
          </a:xfrm>
          <a:prstGeom prst="roundRect">
            <a:avLst>
              <a:gd name="adj" fmla="val 1990"/>
            </a:avLst>
          </a:prstGeom>
          <a:solidFill>
            <a:schemeClr val="bg1"/>
          </a:solidFill>
          <a:ln>
            <a:noFill/>
          </a:ln>
          <a:effectLst>
            <a:innerShdw blurRad="38100" dist="25400" dir="16200000">
              <a:prstClr val="black">
                <a:alpha val="1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3" name="사각형: 둥근 모서리 15">
            <a:extLst>
              <a:ext uri="{FF2B5EF4-FFF2-40B4-BE49-F238E27FC236}">
                <a16:creationId xmlns:a16="http://schemas.microsoft.com/office/drawing/2014/main" id="{2A843458-BFCA-B74B-E12F-3C43C8C74A63}"/>
              </a:ext>
            </a:extLst>
          </p:cNvPr>
          <p:cNvSpPr/>
          <p:nvPr/>
        </p:nvSpPr>
        <p:spPr>
          <a:xfrm>
            <a:off x="172149" y="144955"/>
            <a:ext cx="5498838" cy="604112"/>
          </a:xfrm>
          <a:prstGeom prst="roundRect">
            <a:avLst>
              <a:gd name="adj" fmla="val 50000"/>
            </a:avLst>
          </a:prstGeom>
          <a:solidFill>
            <a:srgbClr val="DCE0EC"/>
          </a:solidFill>
          <a:ln>
            <a:noFill/>
          </a:ln>
          <a:effectLst>
            <a:innerShdw blurRad="38100" dist="25400" dir="16200000">
              <a:prstClr val="black">
                <a:alpha val="1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6922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0" cap="none" spc="0" normalizeH="0" baseline="0" noProof="0" dirty="0">
                <a:ln w="9525"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mon몬소리 Black" panose="02000A03000000000000" pitchFamily="2" charset="-127"/>
                <a:ea typeface="Tmon몬소리 Black" panose="02000A03000000000000" pitchFamily="2" charset="-127"/>
                <a:cs typeface="+mn-cs"/>
              </a:rPr>
              <a:t>2. </a:t>
            </a:r>
            <a:r>
              <a:rPr kumimoji="0" lang="ko-KR" altLang="en-US" sz="2400" b="1" i="0" u="none" strike="noStrike" kern="0" cap="none" spc="0" normalizeH="0" baseline="0" noProof="0" dirty="0">
                <a:ln w="9525"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mon몬소리 Black" panose="02000A03000000000000" pitchFamily="2" charset="-127"/>
                <a:ea typeface="Tmon몬소리 Black" panose="02000A03000000000000" pitchFamily="2" charset="-127"/>
                <a:cs typeface="+mn-cs"/>
              </a:rPr>
              <a:t>사업 평가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64699A-BECA-4C90-BEA0-4469D028DAA9}"/>
              </a:ext>
            </a:extLst>
          </p:cNvPr>
          <p:cNvSpPr txBox="1"/>
          <p:nvPr/>
        </p:nvSpPr>
        <p:spPr>
          <a:xfrm>
            <a:off x="519763" y="1042240"/>
            <a:ext cx="8215864" cy="5738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사</a:t>
            </a: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. 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팀 업무체계 개선 및 팀원 역량 강화</a:t>
            </a:r>
            <a:b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</a:b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◯ 팀 직무 개선 및 역량 강화 교육 시행</a:t>
            </a:r>
          </a:p>
          <a:p>
            <a:pPr marL="0" marR="0" lvl="0" indent="0" algn="l" defTabSz="4572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    - 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도서 신속 제작 및 지원 체계 위한 직무 조정</a:t>
            </a:r>
          </a:p>
          <a:p>
            <a:pPr marL="0" marR="0" lvl="0" indent="0" algn="l" defTabSz="4572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    - 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사업계획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평가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중장기계획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프로그램 운영 프로세스 등 교육 통해 역량 향상 </a:t>
            </a:r>
          </a:p>
          <a:p>
            <a:pPr marL="0" marR="0" lvl="0" indent="0" algn="l" defTabSz="4572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    - 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업무 태도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마인드 변화 교육 및 소통 강조 통해 유기적이고 원활한 팀 형성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</a:t>
            </a: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4572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◯ 복잡한 구조의 예산 문제 파악 및 회계 구조 정비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노력</a:t>
            </a:r>
          </a:p>
          <a:p>
            <a:pPr marL="0" marR="0" lvl="0" indent="0" algn="l" defTabSz="4572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◯ 이용자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/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자원봉사자 운영 체계 개선</a:t>
            </a:r>
          </a:p>
          <a:p>
            <a:pPr marL="0" marR="0" lvl="0" indent="0" algn="l" defTabSz="4572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    - 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정보화기기 설치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/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수리 </a:t>
            </a:r>
            <a:r>
              <a:rPr kumimoji="0" lang="ko-KR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예약제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및 이용료 체계 도입 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: 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가수요 발생 저하 효과</a:t>
            </a:r>
          </a:p>
          <a:p>
            <a:pPr marL="0" marR="0" lvl="0" indent="0" algn="l" defTabSz="4572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    - 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녹음부스 예약시스템 마련</a:t>
            </a:r>
          </a:p>
          <a:p>
            <a:pPr marL="0" marR="0" lvl="0" indent="0" algn="l" defTabSz="4572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◯ 점자도서관 평가 기준 파악 및 문제 해결 방안 강구</a:t>
            </a:r>
            <a:endParaRPr kumimoji="0" lang="en-US" altLang="ko-KR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4572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◯ 온라인도서관 유지보수 기간 연장</a:t>
            </a:r>
            <a:endParaRPr kumimoji="0" lang="en-US" altLang="ko-KR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4572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◯ 교정사의 직무교육 관리 통한 교정 역량 향상  </a:t>
            </a:r>
            <a:endParaRPr kumimoji="0" lang="en-US" altLang="ko-KR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4572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35734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2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사각형: 둥근 모서리 15">
            <a:extLst>
              <a:ext uri="{FF2B5EF4-FFF2-40B4-BE49-F238E27FC236}">
                <a16:creationId xmlns:a16="http://schemas.microsoft.com/office/drawing/2014/main" id="{2A843458-BFCA-B74B-E12F-3C43C8C74A63}"/>
              </a:ext>
            </a:extLst>
          </p:cNvPr>
          <p:cNvSpPr/>
          <p:nvPr/>
        </p:nvSpPr>
        <p:spPr>
          <a:xfrm>
            <a:off x="172149" y="856647"/>
            <a:ext cx="8825547" cy="5748817"/>
          </a:xfrm>
          <a:prstGeom prst="roundRect">
            <a:avLst>
              <a:gd name="adj" fmla="val 1990"/>
            </a:avLst>
          </a:prstGeom>
          <a:solidFill>
            <a:schemeClr val="bg1"/>
          </a:solidFill>
          <a:ln>
            <a:noFill/>
          </a:ln>
          <a:effectLst>
            <a:innerShdw blurRad="38100" dist="25400" dir="16200000">
              <a:prstClr val="black">
                <a:alpha val="1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3" name="사각형: 둥근 모서리 15">
            <a:extLst>
              <a:ext uri="{FF2B5EF4-FFF2-40B4-BE49-F238E27FC236}">
                <a16:creationId xmlns:a16="http://schemas.microsoft.com/office/drawing/2014/main" id="{2A843458-BFCA-B74B-E12F-3C43C8C74A63}"/>
              </a:ext>
            </a:extLst>
          </p:cNvPr>
          <p:cNvSpPr/>
          <p:nvPr/>
        </p:nvSpPr>
        <p:spPr>
          <a:xfrm>
            <a:off x="172149" y="118062"/>
            <a:ext cx="5498838" cy="604112"/>
          </a:xfrm>
          <a:prstGeom prst="roundRect">
            <a:avLst>
              <a:gd name="adj" fmla="val 50000"/>
            </a:avLst>
          </a:prstGeom>
          <a:solidFill>
            <a:srgbClr val="DCE0EC"/>
          </a:solidFill>
          <a:ln>
            <a:noFill/>
          </a:ln>
          <a:effectLst>
            <a:innerShdw blurRad="38100" dist="25400" dir="16200000">
              <a:prstClr val="black">
                <a:alpha val="1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6922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0" cap="none" spc="0" normalizeH="0" baseline="0" noProof="0" dirty="0">
                <a:ln w="9525"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mon몬소리 Black" panose="02000A03000000000000" pitchFamily="2" charset="-127"/>
                <a:ea typeface="Tmon몬소리 Black" panose="02000A03000000000000" pitchFamily="2" charset="-127"/>
                <a:cs typeface="+mn-cs"/>
              </a:rPr>
              <a:t>4. </a:t>
            </a:r>
            <a:r>
              <a:rPr kumimoji="0" lang="ko-KR" altLang="en-US" sz="2400" b="1" i="0" u="none" strike="noStrike" kern="0" cap="none" spc="0" normalizeH="0" baseline="0" noProof="0" dirty="0">
                <a:ln w="9525"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mon몬소리 Black" panose="02000A03000000000000" pitchFamily="2" charset="-127"/>
                <a:ea typeface="Tmon몬소리 Black" panose="02000A03000000000000" pitchFamily="2" charset="-127"/>
                <a:cs typeface="+mn-cs"/>
              </a:rPr>
              <a:t>애로사항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BFA273-7DDD-4638-83D6-64FD9798240B}"/>
              </a:ext>
            </a:extLst>
          </p:cNvPr>
          <p:cNvSpPr txBox="1"/>
          <p:nvPr/>
        </p:nvSpPr>
        <p:spPr>
          <a:xfrm>
            <a:off x="510138" y="1096564"/>
            <a:ext cx="8301353" cy="3153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가</a:t>
            </a: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. 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시비 지급 지연 인한 예산 운영 문제</a:t>
            </a:r>
            <a:endParaRPr kumimoji="0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  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◯  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보조인력 운용 및 각종 독서문화프로그램 운영 지연</a:t>
            </a:r>
            <a:b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</a:br>
            <a:endParaRPr kumimoji="0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나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. 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북카페 이용자 증가 및 휴게공간 욕구 반영 위한 환경개선 필요</a:t>
            </a:r>
            <a:b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</a:b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  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◯ 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현재 </a:t>
            </a:r>
            <a:r>
              <a:rPr kumimoji="0" lang="ko-KR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노후된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정수기로 인한 식수 및 커피 제공 어려움 인한 이용자 불만 증가</a:t>
            </a:r>
            <a:b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</a:br>
            <a:endParaRPr kumimoji="0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60018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2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사각형: 둥근 모서리 15">
            <a:extLst>
              <a:ext uri="{FF2B5EF4-FFF2-40B4-BE49-F238E27FC236}">
                <a16:creationId xmlns:a16="http://schemas.microsoft.com/office/drawing/2014/main" id="{2A843458-BFCA-B74B-E12F-3C43C8C74A63}"/>
              </a:ext>
            </a:extLst>
          </p:cNvPr>
          <p:cNvSpPr/>
          <p:nvPr/>
        </p:nvSpPr>
        <p:spPr>
          <a:xfrm>
            <a:off x="172149" y="833717"/>
            <a:ext cx="8825547" cy="5771747"/>
          </a:xfrm>
          <a:prstGeom prst="roundRect">
            <a:avLst>
              <a:gd name="adj" fmla="val 1990"/>
            </a:avLst>
          </a:prstGeom>
          <a:solidFill>
            <a:schemeClr val="bg1"/>
          </a:solidFill>
          <a:ln>
            <a:noFill/>
          </a:ln>
          <a:effectLst>
            <a:innerShdw blurRad="38100" dist="25400" dir="16200000">
              <a:prstClr val="black">
                <a:alpha val="1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B5174242-97B6-471D-BAAC-F64E6216E7F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47307" y="1190496"/>
          <a:ext cx="8275229" cy="5308917"/>
        </p:xfrm>
        <a:graphic>
          <a:graphicData uri="http://schemas.openxmlformats.org/drawingml/2006/table">
            <a:tbl>
              <a:tblPr/>
              <a:tblGrid>
                <a:gridCol w="4142622">
                  <a:extLst>
                    <a:ext uri="{9D8B030D-6E8A-4147-A177-3AD203B41FA5}">
                      <a16:colId xmlns:a16="http://schemas.microsoft.com/office/drawing/2014/main" val="2878443229"/>
                    </a:ext>
                  </a:extLst>
                </a:gridCol>
                <a:gridCol w="4132607">
                  <a:extLst>
                    <a:ext uri="{9D8B030D-6E8A-4147-A177-3AD203B41FA5}">
                      <a16:colId xmlns:a16="http://schemas.microsoft.com/office/drawing/2014/main" val="404585461"/>
                    </a:ext>
                  </a:extLst>
                </a:gridCol>
              </a:tblGrid>
              <a:tr h="44155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팀 중점 추진 방향</a:t>
                      </a:r>
                      <a:endParaRPr lang="ko-KR" altLang="en-US" sz="1600" kern="0" spc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요인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232783"/>
                  </a:ext>
                </a:extLst>
              </a:tr>
              <a:tr h="130946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ko-KR" alt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ea"/>
                        </a:rPr>
                        <a:t>대체도서 신속 제작 및 제작 자원 양성</a:t>
                      </a:r>
                      <a:br>
                        <a:rPr lang="en-US" altLang="ko-KR" sz="1600" b="1" dirty="0">
                          <a:latin typeface="+mn-ea"/>
                        </a:rPr>
                      </a:br>
                      <a:r>
                        <a:rPr lang="ko-KR" altLang="en-US" sz="1600" b="1" dirty="0"/>
                        <a:t>◯ </a:t>
                      </a:r>
                      <a:r>
                        <a:rPr lang="en-US" altLang="ko-KR" sz="1600" dirty="0">
                          <a:latin typeface="+mn-ea"/>
                        </a:rPr>
                        <a:t> TTS</a:t>
                      </a:r>
                      <a:r>
                        <a:rPr lang="ko-KR" altLang="en-US" sz="1600" dirty="0">
                          <a:latin typeface="+mn-ea"/>
                        </a:rPr>
                        <a:t>도서 제작 유급인력 활용 확대</a:t>
                      </a:r>
                      <a:endParaRPr lang="en-US" altLang="ko-KR" sz="1600" dirty="0">
                        <a:latin typeface="+mn-ea"/>
                      </a:endParaRPr>
                    </a:p>
                    <a:p>
                      <a:pPr marL="0" marR="0" indent="0" algn="ctr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0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ko-KR" altLang="en-US" sz="1600" b="0" dirty="0"/>
                        <a:t>◯ 이용자 신속제작 욕구 대응</a:t>
                      </a:r>
                      <a:endParaRPr lang="en-US" altLang="ko-KR" sz="1600" b="0" dirty="0"/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ko-KR" altLang="en-US" sz="1600" b="0" dirty="0"/>
                        <a:t>◯ 한정된 검수인력을 유급인력 활용 통한 보완   </a:t>
                      </a:r>
                      <a:endParaRPr lang="en-US" altLang="ko-KR" sz="1600" b="0" kern="0" spc="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0414798"/>
                  </a:ext>
                </a:extLst>
              </a:tr>
              <a:tr h="183621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ko-KR" alt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ea"/>
                        </a:rPr>
                        <a:t>차별화된 콘텐츠 제작</a:t>
                      </a:r>
                      <a:br>
                        <a:rPr lang="en-US" altLang="ko-KR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ea"/>
                        </a:rPr>
                      </a:br>
                      <a:r>
                        <a:rPr lang="ko-KR" altLang="en-US" sz="1600" b="1" dirty="0"/>
                        <a:t>◯ </a:t>
                      </a:r>
                      <a:r>
                        <a:rPr lang="en-US" altLang="ko-KR" sz="1600" dirty="0">
                          <a:latin typeface="+mn-ea"/>
                        </a:rPr>
                        <a:t> </a:t>
                      </a:r>
                      <a:r>
                        <a:rPr lang="ko-KR" altLang="en-US" sz="1600" dirty="0">
                          <a:latin typeface="+mn-ea"/>
                        </a:rPr>
                        <a:t>스튜디오 시설 및 전문 성우</a:t>
                      </a:r>
                      <a:r>
                        <a:rPr lang="en-US" altLang="ko-KR" sz="1600" dirty="0">
                          <a:latin typeface="+mn-ea"/>
                        </a:rPr>
                        <a:t>/</a:t>
                      </a:r>
                      <a:r>
                        <a:rPr lang="ko-KR" altLang="en-US" sz="1600" dirty="0">
                          <a:latin typeface="+mn-ea"/>
                        </a:rPr>
                        <a:t>배우 활용한 화면해설 연극 시범제작</a:t>
                      </a:r>
                      <a:endParaRPr lang="en-US" altLang="ko-KR" sz="1600" dirty="0">
                        <a:latin typeface="+mn-ea"/>
                      </a:endParaRPr>
                    </a:p>
                    <a:p>
                      <a:pPr marL="0" marR="0" indent="0" algn="ctr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0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ko-KR" altLang="en-US" sz="1600" b="0" dirty="0"/>
                        <a:t>◯ 스튜디오 시설 활용</a:t>
                      </a:r>
                      <a:endParaRPr lang="en-US" altLang="ko-KR" sz="1600" b="0" dirty="0"/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ko-KR" altLang="en-US" sz="1600" b="0" dirty="0"/>
                        <a:t>◯ 타 기관 </a:t>
                      </a:r>
                      <a:r>
                        <a:rPr lang="ko-KR" altLang="en-US" sz="1600" b="0" dirty="0" err="1"/>
                        <a:t>미제작</a:t>
                      </a:r>
                      <a:r>
                        <a:rPr lang="ko-KR" altLang="en-US" sz="1600" b="0" dirty="0"/>
                        <a:t> 중인 화면해설연극 선점</a:t>
                      </a:r>
                      <a:endParaRPr lang="en-US" altLang="ko-KR" sz="1600" b="0" dirty="0"/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ko-KR" altLang="en-US" sz="1600" b="0" dirty="0"/>
                        <a:t>◯ 평생교육팀 연극</a:t>
                      </a:r>
                      <a:r>
                        <a:rPr lang="en-US" altLang="ko-KR" sz="1600" b="0" dirty="0"/>
                        <a:t>PG</a:t>
                      </a:r>
                      <a:r>
                        <a:rPr lang="ko-KR" altLang="en-US" sz="1600" b="0" dirty="0"/>
                        <a:t> 대응 콘텐츠 제작</a:t>
                      </a:r>
                      <a:r>
                        <a:rPr lang="en-US" altLang="ko-KR" sz="1600" b="0" dirty="0"/>
                        <a:t>, </a:t>
                      </a:r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ko-KR" altLang="en-US" sz="1600" b="0" dirty="0" err="1"/>
                        <a:t>전문성우</a:t>
                      </a:r>
                      <a:r>
                        <a:rPr lang="ko-KR" altLang="en-US" sz="1600" b="0" dirty="0"/>
                        <a:t> 활용 이점</a:t>
                      </a:r>
                      <a:endParaRPr lang="ko-KR" altLang="en-US" sz="1600" b="0" kern="0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8242569"/>
                  </a:ext>
                </a:extLst>
              </a:tr>
              <a:tr h="172169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ko-KR" alt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ea"/>
                        </a:rPr>
                        <a:t>야외공원 및 문화공간을 활용한 체험형 독서문화 프로그램 진행</a:t>
                      </a:r>
                      <a:br>
                        <a:rPr lang="en-US" altLang="ko-KR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ea"/>
                        </a:rPr>
                      </a:br>
                      <a:r>
                        <a:rPr lang="ko-KR" altLang="en-US" sz="1600" b="1" dirty="0"/>
                        <a:t>◯ </a:t>
                      </a:r>
                      <a:r>
                        <a:rPr lang="en-US" altLang="ko-KR" sz="1600" dirty="0">
                          <a:latin typeface="+mn-ea"/>
                        </a:rPr>
                        <a:t> </a:t>
                      </a:r>
                      <a:r>
                        <a:rPr lang="ko-KR" altLang="en-US" sz="1600" dirty="0" err="1">
                          <a:latin typeface="+mn-ea"/>
                        </a:rPr>
                        <a:t>북크닉</a:t>
                      </a:r>
                      <a:r>
                        <a:rPr lang="en-US" altLang="ko-KR" sz="1600" dirty="0">
                          <a:latin typeface="+mn-ea"/>
                        </a:rPr>
                        <a:t>, </a:t>
                      </a:r>
                      <a:r>
                        <a:rPr lang="ko-KR" altLang="en-US" sz="1600" dirty="0" err="1">
                          <a:latin typeface="+mn-ea"/>
                        </a:rPr>
                        <a:t>북트립</a:t>
                      </a:r>
                      <a:r>
                        <a:rPr lang="en-US" altLang="ko-KR" sz="1600" dirty="0">
                          <a:latin typeface="+mn-ea"/>
                        </a:rPr>
                        <a:t>, </a:t>
                      </a:r>
                      <a:r>
                        <a:rPr lang="ko-KR" altLang="en-US" sz="1600" dirty="0" err="1">
                          <a:latin typeface="+mn-ea"/>
                        </a:rPr>
                        <a:t>오감톡톡인문학</a:t>
                      </a:r>
                      <a:r>
                        <a:rPr lang="ko-KR" altLang="en-US" sz="1600" dirty="0">
                          <a:latin typeface="+mn-ea"/>
                        </a:rPr>
                        <a:t> 등 이용자 욕구에 맞춘 외부</a:t>
                      </a:r>
                      <a:r>
                        <a:rPr lang="en-US" altLang="ko-KR" sz="1600" dirty="0">
                          <a:latin typeface="+mn-ea"/>
                        </a:rPr>
                        <a:t>/</a:t>
                      </a:r>
                      <a:r>
                        <a:rPr lang="ko-KR" altLang="en-US" sz="1600" dirty="0">
                          <a:latin typeface="+mn-ea"/>
                        </a:rPr>
                        <a:t>체험형 </a:t>
                      </a:r>
                      <a:r>
                        <a:rPr lang="en-US" altLang="ko-KR" sz="1600" dirty="0">
                          <a:latin typeface="+mn-ea"/>
                        </a:rPr>
                        <a:t>PG </a:t>
                      </a:r>
                      <a:r>
                        <a:rPr lang="ko-KR" altLang="en-US" sz="1600" dirty="0">
                          <a:latin typeface="+mn-ea"/>
                        </a:rPr>
                        <a:t>강화</a:t>
                      </a:r>
                      <a:endParaRPr lang="en-US" sz="1800" kern="0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dirty="0"/>
                        <a:t>◯ 야외활동 및 체험형 </a:t>
                      </a:r>
                      <a:r>
                        <a:rPr lang="en-US" altLang="ko-KR" sz="1600" b="0" dirty="0"/>
                        <a:t>PG </a:t>
                      </a:r>
                      <a:r>
                        <a:rPr lang="ko-KR" altLang="en-US" sz="1600" b="0" dirty="0"/>
                        <a:t>이용자 욕구 증대</a:t>
                      </a:r>
                      <a:endParaRPr lang="en-US" altLang="ko-KR" sz="1600" b="0" dirty="0"/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dirty="0"/>
                        <a:t>◯ 독서문화프로그램 다양화 추구  </a:t>
                      </a:r>
                      <a:endParaRPr lang="ko-KR" altLang="en-US" sz="1600" b="0" kern="0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824549"/>
                  </a:ext>
                </a:extLst>
              </a:tr>
            </a:tbl>
          </a:graphicData>
        </a:graphic>
      </p:graphicFrame>
      <p:sp>
        <p:nvSpPr>
          <p:cNvPr id="4" name="사각형: 둥근 모서리 15">
            <a:extLst>
              <a:ext uri="{FF2B5EF4-FFF2-40B4-BE49-F238E27FC236}">
                <a16:creationId xmlns:a16="http://schemas.microsoft.com/office/drawing/2014/main" id="{83A9A3DD-683C-4F6E-80D6-FEA1066DF085}"/>
              </a:ext>
            </a:extLst>
          </p:cNvPr>
          <p:cNvSpPr/>
          <p:nvPr/>
        </p:nvSpPr>
        <p:spPr>
          <a:xfrm>
            <a:off x="172149" y="100133"/>
            <a:ext cx="5498838" cy="670830"/>
          </a:xfrm>
          <a:prstGeom prst="roundRect">
            <a:avLst>
              <a:gd name="adj" fmla="val 50000"/>
            </a:avLst>
          </a:prstGeom>
          <a:solidFill>
            <a:srgbClr val="DCE0EC"/>
          </a:solidFill>
          <a:ln>
            <a:noFill/>
          </a:ln>
          <a:effectLst>
            <a:innerShdw blurRad="38100" dist="25400" dir="16200000">
              <a:prstClr val="black">
                <a:alpha val="1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6922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0" cap="none" spc="0" normalizeH="0" baseline="0" noProof="0" dirty="0">
                <a:ln w="9525"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mon몬소리 Black" panose="02000A03000000000000" pitchFamily="2" charset="-127"/>
                <a:ea typeface="Tmon몬소리 Black" panose="02000A03000000000000" pitchFamily="2" charset="-127"/>
                <a:cs typeface="+mn-cs"/>
              </a:rPr>
              <a:t>5. 2023</a:t>
            </a:r>
            <a:r>
              <a:rPr kumimoji="0" lang="ko-KR" altLang="en-US" sz="2400" b="1" i="0" u="none" strike="noStrike" kern="0" cap="none" spc="0" normalizeH="0" baseline="0" noProof="0" dirty="0">
                <a:ln w="9525"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mon몬소리 Black" panose="02000A03000000000000" pitchFamily="2" charset="-127"/>
                <a:ea typeface="Tmon몬소리 Black" panose="02000A03000000000000" pitchFamily="2" charset="-127"/>
                <a:cs typeface="+mn-cs"/>
              </a:rPr>
              <a:t>년 팀 중점추진방향 및 요인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50367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2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사각형: 둥근 모서리 15">
            <a:extLst>
              <a:ext uri="{FF2B5EF4-FFF2-40B4-BE49-F238E27FC236}">
                <a16:creationId xmlns:a16="http://schemas.microsoft.com/office/drawing/2014/main" id="{2A843458-BFCA-B74B-E12F-3C43C8C74A63}"/>
              </a:ext>
            </a:extLst>
          </p:cNvPr>
          <p:cNvSpPr/>
          <p:nvPr/>
        </p:nvSpPr>
        <p:spPr>
          <a:xfrm>
            <a:off x="172149" y="941293"/>
            <a:ext cx="8825547" cy="5664171"/>
          </a:xfrm>
          <a:prstGeom prst="roundRect">
            <a:avLst>
              <a:gd name="adj" fmla="val 1990"/>
            </a:avLst>
          </a:prstGeom>
          <a:solidFill>
            <a:schemeClr val="bg1"/>
          </a:solidFill>
          <a:ln>
            <a:noFill/>
          </a:ln>
          <a:effectLst>
            <a:innerShdw blurRad="38100" dist="25400" dir="16200000">
              <a:prstClr val="black">
                <a:alpha val="1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B5174242-97B6-471D-BAAC-F64E6216E7F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47307" y="1549082"/>
          <a:ext cx="8275229" cy="4562062"/>
        </p:xfrm>
        <a:graphic>
          <a:graphicData uri="http://schemas.openxmlformats.org/drawingml/2006/table">
            <a:tbl>
              <a:tblPr/>
              <a:tblGrid>
                <a:gridCol w="4124693">
                  <a:extLst>
                    <a:ext uri="{9D8B030D-6E8A-4147-A177-3AD203B41FA5}">
                      <a16:colId xmlns:a16="http://schemas.microsoft.com/office/drawing/2014/main" val="2878443229"/>
                    </a:ext>
                  </a:extLst>
                </a:gridCol>
                <a:gridCol w="4150536">
                  <a:extLst>
                    <a:ext uri="{9D8B030D-6E8A-4147-A177-3AD203B41FA5}">
                      <a16:colId xmlns:a16="http://schemas.microsoft.com/office/drawing/2014/main" val="404585461"/>
                    </a:ext>
                  </a:extLst>
                </a:gridCol>
              </a:tblGrid>
              <a:tr h="33443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</a:rPr>
                        <a:t>팀 중점 추진 방향</a:t>
                      </a:r>
                      <a:endParaRPr lang="ko-KR" altLang="en-US" sz="1600" kern="0" spc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요인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232783"/>
                  </a:ext>
                </a:extLst>
              </a:tr>
              <a:tr h="279562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ko-KR" alt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ea"/>
                        </a:rPr>
                        <a:t>지역사회 네트워크 및 거버넌스 활동 강화</a:t>
                      </a:r>
                      <a:br>
                        <a:rPr lang="en-US" altLang="ko-KR" sz="16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ea"/>
                        </a:rPr>
                      </a:br>
                      <a:r>
                        <a:rPr lang="ko-KR" altLang="en-US" sz="1600" b="1" dirty="0"/>
                        <a:t>◯ </a:t>
                      </a:r>
                      <a:r>
                        <a:rPr lang="en-US" altLang="ko-KR" sz="1600" dirty="0">
                          <a:latin typeface="+mn-ea"/>
                        </a:rPr>
                        <a:t> </a:t>
                      </a:r>
                      <a:r>
                        <a:rPr lang="ko-KR" altLang="en-US" sz="1600" dirty="0">
                          <a:latin typeface="+mn-ea"/>
                        </a:rPr>
                        <a:t>지역 내 공공 도서관</a:t>
                      </a:r>
                      <a:r>
                        <a:rPr lang="en-US" altLang="ko-KR" sz="1600" dirty="0">
                          <a:latin typeface="+mn-ea"/>
                        </a:rPr>
                        <a:t>, </a:t>
                      </a:r>
                      <a:r>
                        <a:rPr lang="ko-KR" altLang="en-US" sz="1600" dirty="0">
                          <a:latin typeface="+mn-ea"/>
                        </a:rPr>
                        <a:t>시민대학 등 기관과의 네트워크 확대</a:t>
                      </a:r>
                      <a:br>
                        <a:rPr lang="en-US" altLang="ko-KR" sz="1600" dirty="0">
                          <a:latin typeface="+mn-ea"/>
                        </a:rPr>
                      </a:br>
                      <a:r>
                        <a:rPr lang="ko-KR" altLang="en-US" sz="1600" b="1" dirty="0"/>
                        <a:t>◯  </a:t>
                      </a:r>
                      <a:r>
                        <a:rPr lang="ko-KR" altLang="en-US" sz="1600" dirty="0">
                          <a:latin typeface="+mn-ea"/>
                        </a:rPr>
                        <a:t>다양한 주체 참여 거버넌스 운영 통해 이용자 욕구 부합 독서문화사업 마련</a:t>
                      </a:r>
                      <a:endParaRPr lang="en-US" altLang="ko-KR" sz="1600" kern="0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0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ko-KR" altLang="en-US" sz="1600" b="0"/>
                        <a:t>◯ 복지환경의 거버넌스 확대 요구</a:t>
                      </a:r>
                      <a:endParaRPr lang="en-US" altLang="ko-KR" sz="1600" b="0"/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ko-KR" altLang="en-US" sz="1600" b="0"/>
                        <a:t>◯ 지역사회 시각장애인 독서환경 및 접근성 개선</a:t>
                      </a:r>
                      <a:endParaRPr lang="en-US" altLang="ko-KR" sz="1600" b="0"/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ko-KR" altLang="en-US" sz="1600" b="0"/>
                        <a:t>◯  점자도서관의 지역네트워크 형성 및 협력사업 필요</a:t>
                      </a:r>
                      <a:endParaRPr lang="en-US" altLang="ko-KR" sz="1600" b="0"/>
                    </a:p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ko-KR" altLang="en-US" sz="1600" b="0"/>
                        <a:t>◯ 점자도서관의 다양한 주체 의견 수렴 창구 필요 </a:t>
                      </a:r>
                      <a:endParaRPr lang="en-US" altLang="ko-KR" sz="1600" b="0" kern="0" spc="0" dirty="0">
                        <a:solidFill>
                          <a:schemeClr val="tx1"/>
                        </a:solidFill>
                        <a:effectLst/>
                        <a:latin typeface="+mn-lt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0414798"/>
                  </a:ext>
                </a:extLst>
              </a:tr>
              <a:tr h="14046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ea"/>
                        </a:rPr>
                        <a:t>찾아가는 디지털 도우미 확대</a:t>
                      </a:r>
                      <a:br>
                        <a:rPr lang="en-US" altLang="ko-KR" sz="1600" dirty="0">
                          <a:latin typeface="+mn-ea"/>
                        </a:rPr>
                      </a:br>
                      <a:r>
                        <a:rPr lang="ko-KR" altLang="en-US" sz="1600" b="1" dirty="0"/>
                        <a:t>◯ </a:t>
                      </a:r>
                      <a:r>
                        <a:rPr lang="en-US" altLang="ko-KR" sz="1600" dirty="0">
                          <a:latin typeface="+mn-ea"/>
                        </a:rPr>
                        <a:t> </a:t>
                      </a:r>
                      <a:r>
                        <a:rPr lang="ko-KR" altLang="en-US" sz="1600" dirty="0">
                          <a:latin typeface="+mn-ea"/>
                        </a:rPr>
                        <a:t>디지털 독서 접근성이 부족한 이용자의 역량 강화 위한 방문 </a:t>
                      </a:r>
                      <a:r>
                        <a:rPr lang="ko-KR" altLang="en-US" sz="1600">
                          <a:latin typeface="+mn-ea"/>
                        </a:rPr>
                        <a:t>정보화교육 지속</a:t>
                      </a:r>
                      <a:endParaRPr lang="en-US" sz="1600" kern="0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ko-KR" altLang="en-US" sz="1600" b="0" dirty="0"/>
                        <a:t>◯ 온라인 독서 미가능자의 스마트폰 역량 강화 통한 접근성 향상 </a:t>
                      </a:r>
                      <a:endParaRPr lang="ko-KR" altLang="en-US" sz="1600" b="0" kern="0" spc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8242569"/>
                  </a:ext>
                </a:extLst>
              </a:tr>
            </a:tbl>
          </a:graphicData>
        </a:graphic>
      </p:graphicFrame>
      <p:sp>
        <p:nvSpPr>
          <p:cNvPr id="5" name="사각형: 둥근 모서리 15">
            <a:extLst>
              <a:ext uri="{FF2B5EF4-FFF2-40B4-BE49-F238E27FC236}">
                <a16:creationId xmlns:a16="http://schemas.microsoft.com/office/drawing/2014/main" id="{1145FD7B-3367-4FA6-89E2-78EE9F5CC63B}"/>
              </a:ext>
            </a:extLst>
          </p:cNvPr>
          <p:cNvSpPr/>
          <p:nvPr/>
        </p:nvSpPr>
        <p:spPr>
          <a:xfrm>
            <a:off x="172149" y="100133"/>
            <a:ext cx="5498838" cy="670830"/>
          </a:xfrm>
          <a:prstGeom prst="roundRect">
            <a:avLst>
              <a:gd name="adj" fmla="val 50000"/>
            </a:avLst>
          </a:prstGeom>
          <a:solidFill>
            <a:srgbClr val="DCE0EC"/>
          </a:solidFill>
          <a:ln>
            <a:noFill/>
          </a:ln>
          <a:effectLst>
            <a:innerShdw blurRad="38100" dist="25400" dir="16200000">
              <a:prstClr val="black">
                <a:alpha val="1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6922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0" cap="none" spc="0" normalizeH="0" baseline="0" noProof="0" dirty="0">
                <a:ln w="9525"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mon몬소리 Black" panose="02000A03000000000000" pitchFamily="2" charset="-127"/>
                <a:ea typeface="Tmon몬소리 Black" panose="02000A03000000000000" pitchFamily="2" charset="-127"/>
                <a:cs typeface="+mn-cs"/>
              </a:rPr>
              <a:t>5. 2023</a:t>
            </a:r>
            <a:r>
              <a:rPr kumimoji="0" lang="ko-KR" altLang="en-US" sz="2400" b="1" i="0" u="none" strike="noStrike" kern="0" cap="none" spc="0" normalizeH="0" baseline="0" noProof="0" dirty="0">
                <a:ln w="9525"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mon몬소리 Black" panose="02000A03000000000000" pitchFamily="2" charset="-127"/>
                <a:ea typeface="Tmon몬소리 Black" panose="02000A03000000000000" pitchFamily="2" charset="-127"/>
                <a:cs typeface="+mn-cs"/>
              </a:rPr>
              <a:t>년 팀 중점추진방향 및 요인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36662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67544" y="2130425"/>
            <a:ext cx="8208912" cy="1470025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2022 </a:t>
            </a:r>
            <a:br>
              <a:rPr lang="en-US" altLang="ko-KR" dirty="0"/>
            </a:br>
            <a:r>
              <a:rPr lang="ko-KR" altLang="en-US" dirty="0"/>
              <a:t>재활자립팀 사업평가 보고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4581128"/>
            <a:ext cx="6400800" cy="1752600"/>
          </a:xfrm>
        </p:spPr>
        <p:txBody>
          <a:bodyPr/>
          <a:lstStyle/>
          <a:p>
            <a:r>
              <a:rPr lang="ko-KR" altLang="en-US" dirty="0">
                <a:solidFill>
                  <a:schemeClr val="tx1"/>
                </a:solidFill>
              </a:rPr>
              <a:t>재활자립팀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1187624" y="3717032"/>
            <a:ext cx="676875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7"/>
          <p:cNvSpPr>
            <a:spLocks noChangeArrowheads="1"/>
          </p:cNvSpPr>
          <p:nvPr/>
        </p:nvSpPr>
        <p:spPr bwMode="auto">
          <a:xfrm>
            <a:off x="42863" y="279400"/>
            <a:ext cx="495840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800" dirty="0">
                <a:latin typeface="HY견고딕" pitchFamily="18" charset="-127"/>
                <a:ea typeface="HY견고딕" pitchFamily="18" charset="-127"/>
              </a:rPr>
              <a:t> 2021 </a:t>
            </a:r>
            <a:r>
              <a:rPr lang="ko-KR" altLang="en-US" sz="2800" dirty="0">
                <a:latin typeface="HY견고딕" pitchFamily="18" charset="-127"/>
                <a:ea typeface="HY견고딕" pitchFamily="18" charset="-127"/>
              </a:rPr>
              <a:t>재활자립팀 사업 평가</a:t>
            </a:r>
            <a:endParaRPr lang="en-US" altLang="ko-KR" sz="28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296" y="1268760"/>
            <a:ext cx="8971407" cy="4645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/>
              <a:t>1. </a:t>
            </a:r>
            <a:r>
              <a:rPr lang="ko-KR" altLang="en-US" b="1" dirty="0"/>
              <a:t>전년도 조직운영 변동사항</a:t>
            </a:r>
            <a:endParaRPr lang="en-US" altLang="ko-KR" b="1" dirty="0"/>
          </a:p>
          <a:p>
            <a:pPr>
              <a:lnSpc>
                <a:spcPct val="150000"/>
              </a:lnSpc>
            </a:pPr>
            <a:r>
              <a:rPr lang="ko-KR" altLang="en-US" sz="1600" b="1" dirty="0"/>
              <a:t> 가</a:t>
            </a:r>
            <a:r>
              <a:rPr lang="en-US" altLang="ko-KR" sz="1600" b="1" dirty="0"/>
              <a:t>. </a:t>
            </a:r>
            <a:r>
              <a:rPr lang="ko-KR" altLang="en-US" sz="1600" b="1" dirty="0"/>
              <a:t>신규 사업 업무분장 변동</a:t>
            </a:r>
            <a:r>
              <a:rPr lang="en-US" altLang="ko-KR" sz="1600" b="1" dirty="0"/>
              <a:t>: 5</a:t>
            </a:r>
            <a:r>
              <a:rPr lang="ko-KR" altLang="en-US" sz="1600" b="1" dirty="0"/>
              <a:t>개 단위사업 </a:t>
            </a:r>
            <a:r>
              <a:rPr lang="en-US" altLang="ko-KR" sz="1600" b="1" dirty="0"/>
              <a:t>13</a:t>
            </a:r>
            <a:r>
              <a:rPr lang="ko-KR" altLang="en-US" sz="1600" b="1" dirty="0"/>
              <a:t>개 세부프로그램</a:t>
            </a:r>
            <a:endParaRPr lang="en-US" altLang="ko-KR" sz="1600" b="1" dirty="0"/>
          </a:p>
          <a:p>
            <a:r>
              <a:rPr lang="en-US" altLang="ko-KR" sz="1600" dirty="0"/>
              <a:t>   1) </a:t>
            </a:r>
            <a:r>
              <a:rPr lang="ko-KR" altLang="en-US" sz="1600" dirty="0"/>
              <a:t>점자활용 기능강화사업 </a:t>
            </a:r>
            <a:r>
              <a:rPr lang="en-US" altLang="ko-KR" sz="1600" dirty="0"/>
              <a:t>(</a:t>
            </a:r>
            <a:r>
              <a:rPr lang="ko-KR" altLang="en-US" sz="1600" dirty="0"/>
              <a:t>담당 조종수</a:t>
            </a:r>
            <a:r>
              <a:rPr lang="en-US" altLang="ko-KR" sz="1600" dirty="0"/>
              <a:t>)</a:t>
            </a:r>
          </a:p>
          <a:p>
            <a:r>
              <a:rPr lang="en-US" altLang="ko-KR" sz="1600" dirty="0"/>
              <a:t>    - </a:t>
            </a:r>
            <a:r>
              <a:rPr lang="ko-KR" altLang="en-US" sz="1600" dirty="0" err="1"/>
              <a:t>영어점자</a:t>
            </a:r>
            <a:r>
              <a:rPr lang="en-US" altLang="ko-KR" sz="1600" dirty="0"/>
              <a:t>/ </a:t>
            </a:r>
            <a:r>
              <a:rPr lang="ko-KR" altLang="en-US" sz="1600" dirty="0" err="1"/>
              <a:t>한소네활용교육</a:t>
            </a:r>
            <a:r>
              <a:rPr lang="en-US" altLang="ko-KR" sz="1600" dirty="0"/>
              <a:t>/ </a:t>
            </a:r>
            <a:r>
              <a:rPr lang="ko-KR" altLang="en-US" sz="1600" dirty="0"/>
              <a:t>점역교정사 대비 교육</a:t>
            </a:r>
            <a:endParaRPr lang="en-US" altLang="ko-KR" sz="1600" dirty="0"/>
          </a:p>
          <a:p>
            <a:pPr lvl="1"/>
            <a:endParaRPr lang="en-US" altLang="ko-KR" sz="1600" dirty="0"/>
          </a:p>
          <a:p>
            <a:r>
              <a:rPr lang="ko-KR" altLang="en-US" sz="1600" dirty="0"/>
              <a:t>   </a:t>
            </a:r>
            <a:r>
              <a:rPr lang="en-US" altLang="ko-KR" sz="1600" dirty="0"/>
              <a:t>2) </a:t>
            </a:r>
            <a:r>
              <a:rPr lang="ko-KR" altLang="en-US" sz="1600" dirty="0"/>
              <a:t>아동청소년 통합교육지원사업 </a:t>
            </a:r>
            <a:r>
              <a:rPr lang="en-US" altLang="ko-KR" sz="1600" dirty="0"/>
              <a:t>(</a:t>
            </a:r>
            <a:r>
              <a:rPr lang="ko-KR" altLang="en-US" sz="1600" dirty="0"/>
              <a:t>담당 </a:t>
            </a:r>
            <a:r>
              <a:rPr lang="ko-KR" altLang="en-US" sz="1600" dirty="0" err="1"/>
              <a:t>곽승연</a:t>
            </a:r>
            <a:r>
              <a:rPr lang="en-US" altLang="ko-KR" sz="1600" dirty="0"/>
              <a:t>)</a:t>
            </a:r>
          </a:p>
          <a:p>
            <a:r>
              <a:rPr lang="ko-KR" altLang="en-US" sz="1600" spc="-100" dirty="0"/>
              <a:t>     </a:t>
            </a:r>
            <a:r>
              <a:rPr lang="en-US" altLang="ko-KR" sz="1600" spc="-100" dirty="0"/>
              <a:t>- </a:t>
            </a:r>
            <a:r>
              <a:rPr lang="ko-KR" altLang="en-US" sz="1600" spc="-100" dirty="0"/>
              <a:t>아동청소년 보행</a:t>
            </a:r>
            <a:r>
              <a:rPr lang="en-US" altLang="ko-KR" sz="1600" spc="-100" dirty="0"/>
              <a:t>/ </a:t>
            </a:r>
            <a:r>
              <a:rPr lang="ko-KR" altLang="en-US" sz="1600" spc="-100" dirty="0"/>
              <a:t>학교생활적응훈련</a:t>
            </a:r>
            <a:r>
              <a:rPr lang="en-US" altLang="ko-KR" sz="1600" spc="-100" dirty="0"/>
              <a:t>/ </a:t>
            </a:r>
            <a:r>
              <a:rPr lang="ko-KR" altLang="en-US" sz="1600" spc="-100" dirty="0"/>
              <a:t>심리정서지원</a:t>
            </a:r>
            <a:r>
              <a:rPr lang="en-US" altLang="ko-KR" sz="1600" spc="-100" dirty="0"/>
              <a:t>/ </a:t>
            </a:r>
            <a:r>
              <a:rPr lang="ko-KR" altLang="en-US" sz="1600" spc="-100" dirty="0" err="1"/>
              <a:t>방학기초운동감각교실</a:t>
            </a:r>
            <a:r>
              <a:rPr lang="en-US" altLang="ko-KR" sz="1600" spc="-100" dirty="0"/>
              <a:t>/ </a:t>
            </a:r>
            <a:r>
              <a:rPr lang="ko-KR" altLang="en-US" sz="1600" spc="-100" dirty="0"/>
              <a:t>방학체험학습활동</a:t>
            </a:r>
            <a:endParaRPr lang="en-US" altLang="ko-KR" sz="1600" spc="-100" dirty="0"/>
          </a:p>
          <a:p>
            <a:endParaRPr lang="en-US" altLang="ko-KR" sz="1600" dirty="0"/>
          </a:p>
          <a:p>
            <a:r>
              <a:rPr lang="en-US" altLang="ko-KR" sz="1600" dirty="0"/>
              <a:t>   3) </a:t>
            </a:r>
            <a:r>
              <a:rPr lang="ko-KR" altLang="en-US" sz="1600" dirty="0"/>
              <a:t>시각장애가족교육사업 </a:t>
            </a:r>
            <a:r>
              <a:rPr lang="en-US" altLang="ko-KR" sz="1600" dirty="0"/>
              <a:t>(</a:t>
            </a:r>
            <a:r>
              <a:rPr lang="ko-KR" altLang="en-US" sz="1600" dirty="0"/>
              <a:t>담당 </a:t>
            </a:r>
            <a:r>
              <a:rPr lang="ko-KR" altLang="en-US" sz="1600" dirty="0" err="1"/>
              <a:t>곽승연</a:t>
            </a:r>
            <a:r>
              <a:rPr lang="en-US" altLang="ko-KR" sz="1600" dirty="0"/>
              <a:t>)</a:t>
            </a:r>
          </a:p>
          <a:p>
            <a:r>
              <a:rPr lang="ko-KR" altLang="en-US" sz="1600" dirty="0"/>
              <a:t>    </a:t>
            </a:r>
            <a:r>
              <a:rPr lang="en-US" altLang="ko-KR" sz="1600" dirty="0"/>
              <a:t>- </a:t>
            </a:r>
            <a:r>
              <a:rPr lang="ko-KR" altLang="en-US" sz="1600" dirty="0" err="1"/>
              <a:t>가족보행교실</a:t>
            </a:r>
            <a:r>
              <a:rPr lang="en-US" altLang="ko-KR" sz="1600" dirty="0"/>
              <a:t>/ </a:t>
            </a:r>
            <a:r>
              <a:rPr lang="ko-KR" altLang="en-US" sz="1600" dirty="0"/>
              <a:t>시각장애이해 체험활동</a:t>
            </a:r>
            <a:endParaRPr lang="en-US" altLang="ko-KR" sz="1600" dirty="0"/>
          </a:p>
          <a:p>
            <a:r>
              <a:rPr lang="ko-KR" altLang="en-US" sz="1600" dirty="0"/>
              <a:t>    </a:t>
            </a:r>
            <a:endParaRPr lang="en-US" altLang="ko-KR" sz="1600" dirty="0"/>
          </a:p>
          <a:p>
            <a:r>
              <a:rPr lang="en-US" altLang="ko-KR" sz="1600" dirty="0"/>
              <a:t>   4) </a:t>
            </a:r>
            <a:r>
              <a:rPr lang="ko-KR" altLang="en-US" sz="1600" dirty="0"/>
              <a:t>시각장애대학생 학교생활적응지원사업 </a:t>
            </a:r>
            <a:r>
              <a:rPr lang="en-US" altLang="ko-KR" sz="1600" dirty="0"/>
              <a:t>(</a:t>
            </a:r>
            <a:r>
              <a:rPr lang="ko-KR" altLang="en-US" sz="1600" dirty="0"/>
              <a:t>담당 반지영</a:t>
            </a:r>
            <a:r>
              <a:rPr lang="en-US" altLang="ko-KR" sz="1600" dirty="0"/>
              <a:t>)</a:t>
            </a:r>
          </a:p>
          <a:p>
            <a:r>
              <a:rPr lang="ko-KR" altLang="en-US" sz="1600" dirty="0"/>
              <a:t>    </a:t>
            </a:r>
            <a:r>
              <a:rPr lang="en-US" altLang="ko-KR" sz="1600" dirty="0"/>
              <a:t>- </a:t>
            </a:r>
            <a:r>
              <a:rPr lang="ko-KR" altLang="en-US" sz="1600" dirty="0"/>
              <a:t>캠퍼스보행</a:t>
            </a:r>
            <a:r>
              <a:rPr lang="en-US" altLang="ko-KR" sz="1600" dirty="0"/>
              <a:t>/ </a:t>
            </a:r>
            <a:r>
              <a:rPr lang="ko-KR" altLang="en-US" sz="1600" dirty="0"/>
              <a:t>학습도우미 시각장애이해교육    </a:t>
            </a:r>
            <a:endParaRPr lang="en-US" altLang="ko-KR" sz="1600" dirty="0"/>
          </a:p>
          <a:p>
            <a:r>
              <a:rPr lang="en-US" altLang="ko-KR" sz="1600" dirty="0"/>
              <a:t>   </a:t>
            </a:r>
          </a:p>
          <a:p>
            <a:r>
              <a:rPr lang="en-US" altLang="ko-KR" sz="1600" dirty="0"/>
              <a:t>   5) </a:t>
            </a:r>
            <a:r>
              <a:rPr lang="ko-KR" altLang="en-US" sz="1600" dirty="0"/>
              <a:t>시각장애대학생 </a:t>
            </a:r>
            <a:r>
              <a:rPr lang="ko-KR" altLang="en-US" sz="1600" dirty="0" err="1"/>
              <a:t>자기효능감향상사업</a:t>
            </a:r>
            <a:r>
              <a:rPr lang="ko-KR" altLang="en-US" sz="1600" dirty="0"/>
              <a:t> </a:t>
            </a:r>
            <a:r>
              <a:rPr lang="en-US" altLang="ko-KR" sz="1600" dirty="0"/>
              <a:t>(</a:t>
            </a:r>
            <a:r>
              <a:rPr lang="ko-KR" altLang="en-US" sz="1600" dirty="0"/>
              <a:t>담당 반지영</a:t>
            </a:r>
            <a:r>
              <a:rPr lang="en-US" altLang="ko-KR" sz="1600" dirty="0"/>
              <a:t>)</a:t>
            </a:r>
          </a:p>
          <a:p>
            <a:r>
              <a:rPr lang="en-US" altLang="ko-KR" sz="1600" dirty="0"/>
              <a:t>    - </a:t>
            </a:r>
            <a:r>
              <a:rPr lang="ko-KR" altLang="en-US" sz="1600" dirty="0"/>
              <a:t>대학생 </a:t>
            </a:r>
            <a:r>
              <a:rPr lang="ko-KR" altLang="en-US" sz="1600" dirty="0" err="1"/>
              <a:t>취미만들기활동</a:t>
            </a:r>
            <a:r>
              <a:rPr lang="en-US" altLang="ko-KR" sz="1600" dirty="0"/>
              <a:t>/ </a:t>
            </a:r>
            <a:r>
              <a:rPr lang="ko-KR" altLang="en-US" sz="1600" dirty="0"/>
              <a:t>대학생간 교류 및 간담회 활동</a:t>
            </a:r>
            <a:r>
              <a:rPr lang="en-US" altLang="ko-KR" sz="1600" dirty="0"/>
              <a:t> </a:t>
            </a:r>
          </a:p>
          <a:p>
            <a:pPr>
              <a:lnSpc>
                <a:spcPct val="150000"/>
              </a:lnSpc>
            </a:pPr>
            <a:endParaRPr lang="en-US" altLang="ko-KR" sz="1600" dirty="0"/>
          </a:p>
        </p:txBody>
      </p:sp>
      <p:sp>
        <p:nvSpPr>
          <p:cNvPr id="41" name="직사각형 40"/>
          <p:cNvSpPr/>
          <p:nvPr/>
        </p:nvSpPr>
        <p:spPr>
          <a:xfrm flipV="1">
            <a:off x="0" y="923704"/>
            <a:ext cx="914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20131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7"/>
          <p:cNvSpPr>
            <a:spLocks noChangeArrowheads="1"/>
          </p:cNvSpPr>
          <p:nvPr/>
        </p:nvSpPr>
        <p:spPr bwMode="auto">
          <a:xfrm>
            <a:off x="42863" y="279400"/>
            <a:ext cx="495840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800" dirty="0">
                <a:latin typeface="HY견고딕" pitchFamily="18" charset="-127"/>
                <a:ea typeface="HY견고딕" pitchFamily="18" charset="-127"/>
              </a:rPr>
              <a:t> 2021 </a:t>
            </a:r>
            <a:r>
              <a:rPr lang="ko-KR" altLang="en-US" sz="2800" dirty="0">
                <a:latin typeface="HY견고딕" pitchFamily="18" charset="-127"/>
                <a:ea typeface="HY견고딕" pitchFamily="18" charset="-127"/>
              </a:rPr>
              <a:t>재활자립팀 사업 평가</a:t>
            </a:r>
            <a:endParaRPr lang="en-US" altLang="ko-KR" sz="28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296" y="1268760"/>
            <a:ext cx="8971407" cy="4522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/>
              <a:t>2. </a:t>
            </a:r>
            <a:r>
              <a:rPr lang="ko-KR" altLang="en-US" b="1" dirty="0"/>
              <a:t>중점사업 성과평가</a:t>
            </a:r>
            <a:endParaRPr lang="en-US" altLang="ko-KR" b="1" dirty="0"/>
          </a:p>
          <a:p>
            <a:pPr>
              <a:lnSpc>
                <a:spcPct val="150000"/>
              </a:lnSpc>
            </a:pPr>
            <a:r>
              <a:rPr lang="ko-KR" altLang="en-US" sz="1600" b="1" dirty="0"/>
              <a:t> 가</a:t>
            </a:r>
            <a:r>
              <a:rPr lang="en-US" altLang="ko-KR" sz="1600" b="1" dirty="0"/>
              <a:t>.  </a:t>
            </a:r>
            <a:r>
              <a:rPr lang="ko-KR" altLang="en-US" sz="1600" b="1" dirty="0"/>
              <a:t>성인 재활훈련사업 주요 운영 성과</a:t>
            </a:r>
            <a:endParaRPr lang="en-US" altLang="ko-KR" sz="1600" b="1" dirty="0"/>
          </a:p>
          <a:p>
            <a:pPr>
              <a:lnSpc>
                <a:spcPct val="150000"/>
              </a:lnSpc>
            </a:pPr>
            <a:r>
              <a:rPr lang="en-US" altLang="ko-KR" sz="1600" b="1" dirty="0"/>
              <a:t>   1) </a:t>
            </a:r>
            <a:r>
              <a:rPr lang="ko-KR" altLang="en-US" sz="1600" b="1" dirty="0"/>
              <a:t>점자훈련프로그램 세분화에 따른 선택적 참여 기회 확대</a:t>
            </a:r>
            <a:endParaRPr lang="en-US" altLang="ko-KR" sz="1600" b="1" dirty="0"/>
          </a:p>
          <a:p>
            <a:pPr marL="457200" indent="-457200">
              <a:lnSpc>
                <a:spcPct val="150000"/>
              </a:lnSpc>
            </a:pPr>
            <a:r>
              <a:rPr lang="en-US" altLang="ko-KR" sz="1600" dirty="0"/>
              <a:t>    -</a:t>
            </a:r>
            <a:r>
              <a:rPr lang="ko-KR" altLang="en-US" sz="1600" dirty="0"/>
              <a:t> 다양한 점자훈련프로그램 참여 욕구 해소의 필요성</a:t>
            </a:r>
            <a:r>
              <a:rPr lang="en-US" altLang="ko-KR" sz="1600" dirty="0"/>
              <a:t>(</a:t>
            </a:r>
            <a:r>
              <a:rPr lang="ko-KR" altLang="en-US" sz="1600" dirty="0"/>
              <a:t>욕구만족도 반영</a:t>
            </a:r>
            <a:r>
              <a:rPr lang="en-US" altLang="ko-KR" sz="1600" dirty="0"/>
              <a:t>)</a:t>
            </a:r>
          </a:p>
          <a:p>
            <a:pPr fontAlgn="base">
              <a:lnSpc>
                <a:spcPct val="150000"/>
              </a:lnSpc>
            </a:pPr>
            <a:r>
              <a:rPr lang="en-US" altLang="ko-KR" sz="1600" dirty="0"/>
              <a:t>    - </a:t>
            </a:r>
            <a:r>
              <a:rPr lang="ko-KR" altLang="en-US" sz="1600" dirty="0"/>
              <a:t>개별적 필요 부분에 대한 선택적 참여 폭 확대</a:t>
            </a:r>
            <a:r>
              <a:rPr lang="en-US" altLang="ko-KR" sz="1600" dirty="0"/>
              <a:t>(</a:t>
            </a:r>
            <a:r>
              <a:rPr lang="ko-KR" altLang="en-US" sz="1600" dirty="0"/>
              <a:t>긍정적 만족감</a:t>
            </a:r>
            <a:r>
              <a:rPr lang="en-US" altLang="ko-KR" sz="1600" dirty="0"/>
              <a:t>)</a:t>
            </a:r>
            <a:r>
              <a:rPr lang="ko-KR" altLang="en-US" sz="1600" dirty="0"/>
              <a:t>    </a:t>
            </a:r>
            <a:endParaRPr lang="en-US" altLang="ko-KR" sz="1600" dirty="0"/>
          </a:p>
          <a:p>
            <a:pPr fontAlgn="base">
              <a:lnSpc>
                <a:spcPct val="150000"/>
              </a:lnSpc>
            </a:pPr>
            <a:r>
              <a:rPr lang="en-US" altLang="ko-KR" sz="1600" dirty="0"/>
              <a:t>    - </a:t>
            </a:r>
            <a:r>
              <a:rPr lang="ko-KR" altLang="en-US" sz="1600" dirty="0"/>
              <a:t>점자활용과정 단계</a:t>
            </a:r>
            <a:r>
              <a:rPr lang="en-US" altLang="ko-KR" sz="1600" dirty="0"/>
              <a:t>: 3</a:t>
            </a:r>
            <a:r>
              <a:rPr lang="ko-KR" altLang="en-US" sz="1600" dirty="0"/>
              <a:t>급 </a:t>
            </a:r>
            <a:r>
              <a:rPr lang="ko-KR" altLang="en-US" sz="1600" dirty="0" err="1"/>
              <a:t>한글점역교정사</a:t>
            </a:r>
            <a:r>
              <a:rPr lang="ko-KR" altLang="en-US" sz="1600" dirty="0"/>
              <a:t> </a:t>
            </a:r>
            <a:r>
              <a:rPr lang="en-US" altLang="ko-KR" sz="1600" dirty="0"/>
              <a:t>2</a:t>
            </a:r>
            <a:r>
              <a:rPr lang="ko-KR" altLang="en-US" sz="1600" dirty="0"/>
              <a:t>명</a:t>
            </a:r>
            <a:r>
              <a:rPr lang="en-US" altLang="ko-KR" sz="1600" dirty="0"/>
              <a:t> </a:t>
            </a:r>
            <a:r>
              <a:rPr lang="ko-KR" altLang="en-US" sz="1600" dirty="0"/>
              <a:t>합격</a:t>
            </a:r>
            <a:r>
              <a:rPr lang="en-US" altLang="ko-KR" sz="1600" dirty="0"/>
              <a:t>, </a:t>
            </a:r>
            <a:r>
              <a:rPr lang="ko-KR" altLang="en-US" sz="1600" dirty="0" err="1"/>
              <a:t>영어점역교정사</a:t>
            </a:r>
            <a:r>
              <a:rPr lang="ko-KR" altLang="en-US" sz="1600" dirty="0"/>
              <a:t> </a:t>
            </a:r>
            <a:r>
              <a:rPr lang="en-US" altLang="ko-KR" sz="1600" dirty="0"/>
              <a:t>1</a:t>
            </a:r>
            <a:r>
              <a:rPr lang="ko-KR" altLang="en-US" sz="1600" dirty="0"/>
              <a:t>명 역량 확인</a:t>
            </a:r>
            <a:endParaRPr lang="en-US" altLang="ko-KR" sz="1600" dirty="0"/>
          </a:p>
          <a:p>
            <a:pPr fontAlgn="base">
              <a:lnSpc>
                <a:spcPct val="150000"/>
              </a:lnSpc>
            </a:pPr>
            <a:r>
              <a:rPr lang="ko-KR" altLang="en-US" sz="1600" dirty="0"/>
              <a:t>                               </a:t>
            </a:r>
            <a:r>
              <a:rPr lang="en-US" altLang="ko-KR" sz="1600" dirty="0"/>
              <a:t>(</a:t>
            </a:r>
            <a:r>
              <a:rPr lang="ko-KR" altLang="en-US" sz="1600" dirty="0"/>
              <a:t>향후 관련 영역 인력 활용 가능성 마련</a:t>
            </a:r>
            <a:r>
              <a:rPr lang="en-US" altLang="ko-KR" sz="1600" dirty="0"/>
              <a:t>)</a:t>
            </a:r>
          </a:p>
          <a:p>
            <a:pPr fontAlgn="base">
              <a:lnSpc>
                <a:spcPct val="150000"/>
              </a:lnSpc>
            </a:pPr>
            <a:endParaRPr lang="en-US" altLang="ko-KR" sz="1600" dirty="0"/>
          </a:p>
          <a:p>
            <a:pPr fontAlgn="base">
              <a:lnSpc>
                <a:spcPct val="150000"/>
              </a:lnSpc>
            </a:pPr>
            <a:r>
              <a:rPr lang="en-US" altLang="ko-KR" sz="1600" b="1" dirty="0"/>
              <a:t>  2) </a:t>
            </a:r>
            <a:r>
              <a:rPr lang="ko-KR" altLang="en-US" sz="1600" b="1" dirty="0"/>
              <a:t>소양교육 외부기관 현장 방문 학습 및 체험활동 긍정적 효과</a:t>
            </a:r>
            <a:endParaRPr lang="en-US" altLang="ko-KR" sz="1600" b="1" dirty="0"/>
          </a:p>
          <a:p>
            <a:pPr fontAlgn="base">
              <a:lnSpc>
                <a:spcPct val="150000"/>
              </a:lnSpc>
            </a:pPr>
            <a:r>
              <a:rPr lang="ko-KR" altLang="en-US" sz="1600" dirty="0"/>
              <a:t>    </a:t>
            </a:r>
            <a:r>
              <a:rPr lang="en-US" altLang="ko-KR" sz="1600" dirty="0"/>
              <a:t>- ‘</a:t>
            </a:r>
            <a:r>
              <a:rPr lang="ko-KR" altLang="en-US" sz="1600" dirty="0" err="1"/>
              <a:t>서울맹학교</a:t>
            </a:r>
            <a:r>
              <a:rPr lang="en-US" altLang="ko-KR" sz="1600" dirty="0"/>
              <a:t>’</a:t>
            </a:r>
            <a:r>
              <a:rPr lang="ko-KR" altLang="en-US" sz="1600" dirty="0"/>
              <a:t> 및 </a:t>
            </a:r>
            <a:r>
              <a:rPr lang="en-US" altLang="ko-KR" sz="1600" dirty="0"/>
              <a:t>‘</a:t>
            </a:r>
            <a:r>
              <a:rPr lang="ko-KR" altLang="en-US" sz="1600" dirty="0" err="1"/>
              <a:t>한빛맹학교</a:t>
            </a:r>
            <a:r>
              <a:rPr lang="en-US" altLang="ko-KR" sz="1600" dirty="0"/>
              <a:t>, </a:t>
            </a:r>
            <a:r>
              <a:rPr lang="ko-KR" altLang="en-US" sz="1600" dirty="0" err="1"/>
              <a:t>엔비전스</a:t>
            </a:r>
            <a:r>
              <a:rPr lang="en-US" altLang="ko-KR" sz="1600" dirty="0"/>
              <a:t>‘</a:t>
            </a:r>
            <a:r>
              <a:rPr lang="ko-KR" altLang="en-US" sz="1600" dirty="0"/>
              <a:t>어둠 속의 대화</a:t>
            </a:r>
            <a:r>
              <a:rPr lang="en-US" altLang="ko-KR" sz="1600" dirty="0"/>
              <a:t>’</a:t>
            </a:r>
            <a:r>
              <a:rPr lang="ko-KR" altLang="en-US" sz="1600" dirty="0"/>
              <a:t> 현장체험에 따른 만족감 높음</a:t>
            </a:r>
            <a:endParaRPr lang="en-US" altLang="ko-KR" sz="1600" dirty="0"/>
          </a:p>
          <a:p>
            <a:pPr fontAlgn="base">
              <a:lnSpc>
                <a:spcPct val="150000"/>
              </a:lnSpc>
            </a:pPr>
            <a:r>
              <a:rPr lang="ko-KR" altLang="en-US" sz="1600" dirty="0"/>
              <a:t>    </a:t>
            </a:r>
            <a:r>
              <a:rPr lang="en-US" altLang="ko-KR" sz="1600" dirty="0"/>
              <a:t>- </a:t>
            </a:r>
            <a:r>
              <a:rPr lang="ko-KR" altLang="en-US" sz="1600" dirty="0"/>
              <a:t>개별활동에 따른 </a:t>
            </a:r>
            <a:r>
              <a:rPr lang="ko-KR" altLang="en-US" sz="1600" dirty="0" err="1"/>
              <a:t>타훈련생들과의</a:t>
            </a:r>
            <a:r>
              <a:rPr lang="ko-KR" altLang="en-US" sz="1600" dirty="0"/>
              <a:t> 관계 형성 부족 보완 효과 발생</a:t>
            </a:r>
            <a:r>
              <a:rPr lang="en-US" altLang="ko-KR" sz="1600" dirty="0"/>
              <a:t>(</a:t>
            </a:r>
            <a:r>
              <a:rPr lang="ko-KR" altLang="en-US" sz="1600" dirty="0"/>
              <a:t>관계 형성 부족 의견 반영</a:t>
            </a:r>
            <a:r>
              <a:rPr lang="en-US" altLang="ko-KR" sz="1600" dirty="0"/>
              <a:t>)</a:t>
            </a:r>
            <a:r>
              <a:rPr lang="ko-KR" altLang="en-US" sz="1600" dirty="0"/>
              <a:t> </a:t>
            </a:r>
            <a:endParaRPr lang="en-US" altLang="ko-KR" sz="1600" dirty="0"/>
          </a:p>
          <a:p>
            <a:pPr fontAlgn="base">
              <a:lnSpc>
                <a:spcPct val="150000"/>
              </a:lnSpc>
            </a:pPr>
            <a:r>
              <a:rPr lang="en-US" altLang="ko-KR" sz="1600" dirty="0"/>
              <a:t>  </a:t>
            </a:r>
            <a:r>
              <a:rPr lang="ko-KR" altLang="en-US" sz="1600" b="1" dirty="0"/>
              <a:t> </a:t>
            </a:r>
            <a:endParaRPr lang="en-US" altLang="ko-KR" sz="1600" dirty="0"/>
          </a:p>
        </p:txBody>
      </p:sp>
      <p:sp>
        <p:nvSpPr>
          <p:cNvPr id="41" name="직사각형 40"/>
          <p:cNvSpPr/>
          <p:nvPr/>
        </p:nvSpPr>
        <p:spPr>
          <a:xfrm flipV="1">
            <a:off x="0" y="923704"/>
            <a:ext cx="914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64441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7"/>
          <p:cNvSpPr>
            <a:spLocks noChangeArrowheads="1"/>
          </p:cNvSpPr>
          <p:nvPr/>
        </p:nvSpPr>
        <p:spPr bwMode="auto">
          <a:xfrm>
            <a:off x="42863" y="279400"/>
            <a:ext cx="495840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800" dirty="0">
                <a:latin typeface="HY견고딕" pitchFamily="18" charset="-127"/>
                <a:ea typeface="HY견고딕" pitchFamily="18" charset="-127"/>
              </a:rPr>
              <a:t> 2022 </a:t>
            </a:r>
            <a:r>
              <a:rPr lang="ko-KR" altLang="en-US" sz="2800" dirty="0">
                <a:latin typeface="HY견고딕" pitchFamily="18" charset="-127"/>
                <a:ea typeface="HY견고딕" pitchFamily="18" charset="-127"/>
              </a:rPr>
              <a:t>재활자립팀 사업 평가</a:t>
            </a:r>
            <a:endParaRPr lang="en-US" altLang="ko-KR" sz="28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088" y="1268760"/>
            <a:ext cx="8971407" cy="4969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b="1" dirty="0"/>
              <a:t> 나</a:t>
            </a:r>
            <a:r>
              <a:rPr lang="en-US" altLang="ko-KR" sz="1600" b="1" dirty="0"/>
              <a:t>.</a:t>
            </a:r>
            <a:r>
              <a:rPr lang="ko-KR" altLang="en-US" sz="1600" b="1" dirty="0"/>
              <a:t> 신규 아동청소년 지원 사업 및 가족교육사업 주요 운영 성과 </a:t>
            </a:r>
            <a:endParaRPr lang="en-US" altLang="ko-KR" sz="1600" b="1" dirty="0"/>
          </a:p>
          <a:p>
            <a:pPr>
              <a:lnSpc>
                <a:spcPct val="150000"/>
              </a:lnSpc>
            </a:pPr>
            <a:r>
              <a:rPr lang="en-US" altLang="ko-KR" sz="1600" b="1" dirty="0"/>
              <a:t>  1) </a:t>
            </a:r>
            <a:r>
              <a:rPr lang="ko-KR" altLang="en-US" sz="1600" b="1" dirty="0"/>
              <a:t>새로운 사업 대상과의 프로그램을 통한 관계형성 성과 </a:t>
            </a:r>
            <a:endParaRPr lang="en-US" altLang="ko-KR" sz="1600" b="1" dirty="0"/>
          </a:p>
          <a:p>
            <a:pPr fontAlgn="base">
              <a:lnSpc>
                <a:spcPct val="150000"/>
              </a:lnSpc>
            </a:pPr>
            <a:r>
              <a:rPr lang="en-US" altLang="ko-KR" sz="1600" dirty="0"/>
              <a:t>   - </a:t>
            </a:r>
            <a:r>
              <a:rPr lang="ko-KR" altLang="en-US" sz="1600" dirty="0"/>
              <a:t>프로그램을 통해 약 </a:t>
            </a:r>
            <a:r>
              <a:rPr lang="en-US" altLang="ko-KR" sz="1600" dirty="0"/>
              <a:t>30</a:t>
            </a:r>
            <a:r>
              <a:rPr lang="ko-KR" altLang="en-US" sz="1600" dirty="0"/>
              <a:t>명의 아동청소년과 담당자간 친밀감 형성</a:t>
            </a:r>
            <a:r>
              <a:rPr lang="en-US" altLang="ko-KR" sz="1600" dirty="0"/>
              <a:t>    </a:t>
            </a:r>
          </a:p>
          <a:p>
            <a:pPr fontAlgn="base"/>
            <a:r>
              <a:rPr lang="en-US" altLang="ko-KR" sz="1600" b="1" dirty="0"/>
              <a:t> </a:t>
            </a:r>
          </a:p>
          <a:p>
            <a:pPr fontAlgn="base">
              <a:lnSpc>
                <a:spcPct val="150000"/>
              </a:lnSpc>
            </a:pPr>
            <a:r>
              <a:rPr lang="en-US" altLang="ko-KR" sz="1600" b="1" dirty="0"/>
              <a:t>  2) </a:t>
            </a:r>
            <a:r>
              <a:rPr lang="ko-KR" altLang="en-US" sz="1600" b="1" dirty="0"/>
              <a:t>사업실행의 긍정적 사례와</a:t>
            </a:r>
            <a:r>
              <a:rPr lang="en-US" altLang="ko-KR" sz="1600" b="1" dirty="0"/>
              <a:t> </a:t>
            </a:r>
            <a:r>
              <a:rPr lang="ko-KR" altLang="en-US" sz="1600" b="1" dirty="0"/>
              <a:t>문제점 확인 성과</a:t>
            </a:r>
            <a:r>
              <a:rPr lang="en-US" altLang="ko-KR" sz="1600" b="1" dirty="0"/>
              <a:t> 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b="1" dirty="0"/>
              <a:t>   </a:t>
            </a:r>
            <a:r>
              <a:rPr lang="en-US" altLang="ko-KR" sz="1600" b="1" dirty="0"/>
              <a:t>- </a:t>
            </a:r>
            <a:r>
              <a:rPr lang="ko-KR" altLang="en-US" sz="1600" b="1" dirty="0"/>
              <a:t>개별 및 집단프로그램 병행의 필요성 확인</a:t>
            </a:r>
            <a:r>
              <a:rPr lang="en-US" altLang="ko-KR" sz="1600" b="1" dirty="0"/>
              <a:t>.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dirty="0"/>
              <a:t>    〮 개별 지원의 경우</a:t>
            </a:r>
            <a:r>
              <a:rPr lang="en-US" altLang="ko-KR" sz="1600" dirty="0"/>
              <a:t>:</a:t>
            </a:r>
            <a:r>
              <a:rPr lang="ko-KR" altLang="en-US" sz="1600" dirty="0"/>
              <a:t> 이동 및</a:t>
            </a:r>
            <a:r>
              <a:rPr lang="en-US" altLang="ko-KR" sz="1600" dirty="0"/>
              <a:t> </a:t>
            </a:r>
            <a:r>
              <a:rPr lang="ko-KR" altLang="en-US" sz="1600" dirty="0"/>
              <a:t>의사소통</a:t>
            </a:r>
            <a:r>
              <a:rPr lang="en-US" altLang="ko-KR" sz="1600" dirty="0"/>
              <a:t>, </a:t>
            </a:r>
            <a:r>
              <a:rPr lang="ko-KR" altLang="en-US" sz="1600" dirty="0"/>
              <a:t>신변처리관리 등 개인 기능역량 강화의 욕구 강함</a:t>
            </a:r>
            <a:r>
              <a:rPr lang="en-US" altLang="ko-KR" sz="1600" dirty="0"/>
              <a:t>.</a:t>
            </a:r>
          </a:p>
          <a:p>
            <a:pPr fontAlgn="base">
              <a:lnSpc>
                <a:spcPct val="150000"/>
              </a:lnSpc>
            </a:pPr>
            <a:r>
              <a:rPr lang="en-US" altLang="ko-KR" sz="1600" spc="-100" dirty="0"/>
              <a:t>     </a:t>
            </a:r>
            <a:r>
              <a:rPr lang="ko-KR" altLang="en-US" sz="1600" dirty="0"/>
              <a:t>〮</a:t>
            </a:r>
            <a:r>
              <a:rPr lang="en-US" altLang="ko-KR" sz="1600" spc="-100" dirty="0"/>
              <a:t>  </a:t>
            </a:r>
            <a:r>
              <a:rPr lang="ko-KR" altLang="en-US" sz="1600" spc="-100" dirty="0"/>
              <a:t>개별 이외의 경우</a:t>
            </a:r>
            <a:r>
              <a:rPr lang="en-US" altLang="ko-KR" sz="1600" spc="-100" dirty="0"/>
              <a:t>: </a:t>
            </a:r>
            <a:r>
              <a:rPr lang="ko-KR" altLang="en-US" sz="1600" spc="-100" dirty="0"/>
              <a:t>프로그램 내용에 따라 선택</a:t>
            </a:r>
            <a:r>
              <a:rPr lang="en-US" altLang="ko-KR" sz="1600" spc="-100" dirty="0"/>
              <a:t>, </a:t>
            </a:r>
            <a:r>
              <a:rPr lang="ko-KR" altLang="en-US" sz="1600" spc="-100" dirty="0"/>
              <a:t>심리정서적 영역</a:t>
            </a:r>
            <a:r>
              <a:rPr lang="en-US" altLang="ko-KR" sz="1600" spc="-100" dirty="0"/>
              <a:t>(</a:t>
            </a:r>
            <a:r>
              <a:rPr lang="ko-KR" altLang="en-US" sz="1600" spc="-100" dirty="0"/>
              <a:t>사회성</a:t>
            </a:r>
            <a:r>
              <a:rPr lang="en-US" altLang="ko-KR" sz="1600" spc="-100" dirty="0"/>
              <a:t>)</a:t>
            </a:r>
            <a:r>
              <a:rPr lang="ko-KR" altLang="en-US" sz="1600" spc="-100" dirty="0"/>
              <a:t>에 대한 욕구 강함</a:t>
            </a:r>
            <a:r>
              <a:rPr lang="en-US" altLang="ko-KR" sz="1600" spc="-100" dirty="0"/>
              <a:t>.</a:t>
            </a:r>
            <a:r>
              <a:rPr lang="ko-KR" altLang="en-US" sz="1600" spc="-100" dirty="0"/>
              <a:t>            </a:t>
            </a:r>
            <a:endParaRPr lang="en-US" altLang="ko-KR" sz="1600" spc="-100" dirty="0"/>
          </a:p>
          <a:p>
            <a:pPr lvl="2" fontAlgn="base"/>
            <a:endParaRPr lang="en-US" altLang="ko-KR" sz="1600" b="1" dirty="0"/>
          </a:p>
          <a:p>
            <a:pPr fontAlgn="base">
              <a:lnSpc>
                <a:spcPct val="150000"/>
              </a:lnSpc>
            </a:pPr>
            <a:r>
              <a:rPr lang="en-US" altLang="ko-KR" sz="1600" b="1" dirty="0"/>
              <a:t>   - </a:t>
            </a:r>
            <a:r>
              <a:rPr lang="ko-KR" altLang="en-US" sz="1600" b="1" dirty="0"/>
              <a:t>심리정서 지원 영역에 대한 관심도 및 효과</a:t>
            </a:r>
            <a:endParaRPr lang="en-US" altLang="ko-KR" sz="1600" b="1" dirty="0"/>
          </a:p>
          <a:p>
            <a:pPr fontAlgn="base">
              <a:lnSpc>
                <a:spcPct val="150000"/>
              </a:lnSpc>
            </a:pPr>
            <a:r>
              <a:rPr lang="ko-KR" altLang="en-US" sz="1600" dirty="0"/>
              <a:t>    〮 관심도</a:t>
            </a:r>
            <a:r>
              <a:rPr lang="en-US" altLang="ko-KR" sz="1600" dirty="0"/>
              <a:t>: </a:t>
            </a:r>
            <a:r>
              <a:rPr lang="ko-KR" altLang="en-US" sz="1600" dirty="0" err="1"/>
              <a:t>동물매개치유</a:t>
            </a:r>
            <a:r>
              <a:rPr lang="ko-KR" altLang="en-US" sz="1600" dirty="0"/>
              <a:t> 초기 목표인원의 </a:t>
            </a:r>
            <a:r>
              <a:rPr lang="en-US" altLang="ko-KR" sz="1600" dirty="0"/>
              <a:t>2</a:t>
            </a:r>
            <a:r>
              <a:rPr lang="ko-KR" altLang="en-US" sz="1600" dirty="0"/>
              <a:t>배수 접수</a:t>
            </a:r>
            <a:r>
              <a:rPr lang="en-US" altLang="ko-KR" sz="1600" dirty="0"/>
              <a:t>(</a:t>
            </a:r>
            <a:r>
              <a:rPr lang="ko-KR" altLang="en-US" sz="1600" dirty="0"/>
              <a:t>원인</a:t>
            </a:r>
            <a:r>
              <a:rPr lang="en-US" altLang="ko-KR" sz="1600" dirty="0"/>
              <a:t>: </a:t>
            </a:r>
            <a:r>
              <a:rPr lang="ko-KR" altLang="en-US" sz="1600" dirty="0"/>
              <a:t>동물에 대한 호기심과 친근감</a:t>
            </a:r>
            <a:r>
              <a:rPr lang="en-US" altLang="ko-KR" sz="1600" dirty="0"/>
              <a:t>)</a:t>
            </a:r>
          </a:p>
          <a:p>
            <a:pPr fontAlgn="base">
              <a:lnSpc>
                <a:spcPct val="150000"/>
              </a:lnSpc>
            </a:pPr>
            <a:r>
              <a:rPr lang="en-US" altLang="ko-KR" sz="1600" dirty="0"/>
              <a:t>    </a:t>
            </a:r>
            <a:r>
              <a:rPr lang="ko-KR" altLang="en-US" sz="1600" dirty="0"/>
              <a:t>〮 문제점</a:t>
            </a:r>
            <a:r>
              <a:rPr lang="en-US" altLang="ko-KR" sz="1600" dirty="0"/>
              <a:t>:</a:t>
            </a:r>
            <a:r>
              <a:rPr lang="ko-KR" altLang="en-US" sz="1600" dirty="0"/>
              <a:t> 거리상의 문제</a:t>
            </a:r>
            <a:r>
              <a:rPr lang="en-US" altLang="ko-KR" sz="1600" dirty="0"/>
              <a:t>, </a:t>
            </a:r>
            <a:r>
              <a:rPr lang="ko-KR" altLang="en-US" sz="1600" dirty="0"/>
              <a:t>개인사정 등 취소 발생</a:t>
            </a:r>
            <a:r>
              <a:rPr lang="en-US" altLang="ko-KR" sz="1600" dirty="0"/>
              <a:t>(</a:t>
            </a:r>
            <a:r>
              <a:rPr lang="ko-KR" altLang="en-US" sz="1600" dirty="0"/>
              <a:t>대안</a:t>
            </a:r>
            <a:r>
              <a:rPr lang="en-US" altLang="ko-KR" sz="1600" dirty="0"/>
              <a:t>: </a:t>
            </a:r>
            <a:r>
              <a:rPr lang="ko-KR" altLang="en-US" sz="1600" dirty="0"/>
              <a:t>외부 장소를  활용하는 방안</a:t>
            </a:r>
            <a:r>
              <a:rPr lang="en-US" altLang="ko-KR" sz="1600" dirty="0"/>
              <a:t>)</a:t>
            </a:r>
          </a:p>
          <a:p>
            <a:pPr fontAlgn="base">
              <a:lnSpc>
                <a:spcPct val="150000"/>
              </a:lnSpc>
            </a:pPr>
            <a:r>
              <a:rPr lang="en-US" altLang="ko-KR" sz="1600" dirty="0"/>
              <a:t>    </a:t>
            </a:r>
            <a:r>
              <a:rPr lang="ko-KR" altLang="en-US" sz="1600" dirty="0"/>
              <a:t>〮 만족도 및 효과</a:t>
            </a:r>
            <a:r>
              <a:rPr lang="en-US" altLang="ko-KR" sz="1600" dirty="0"/>
              <a:t>: </a:t>
            </a:r>
            <a:r>
              <a:rPr lang="ko-KR" altLang="en-US" sz="1600" dirty="0"/>
              <a:t>당사자 만족도 높음</a:t>
            </a:r>
            <a:r>
              <a:rPr lang="en-US" altLang="ko-KR" sz="1600" dirty="0"/>
              <a:t>(</a:t>
            </a:r>
            <a:r>
              <a:rPr lang="ko-KR" altLang="en-US" sz="1600" dirty="0"/>
              <a:t>배움에 대한 부담에서 교감에 따른 긍정적 감정 경험</a:t>
            </a:r>
            <a:r>
              <a:rPr lang="en-US" altLang="ko-KR" sz="1600" dirty="0"/>
              <a:t>)</a:t>
            </a:r>
          </a:p>
          <a:p>
            <a:pPr fontAlgn="base">
              <a:lnSpc>
                <a:spcPct val="150000"/>
              </a:lnSpc>
            </a:pPr>
            <a:r>
              <a:rPr lang="en-US" altLang="ko-KR" sz="1600" dirty="0"/>
              <a:t>                           </a:t>
            </a:r>
            <a:r>
              <a:rPr lang="ko-KR" altLang="en-US" sz="1600" dirty="0"/>
              <a:t>타프로그램으로의 참여 확장</a:t>
            </a:r>
            <a:r>
              <a:rPr lang="en-US" altLang="ko-KR" sz="1600" dirty="0"/>
              <a:t>(</a:t>
            </a:r>
            <a:r>
              <a:rPr lang="ko-KR" altLang="en-US" sz="1600" dirty="0"/>
              <a:t>복지관프로그램 인식 긍정적 변화</a:t>
            </a:r>
            <a:r>
              <a:rPr lang="en-US" altLang="ko-KR" sz="1600" dirty="0"/>
              <a:t>)</a:t>
            </a:r>
            <a:r>
              <a:rPr lang="en-US" altLang="ko-KR" sz="1600" b="1" dirty="0"/>
              <a:t>   </a:t>
            </a:r>
            <a:endParaRPr lang="en-US" altLang="ko-KR" sz="1600" dirty="0"/>
          </a:p>
        </p:txBody>
      </p:sp>
      <p:sp>
        <p:nvSpPr>
          <p:cNvPr id="41" name="직사각형 40"/>
          <p:cNvSpPr/>
          <p:nvPr/>
        </p:nvSpPr>
        <p:spPr>
          <a:xfrm flipV="1">
            <a:off x="0" y="923704"/>
            <a:ext cx="914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83192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7"/>
          <p:cNvSpPr>
            <a:spLocks noChangeArrowheads="1"/>
          </p:cNvSpPr>
          <p:nvPr/>
        </p:nvSpPr>
        <p:spPr bwMode="auto">
          <a:xfrm>
            <a:off x="42863" y="279400"/>
            <a:ext cx="495840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800" dirty="0">
                <a:latin typeface="HY견고딕" pitchFamily="18" charset="-127"/>
                <a:ea typeface="HY견고딕" pitchFamily="18" charset="-127"/>
              </a:rPr>
              <a:t> 2022 </a:t>
            </a:r>
            <a:r>
              <a:rPr lang="ko-KR" altLang="en-US" sz="2800" dirty="0">
                <a:latin typeface="HY견고딕" pitchFamily="18" charset="-127"/>
                <a:ea typeface="HY견고딕" pitchFamily="18" charset="-127"/>
              </a:rPr>
              <a:t>재활자립팀 사업 평가</a:t>
            </a:r>
            <a:endParaRPr lang="en-US" altLang="ko-KR" sz="28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088" y="1268760"/>
            <a:ext cx="8971407" cy="2999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1600" b="1" dirty="0"/>
              <a:t>   - </a:t>
            </a:r>
            <a:r>
              <a:rPr lang="ko-KR" altLang="en-US" sz="1600" b="1" dirty="0"/>
              <a:t>아동청소년프로그램 외 보호자를 위한 프로그램 신설</a:t>
            </a:r>
            <a:r>
              <a:rPr lang="en-US" altLang="ko-KR" sz="1600" b="1" dirty="0"/>
              <a:t>, </a:t>
            </a:r>
            <a:r>
              <a:rPr lang="ko-KR" altLang="en-US" sz="1600" b="1" dirty="0"/>
              <a:t>가족 인식개선의 효과</a:t>
            </a:r>
            <a:endParaRPr lang="en-US" altLang="ko-KR" sz="1600" b="1" dirty="0"/>
          </a:p>
          <a:p>
            <a:pPr fontAlgn="base">
              <a:lnSpc>
                <a:spcPct val="150000"/>
              </a:lnSpc>
            </a:pPr>
            <a:r>
              <a:rPr lang="en-US" altLang="ko-KR" sz="1600" dirty="0"/>
              <a:t>    </a:t>
            </a:r>
            <a:r>
              <a:rPr lang="ko-KR" altLang="en-US" sz="1600" dirty="0"/>
              <a:t>〮 가족체험 및 보행교실</a:t>
            </a:r>
            <a:r>
              <a:rPr lang="en-US" altLang="ko-KR" sz="1600" dirty="0"/>
              <a:t>, </a:t>
            </a:r>
            <a:r>
              <a:rPr lang="ko-KR" altLang="en-US" sz="1600" dirty="0"/>
              <a:t>일부 보호자 보행지도사 자격 과정 필기 </a:t>
            </a:r>
            <a:r>
              <a:rPr lang="en-US" altLang="ko-KR" sz="1600" dirty="0"/>
              <a:t>2</a:t>
            </a:r>
            <a:r>
              <a:rPr lang="ko-KR" altLang="en-US" sz="1600" dirty="0"/>
              <a:t>명</a:t>
            </a:r>
            <a:r>
              <a:rPr lang="en-US" altLang="ko-KR" sz="1600" dirty="0"/>
              <a:t>, </a:t>
            </a:r>
            <a:r>
              <a:rPr lang="ko-KR" altLang="en-US" sz="1600" dirty="0"/>
              <a:t>실기 </a:t>
            </a:r>
            <a:r>
              <a:rPr lang="en-US" altLang="ko-KR" sz="1600" dirty="0"/>
              <a:t>1</a:t>
            </a:r>
            <a:r>
              <a:rPr lang="ko-KR" altLang="en-US" sz="1600" dirty="0"/>
              <a:t>명 합격</a:t>
            </a:r>
            <a:endParaRPr lang="en-US" altLang="ko-KR" sz="1600" dirty="0"/>
          </a:p>
          <a:p>
            <a:pPr fontAlgn="base">
              <a:lnSpc>
                <a:spcPct val="150000"/>
              </a:lnSpc>
            </a:pPr>
            <a:r>
              <a:rPr lang="en-US" altLang="ko-KR" sz="1600" b="1" dirty="0"/>
              <a:t> </a:t>
            </a:r>
            <a:r>
              <a:rPr lang="ko-KR" altLang="en-US" sz="1600" b="1" dirty="0"/>
              <a:t> </a:t>
            </a:r>
            <a:endParaRPr lang="en-US" altLang="ko-KR" sz="1600" b="1" dirty="0"/>
          </a:p>
          <a:p>
            <a:pPr fontAlgn="base">
              <a:lnSpc>
                <a:spcPct val="150000"/>
              </a:lnSpc>
            </a:pPr>
            <a:r>
              <a:rPr lang="en-US" altLang="ko-KR" sz="1600" b="1" dirty="0"/>
              <a:t>   - </a:t>
            </a:r>
            <a:r>
              <a:rPr lang="ko-KR" altLang="en-US" sz="1600" b="1" dirty="0"/>
              <a:t>보호자의 프로그램 참여 결정 시 시간의 효율성 문제 중요성 확인</a:t>
            </a:r>
            <a:endParaRPr lang="en-US" altLang="ko-KR" sz="1600" b="1" dirty="0"/>
          </a:p>
          <a:p>
            <a:pPr fontAlgn="base">
              <a:lnSpc>
                <a:spcPct val="150000"/>
              </a:lnSpc>
            </a:pPr>
            <a:r>
              <a:rPr lang="ko-KR" altLang="en-US" sz="1600" dirty="0"/>
              <a:t>    〮 방학프로그램에 대한 욕구 강함 재확인</a:t>
            </a:r>
            <a:endParaRPr lang="en-US" altLang="ko-KR" sz="1600" dirty="0"/>
          </a:p>
          <a:p>
            <a:pPr fontAlgn="base">
              <a:lnSpc>
                <a:spcPct val="150000"/>
              </a:lnSpc>
            </a:pPr>
            <a:r>
              <a:rPr lang="en-US" altLang="ko-KR" sz="1600" dirty="0"/>
              <a:t>    </a:t>
            </a:r>
            <a:r>
              <a:rPr lang="ko-KR" altLang="en-US" sz="1600" dirty="0"/>
              <a:t>〮</a:t>
            </a:r>
            <a:r>
              <a:rPr lang="en-US" altLang="ko-KR" sz="1600" dirty="0"/>
              <a:t> </a:t>
            </a:r>
            <a:r>
              <a:rPr lang="ko-KR" altLang="en-US" sz="1600" dirty="0"/>
              <a:t>프로그램별 운영시간 공백의 최소화 욕구 확인</a:t>
            </a:r>
            <a:r>
              <a:rPr lang="en-US" altLang="ko-KR" sz="1600" dirty="0"/>
              <a:t>(</a:t>
            </a:r>
            <a:r>
              <a:rPr lang="ko-KR" altLang="en-US" sz="1600" dirty="0"/>
              <a:t>이유</a:t>
            </a:r>
            <a:r>
              <a:rPr lang="en-US" altLang="ko-KR" sz="1600" dirty="0"/>
              <a:t>: </a:t>
            </a:r>
            <a:r>
              <a:rPr lang="ko-KR" altLang="en-US" sz="1600" dirty="0"/>
              <a:t>아이 동반 이동의 어려움</a:t>
            </a:r>
            <a:r>
              <a:rPr lang="en-US" altLang="ko-KR" sz="1600" dirty="0"/>
              <a:t>)</a:t>
            </a:r>
            <a:r>
              <a:rPr lang="ko-KR" altLang="en-US" sz="1600" dirty="0"/>
              <a:t>   </a:t>
            </a:r>
            <a:endParaRPr lang="en-US" altLang="ko-KR" sz="1600" dirty="0"/>
          </a:p>
          <a:p>
            <a:pPr fontAlgn="base">
              <a:lnSpc>
                <a:spcPct val="150000"/>
              </a:lnSpc>
            </a:pPr>
            <a:r>
              <a:rPr lang="en-US" altLang="ko-KR" sz="1600" dirty="0"/>
              <a:t> </a:t>
            </a:r>
          </a:p>
          <a:p>
            <a:pPr fontAlgn="base">
              <a:lnSpc>
                <a:spcPct val="150000"/>
              </a:lnSpc>
            </a:pPr>
            <a:r>
              <a:rPr lang="en-US" altLang="ko-KR" sz="1600" b="1" dirty="0"/>
              <a:t>  </a:t>
            </a:r>
            <a:endParaRPr lang="en-US" altLang="ko-KR" sz="1600" dirty="0"/>
          </a:p>
        </p:txBody>
      </p:sp>
      <p:sp>
        <p:nvSpPr>
          <p:cNvPr id="41" name="직사각형 40"/>
          <p:cNvSpPr/>
          <p:nvPr/>
        </p:nvSpPr>
        <p:spPr>
          <a:xfrm flipV="1">
            <a:off x="0" y="923704"/>
            <a:ext cx="914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27955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3454" y="341090"/>
            <a:ext cx="7280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-3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HY강M" panose="02030600000101010101" pitchFamily="18" charset="-127"/>
                <a:ea typeface="HY강M" panose="02030600000101010101" pitchFamily="18" charset="-127"/>
                <a:cs typeface="+mn-cs"/>
              </a:rPr>
              <a:t>2022</a:t>
            </a:r>
            <a:r>
              <a:rPr kumimoji="0" lang="ko-KR" altLang="en-US" sz="2000" b="0" i="0" u="none" strike="noStrike" kern="1200" cap="none" spc="-3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HY강M" panose="02030600000101010101" pitchFamily="18" charset="-127"/>
                <a:ea typeface="HY강M" panose="02030600000101010101" pitchFamily="18" charset="-127"/>
                <a:cs typeface="+mn-cs"/>
              </a:rPr>
              <a:t> 중점추진사항  및 </a:t>
            </a:r>
            <a:r>
              <a:rPr kumimoji="0" lang="en-US" altLang="ko-KR" sz="2000" b="0" i="0" u="none" strike="noStrike" kern="1200" cap="none" spc="-3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HY강M" panose="02030600000101010101" pitchFamily="18" charset="-127"/>
                <a:ea typeface="HY강M" panose="02030600000101010101" pitchFamily="18" charset="-127"/>
                <a:cs typeface="+mn-cs"/>
              </a:rPr>
              <a:t>2023</a:t>
            </a:r>
            <a:r>
              <a:rPr kumimoji="0" lang="ko-KR" altLang="en-US" sz="2000" b="0" i="0" u="none" strike="noStrike" kern="1200" cap="none" spc="-3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HY강M" panose="02030600000101010101" pitchFamily="18" charset="-127"/>
                <a:ea typeface="HY강M" panose="02030600000101010101" pitchFamily="18" charset="-127"/>
                <a:cs typeface="+mn-cs"/>
              </a:rPr>
              <a:t>년 추진 계획</a:t>
            </a:r>
            <a:endParaRPr kumimoji="0" lang="en-US" altLang="ko-KR" sz="2000" b="0" i="0" u="none" strike="noStrike" kern="1200" cap="none" spc="-3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HY강M" panose="02030600000101010101" pitchFamily="18" charset="-127"/>
              <a:ea typeface="HY강M" panose="02030600000101010101" pitchFamily="18" charset="-127"/>
              <a:cs typeface="+mn-cs"/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364803" y="728834"/>
            <a:ext cx="8406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391402" y="1845275"/>
            <a:ext cx="1467296" cy="4374549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강M" panose="02030600000101010101" pitchFamily="18" charset="-127"/>
                <a:ea typeface="HY강M" panose="02030600000101010101" pitchFamily="18" charset="-127"/>
                <a:cs typeface="+mn-cs"/>
              </a:rPr>
              <a:t>2023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강M" panose="02030600000101010101" pitchFamily="18" charset="-127"/>
                <a:ea typeface="HY강M" panose="02030600000101010101" pitchFamily="18" charset="-127"/>
                <a:cs typeface="+mn-cs"/>
              </a:rPr>
              <a:t>추진 계획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77411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1376A-1BCE-4C3B-85BD-05D751D6B156}" type="slidenum">
              <a:rPr kumimoji="0" lang="en-US" altLang="ko-KR" sz="800" b="0" i="0" u="none" strike="noStrike" kern="1200" cap="none" spc="-3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r>
              <a:rPr kumimoji="0" lang="en-US" altLang="ko-KR" sz="800" b="0" i="0" u="none" strike="noStrike" kern="1200" cap="none" spc="-3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rPr>
              <a:t> / 7</a:t>
            </a:r>
          </a:p>
        </p:txBody>
      </p:sp>
      <p:sp>
        <p:nvSpPr>
          <p:cNvPr id="18" name="제목 17"/>
          <p:cNvSpPr>
            <a:spLocks noGrp="1"/>
          </p:cNvSpPr>
          <p:nvPr>
            <p:ph type="title"/>
          </p:nvPr>
        </p:nvSpPr>
        <p:spPr>
          <a:xfrm>
            <a:off x="257174" y="752474"/>
            <a:ext cx="8372475" cy="912813"/>
          </a:xfrm>
        </p:spPr>
        <p:txBody>
          <a:bodyPr>
            <a:normAutofit/>
          </a:bodyPr>
          <a:lstStyle/>
          <a:p>
            <a:pPr algn="l"/>
            <a:r>
              <a:rPr lang="ko-KR" altLang="en-US" sz="4000" b="1" spc="-150" dirty="0">
                <a:solidFill>
                  <a:srgbClr val="1D314E"/>
                </a:solidFill>
              </a:rPr>
              <a:t> </a:t>
            </a:r>
            <a:r>
              <a:rPr lang="ko-KR" altLang="en-US" sz="4000" b="1" spc="-150" dirty="0">
                <a:solidFill>
                  <a:srgbClr val="1D314E"/>
                </a:solidFill>
                <a:latin typeface="HY강M" panose="02030600000101010101" pitchFamily="18" charset="-127"/>
                <a:ea typeface="HY강M" panose="02030600000101010101" pitchFamily="18" charset="-127"/>
                <a:cs typeface="Verdana" panose="020B0604030504040204" pitchFamily="34" charset="0"/>
              </a:rPr>
              <a:t>회계 </a:t>
            </a:r>
            <a:r>
              <a:rPr lang="en-US" altLang="ko-KR" sz="2400" b="1" spc="-150" dirty="0">
                <a:solidFill>
                  <a:srgbClr val="1D314E"/>
                </a:solidFill>
                <a:latin typeface="HY강M" panose="02030600000101010101" pitchFamily="18" charset="-127"/>
                <a:ea typeface="HY강M" panose="02030600000101010101" pitchFamily="18" charset="-127"/>
                <a:cs typeface="Verdana" panose="020B0604030504040204" pitchFamily="34" charset="0"/>
              </a:rPr>
              <a:t>- 2</a:t>
            </a:r>
            <a:endParaRPr lang="ko-KR" altLang="en-US" sz="2400" b="1" spc="-150" dirty="0">
              <a:solidFill>
                <a:srgbClr val="1D314E"/>
              </a:solidFill>
              <a:latin typeface="HY강M" panose="02030600000101010101" pitchFamily="18" charset="-127"/>
              <a:ea typeface="HY강M" panose="02030600000101010101" pitchFamily="18" charset="-127"/>
              <a:cs typeface="Verdana" panose="020B0604030504040204" pitchFamily="34" charset="0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1987604" y="1845275"/>
            <a:ext cx="6666177" cy="4374549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542925" marR="0" lvl="0" indent="-276225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회계</a:t>
            </a: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급여</a:t>
            </a: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인사정보 전산시스템 변경 </a:t>
            </a: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: </a:t>
            </a:r>
            <a:r>
              <a:rPr kumimoji="0" lang="ko-KR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희망이음</a:t>
            </a:r>
            <a:endParaRPr kumimoji="0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542925" marR="0" lvl="0" indent="-276225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ko-KR" altLang="en-US" sz="18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구매업체 관리 </a:t>
            </a:r>
            <a:r>
              <a:rPr kumimoji="0" lang="en-US" altLang="ko-KR" sz="18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:</a:t>
            </a:r>
            <a:r>
              <a:rPr kumimoji="0" lang="ko-KR" altLang="en-US" sz="18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비교 견적 점검</a:t>
            </a:r>
            <a:r>
              <a:rPr kumimoji="0" lang="en-US" altLang="ko-KR" sz="18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18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구매 및 견적 업무 확대</a:t>
            </a:r>
            <a:endParaRPr kumimoji="0" lang="en-US" altLang="ko-KR" sz="1800" b="1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542925" marR="0" lvl="0" indent="-276225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ko-KR" altLang="en-US" sz="18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자부담회계 재정 자립 노력 </a:t>
            </a:r>
            <a:endParaRPr kumimoji="0" lang="en-US" altLang="ko-KR" sz="1800" b="1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       . 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연차수당 등 법정수당 예산 확보</a:t>
            </a:r>
            <a:endParaRPr kumimoji="0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       . </a:t>
            </a:r>
            <a:r>
              <a:rPr kumimoji="0" lang="ko-KR" altLang="en-US" sz="18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고덕사회체육센터 이용료 현실화</a:t>
            </a:r>
            <a:endParaRPr kumimoji="0" lang="en-US" altLang="ko-KR" sz="1800" b="1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          . </a:t>
            </a:r>
            <a:r>
              <a:rPr kumimoji="0" lang="ko-KR" altLang="en-US" sz="18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식당 예산 균형 </a:t>
            </a:r>
            <a:r>
              <a:rPr kumimoji="0" lang="en-US" altLang="ko-KR" sz="18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: </a:t>
            </a:r>
            <a:r>
              <a:rPr kumimoji="0" lang="ko-KR" altLang="en-US" sz="18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식비 인상</a:t>
            </a:r>
            <a:endParaRPr kumimoji="0" lang="en-US" altLang="ko-KR" sz="1800" b="1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542925" marR="0" lvl="0" indent="-276225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ko-KR" altLang="en-US" sz="18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인터넷 뱅킹 운영 확대 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검토 </a:t>
            </a: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: 1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일 처리 한도 증액</a:t>
            </a:r>
            <a:endParaRPr kumimoji="0" lang="en-US" altLang="ko-KR" sz="1800" b="1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542925" marR="0" lvl="0" indent="-276225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ko-KR" altLang="en-US" sz="18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카드결제시스템 도입 </a:t>
            </a:r>
            <a:endParaRPr kumimoji="0" lang="en-US" altLang="ko-KR" sz="1800" b="1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542925" marR="0" lvl="0" indent="-276225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ko-KR" altLang="en-US" sz="18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예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산 지출 계획 준수 관리 </a:t>
            </a: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: 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사업계획 대비 지출 점검</a:t>
            </a:r>
            <a:endParaRPr kumimoji="0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542925" marR="0" lvl="0" indent="-276225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ko-KR" altLang="en-US" sz="18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원인행위 등 예산 지출원칙 준수 및 예산 집행 지속적 점검</a:t>
            </a:r>
            <a:endParaRPr kumimoji="0" lang="en-US" altLang="ko-KR" sz="1800" b="1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78903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7"/>
          <p:cNvSpPr>
            <a:spLocks noChangeArrowheads="1"/>
          </p:cNvSpPr>
          <p:nvPr/>
        </p:nvSpPr>
        <p:spPr bwMode="auto">
          <a:xfrm>
            <a:off x="42863" y="279400"/>
            <a:ext cx="495840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800" dirty="0">
                <a:latin typeface="HY견고딕" pitchFamily="18" charset="-127"/>
                <a:ea typeface="HY견고딕" pitchFamily="18" charset="-127"/>
              </a:rPr>
              <a:t> 2022 </a:t>
            </a:r>
            <a:r>
              <a:rPr lang="ko-KR" altLang="en-US" sz="2800" dirty="0">
                <a:latin typeface="HY견고딕" pitchFamily="18" charset="-127"/>
                <a:ea typeface="HY견고딕" pitchFamily="18" charset="-127"/>
              </a:rPr>
              <a:t>재활자립팀 사업 평가</a:t>
            </a:r>
            <a:endParaRPr lang="en-US" altLang="ko-KR" sz="28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088" y="1268760"/>
            <a:ext cx="8971407" cy="4476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b="1" dirty="0"/>
              <a:t>  3) </a:t>
            </a:r>
            <a:r>
              <a:rPr lang="ko-KR" altLang="en-US" sz="1600" b="1" dirty="0"/>
              <a:t>시각장애대학생 지원 사업의 운영의 주요 성과</a:t>
            </a:r>
            <a:endParaRPr lang="en-US" altLang="ko-KR" sz="1600" b="1" dirty="0"/>
          </a:p>
          <a:p>
            <a:pPr>
              <a:lnSpc>
                <a:spcPct val="150000"/>
              </a:lnSpc>
            </a:pPr>
            <a:r>
              <a:rPr lang="en-US" altLang="ko-KR" sz="1600" spc="-100" dirty="0"/>
              <a:t>    </a:t>
            </a:r>
            <a:r>
              <a:rPr lang="en-US" altLang="ko-KR" sz="1600" b="1" spc="-100" dirty="0"/>
              <a:t>- </a:t>
            </a:r>
            <a:r>
              <a:rPr lang="ko-KR" altLang="en-US" sz="1600" b="1" spc="-100" dirty="0"/>
              <a:t>캠퍼스보행</a:t>
            </a:r>
            <a:r>
              <a:rPr lang="en-US" altLang="ko-KR" sz="1600" b="1" spc="-100" dirty="0"/>
              <a:t> </a:t>
            </a:r>
            <a:r>
              <a:rPr lang="ko-KR" altLang="en-US" sz="1600" b="1" spc="-100" dirty="0"/>
              <a:t>및 </a:t>
            </a:r>
            <a:r>
              <a:rPr lang="en-US" altLang="ko-KR" sz="1600" b="1" spc="-100" dirty="0"/>
              <a:t>(</a:t>
            </a:r>
            <a:r>
              <a:rPr lang="ko-KR" altLang="en-US" sz="1600" b="1" spc="-100" dirty="0"/>
              <a:t>신규</a:t>
            </a:r>
            <a:r>
              <a:rPr lang="en-US" altLang="ko-KR" sz="1600" b="1" spc="-100" dirty="0"/>
              <a:t>) </a:t>
            </a:r>
            <a:r>
              <a:rPr lang="ko-KR" altLang="en-US" sz="1600" b="1" spc="-100" dirty="0" err="1"/>
              <a:t>자기효능감향상사업</a:t>
            </a:r>
            <a:r>
              <a:rPr lang="ko-KR" altLang="en-US" sz="1600" b="1" spc="-100" dirty="0"/>
              <a:t> 운영에 따른 대학생 참여자 </a:t>
            </a:r>
            <a:r>
              <a:rPr lang="en-US" altLang="ko-KR" sz="1600" b="1" spc="-100" dirty="0"/>
              <a:t>30</a:t>
            </a:r>
            <a:r>
              <a:rPr lang="ko-KR" altLang="en-US" sz="1600" b="1" spc="-100" dirty="0"/>
              <a:t>명 관계형성 유지 중</a:t>
            </a:r>
            <a:r>
              <a:rPr lang="ko-KR" altLang="en-US" sz="1600" spc="-100" dirty="0"/>
              <a:t>             </a:t>
            </a:r>
            <a:endParaRPr lang="en-US" altLang="ko-KR" sz="1600" spc="-100" dirty="0"/>
          </a:p>
          <a:p>
            <a:pPr>
              <a:lnSpc>
                <a:spcPct val="150000"/>
              </a:lnSpc>
            </a:pPr>
            <a:r>
              <a:rPr lang="en-US" altLang="ko-KR" sz="1600" dirty="0"/>
              <a:t>    </a:t>
            </a:r>
            <a:r>
              <a:rPr lang="ko-KR" altLang="en-US" sz="1600" dirty="0"/>
              <a:t>〮 프로그램을 통한 지속적 만남의 결과 </a:t>
            </a:r>
            <a:r>
              <a:rPr lang="en-US" altLang="ko-KR" sz="1600" dirty="0"/>
              <a:t>10</a:t>
            </a:r>
            <a:r>
              <a:rPr lang="ko-KR" altLang="en-US" sz="1600" dirty="0"/>
              <a:t>명 친밀감 높은 상황</a:t>
            </a:r>
            <a:endParaRPr lang="en-US" altLang="ko-KR" sz="1600" dirty="0"/>
          </a:p>
          <a:p>
            <a:pPr>
              <a:lnSpc>
                <a:spcPct val="150000"/>
              </a:lnSpc>
            </a:pPr>
            <a:r>
              <a:rPr lang="en-US" altLang="ko-KR" sz="1600" dirty="0"/>
              <a:t>    </a:t>
            </a:r>
            <a:r>
              <a:rPr lang="ko-KR" altLang="en-US" sz="1600" dirty="0"/>
              <a:t>〮</a:t>
            </a:r>
            <a:r>
              <a:rPr lang="en-US" altLang="ko-KR" sz="1600" dirty="0"/>
              <a:t> </a:t>
            </a:r>
            <a:r>
              <a:rPr lang="ko-KR" altLang="en-US" sz="1600" dirty="0"/>
              <a:t>학년별 욕구가 다양함에 따라 개별사항 지원과 욕구가 동일한 소그룹별 지원 예정 </a:t>
            </a:r>
            <a:endParaRPr lang="en-US" altLang="ko-KR" sz="1600" dirty="0"/>
          </a:p>
          <a:p>
            <a:pPr>
              <a:lnSpc>
                <a:spcPct val="150000"/>
              </a:lnSpc>
            </a:pPr>
            <a:r>
              <a:rPr lang="en-US" altLang="ko-KR" sz="1600" dirty="0"/>
              <a:t>  </a:t>
            </a:r>
          </a:p>
          <a:p>
            <a:pPr>
              <a:lnSpc>
                <a:spcPct val="150000"/>
              </a:lnSpc>
            </a:pPr>
            <a:r>
              <a:rPr lang="en-US" altLang="ko-KR" sz="1600" dirty="0"/>
              <a:t>   </a:t>
            </a:r>
            <a:r>
              <a:rPr lang="en-US" altLang="ko-KR" sz="1600" b="1" dirty="0"/>
              <a:t>-</a:t>
            </a:r>
            <a:r>
              <a:rPr lang="ko-KR" altLang="en-US" sz="1600" b="1" dirty="0"/>
              <a:t> </a:t>
            </a:r>
            <a:r>
              <a:rPr lang="en-US" altLang="ko-KR" sz="1600" b="1" dirty="0"/>
              <a:t>2022</a:t>
            </a:r>
            <a:r>
              <a:rPr lang="ko-KR" altLang="en-US" sz="1600" b="1" dirty="0"/>
              <a:t>년 캠퍼스보행 대면 수업 확대로 이용자 점차 증가</a:t>
            </a:r>
            <a:r>
              <a:rPr lang="en-US" altLang="ko-KR" sz="1600" b="1" dirty="0"/>
              <a:t>(</a:t>
            </a:r>
            <a:r>
              <a:rPr lang="ko-KR" altLang="en-US" sz="1600" b="1" dirty="0"/>
              <a:t>총수입 </a:t>
            </a:r>
            <a:r>
              <a:rPr lang="en-US" altLang="ko-KR" sz="1600" b="1" dirty="0"/>
              <a:t>3,065,200</a:t>
            </a:r>
            <a:r>
              <a:rPr lang="ko-KR" altLang="en-US" sz="1600" b="1" dirty="0"/>
              <a:t>원</a:t>
            </a:r>
            <a:r>
              <a:rPr lang="en-US" altLang="ko-KR" sz="1600" b="1" dirty="0"/>
              <a:t>)</a:t>
            </a:r>
          </a:p>
          <a:p>
            <a:pPr fontAlgn="base">
              <a:lnSpc>
                <a:spcPct val="150000"/>
              </a:lnSpc>
            </a:pPr>
            <a:r>
              <a:rPr lang="en-US" altLang="ko-KR" sz="1600" dirty="0"/>
              <a:t>    </a:t>
            </a:r>
            <a:r>
              <a:rPr lang="ko-KR" altLang="en-US" sz="1600" dirty="0"/>
              <a:t>〮 시각장애학생이 많은 학교의 경우 인식이 긍정적이나 이외 학교의 경우 인식 부족</a:t>
            </a:r>
            <a:r>
              <a:rPr lang="en-US" altLang="ko-KR" sz="1600" dirty="0"/>
              <a:t> </a:t>
            </a:r>
            <a:r>
              <a:rPr lang="ko-KR" altLang="en-US" sz="1600" dirty="0"/>
              <a:t>여전</a:t>
            </a:r>
            <a:r>
              <a:rPr lang="en-US" altLang="ko-KR" sz="1600" dirty="0"/>
              <a:t>.</a:t>
            </a:r>
          </a:p>
          <a:p>
            <a:pPr fontAlgn="base">
              <a:lnSpc>
                <a:spcPct val="150000"/>
              </a:lnSpc>
            </a:pPr>
            <a:endParaRPr lang="en-US" altLang="ko-KR" sz="1600" b="1" dirty="0"/>
          </a:p>
          <a:p>
            <a:pPr fontAlgn="base">
              <a:lnSpc>
                <a:spcPct val="150000"/>
              </a:lnSpc>
            </a:pPr>
            <a:r>
              <a:rPr lang="ko-KR" altLang="en-US" sz="1600" b="1" dirty="0"/>
              <a:t>   </a:t>
            </a:r>
            <a:r>
              <a:rPr lang="en-US" altLang="ko-KR" sz="1600" b="1" dirty="0"/>
              <a:t>- (</a:t>
            </a:r>
            <a:r>
              <a:rPr lang="ko-KR" altLang="en-US" sz="1600" b="1" dirty="0"/>
              <a:t>신규</a:t>
            </a:r>
            <a:r>
              <a:rPr lang="en-US" altLang="ko-KR" sz="1600" b="1" dirty="0"/>
              <a:t>) ‘</a:t>
            </a:r>
            <a:r>
              <a:rPr lang="ko-KR" altLang="en-US" sz="1600" b="1" dirty="0"/>
              <a:t>시각장애학생 학습도우미 장애이해교육</a:t>
            </a:r>
            <a:r>
              <a:rPr lang="en-US" altLang="ko-KR" sz="1600" b="1" dirty="0"/>
              <a:t>’</a:t>
            </a:r>
            <a:r>
              <a:rPr lang="ko-KR" altLang="en-US" sz="1600" b="1" dirty="0"/>
              <a:t> 실시</a:t>
            </a:r>
            <a:r>
              <a:rPr lang="en-US" altLang="ko-KR" sz="1600" b="1" dirty="0"/>
              <a:t>(</a:t>
            </a:r>
            <a:r>
              <a:rPr lang="ko-KR" altLang="en-US" sz="1600" b="1" dirty="0"/>
              <a:t>욕구조사 반영</a:t>
            </a:r>
            <a:r>
              <a:rPr lang="en-US" altLang="ko-KR" sz="1600" b="1" dirty="0"/>
              <a:t>)</a:t>
            </a:r>
          </a:p>
          <a:p>
            <a:pPr fontAlgn="base">
              <a:lnSpc>
                <a:spcPct val="150000"/>
              </a:lnSpc>
            </a:pPr>
            <a:r>
              <a:rPr lang="en-US" altLang="ko-KR" sz="1600" dirty="0"/>
              <a:t>    </a:t>
            </a:r>
            <a:r>
              <a:rPr lang="ko-KR" altLang="en-US" sz="1600" dirty="0"/>
              <a:t>〮</a:t>
            </a:r>
            <a:r>
              <a:rPr lang="en-US" altLang="ko-KR" sz="1600" dirty="0"/>
              <a:t> 4</a:t>
            </a:r>
            <a:r>
              <a:rPr lang="ko-KR" altLang="en-US" sz="1600" dirty="0"/>
              <a:t>개 대학 </a:t>
            </a:r>
            <a:r>
              <a:rPr lang="en-US" altLang="ko-KR" sz="1600" dirty="0"/>
              <a:t>5</a:t>
            </a:r>
            <a:r>
              <a:rPr lang="ko-KR" altLang="en-US" sz="1600" dirty="0"/>
              <a:t>회 온라인교육 </a:t>
            </a:r>
            <a:r>
              <a:rPr lang="en-US" altLang="ko-KR" sz="1600" dirty="0"/>
              <a:t>39</a:t>
            </a:r>
            <a:r>
              <a:rPr lang="ko-KR" altLang="en-US" sz="1600" dirty="0"/>
              <a:t>명 참여</a:t>
            </a:r>
            <a:r>
              <a:rPr lang="en-US" altLang="ko-KR" sz="1600" dirty="0"/>
              <a:t>(</a:t>
            </a:r>
            <a:r>
              <a:rPr lang="ko-KR" altLang="en-US" sz="1600" dirty="0"/>
              <a:t>캠퍼스보행과 연계 대학 </a:t>
            </a:r>
            <a:r>
              <a:rPr lang="en-US" altLang="ko-KR" sz="1600" dirty="0"/>
              <a:t>2</a:t>
            </a:r>
            <a:r>
              <a:rPr lang="ko-KR" altLang="en-US" sz="1600" dirty="0"/>
              <a:t>곳</a:t>
            </a:r>
            <a:r>
              <a:rPr lang="en-US" altLang="ko-KR" sz="1600" dirty="0"/>
              <a:t>), </a:t>
            </a:r>
          </a:p>
          <a:p>
            <a:pPr fontAlgn="base">
              <a:lnSpc>
                <a:spcPct val="150000"/>
              </a:lnSpc>
            </a:pPr>
            <a:r>
              <a:rPr lang="en-US" altLang="ko-KR" sz="1600" dirty="0"/>
              <a:t>    </a:t>
            </a:r>
            <a:r>
              <a:rPr lang="ko-KR" altLang="en-US" sz="1600" dirty="0"/>
              <a:t>〮</a:t>
            </a:r>
            <a:r>
              <a:rPr lang="en-US" altLang="ko-KR" sz="1600" dirty="0"/>
              <a:t> </a:t>
            </a:r>
            <a:r>
              <a:rPr lang="ko-KR" altLang="en-US" sz="1600" dirty="0"/>
              <a:t>오프라인 교육 가능 시 이외 대학의 참여 가능성 있다고 사료</a:t>
            </a:r>
            <a:r>
              <a:rPr lang="en-US" altLang="ko-KR" sz="1600" dirty="0"/>
              <a:t>.</a:t>
            </a:r>
          </a:p>
          <a:p>
            <a:pPr fontAlgn="base">
              <a:lnSpc>
                <a:spcPct val="150000"/>
              </a:lnSpc>
            </a:pPr>
            <a:r>
              <a:rPr lang="en-US" altLang="ko-KR" sz="1600" dirty="0"/>
              <a:t>  </a:t>
            </a:r>
          </a:p>
        </p:txBody>
      </p:sp>
      <p:sp>
        <p:nvSpPr>
          <p:cNvPr id="41" name="직사각형 40"/>
          <p:cNvSpPr/>
          <p:nvPr/>
        </p:nvSpPr>
        <p:spPr>
          <a:xfrm flipV="1">
            <a:off x="0" y="923704"/>
            <a:ext cx="914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054439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7"/>
          <p:cNvSpPr>
            <a:spLocks noChangeArrowheads="1"/>
          </p:cNvSpPr>
          <p:nvPr/>
        </p:nvSpPr>
        <p:spPr bwMode="auto">
          <a:xfrm>
            <a:off x="42863" y="279400"/>
            <a:ext cx="495840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800" dirty="0">
                <a:latin typeface="HY견고딕" pitchFamily="18" charset="-127"/>
                <a:ea typeface="HY견고딕" pitchFamily="18" charset="-127"/>
              </a:rPr>
              <a:t> 2022 </a:t>
            </a:r>
            <a:r>
              <a:rPr lang="ko-KR" altLang="en-US" sz="2800" dirty="0">
                <a:latin typeface="HY견고딕" pitchFamily="18" charset="-127"/>
                <a:ea typeface="HY견고딕" pitchFamily="18" charset="-127"/>
              </a:rPr>
              <a:t>재활자립팀 사업 평가</a:t>
            </a:r>
            <a:endParaRPr lang="en-US" altLang="ko-KR" sz="28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088" y="1268760"/>
            <a:ext cx="8971407" cy="2260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1600" b="1" dirty="0"/>
              <a:t>   - </a:t>
            </a:r>
            <a:r>
              <a:rPr lang="ko-KR" altLang="en-US" sz="1600" b="1" dirty="0"/>
              <a:t>캠퍼스보행 제공일 확대 욕구</a:t>
            </a:r>
            <a:r>
              <a:rPr lang="en-US" altLang="ko-KR" sz="1600" b="1" dirty="0"/>
              <a:t>(</a:t>
            </a:r>
            <a:r>
              <a:rPr lang="ko-KR" altLang="en-US" sz="1600" b="1" dirty="0"/>
              <a:t>최소 </a:t>
            </a:r>
            <a:r>
              <a:rPr lang="en-US" altLang="ko-KR" sz="1600" b="1" dirty="0"/>
              <a:t>3</a:t>
            </a:r>
            <a:r>
              <a:rPr lang="ko-KR" altLang="en-US" sz="1600" b="1" dirty="0"/>
              <a:t>일 제공 욕구</a:t>
            </a:r>
            <a:r>
              <a:rPr lang="en-US" altLang="ko-KR" sz="1600" b="1" dirty="0"/>
              <a:t>) </a:t>
            </a:r>
            <a:r>
              <a:rPr lang="ko-KR" altLang="en-US" sz="1600" b="1" dirty="0"/>
              <a:t>확인</a:t>
            </a:r>
            <a:endParaRPr lang="en-US" altLang="ko-KR" sz="1600" b="1" dirty="0"/>
          </a:p>
          <a:p>
            <a:pPr fontAlgn="base">
              <a:lnSpc>
                <a:spcPct val="150000"/>
              </a:lnSpc>
            </a:pPr>
            <a:r>
              <a:rPr lang="en-US" altLang="ko-KR" sz="1600" dirty="0"/>
              <a:t>    </a:t>
            </a:r>
            <a:r>
              <a:rPr lang="ko-KR" altLang="en-US" sz="1600" dirty="0"/>
              <a:t>〮</a:t>
            </a:r>
            <a:r>
              <a:rPr lang="en-US" altLang="ko-KR" sz="1600" dirty="0"/>
              <a:t> </a:t>
            </a:r>
            <a:r>
              <a:rPr lang="ko-KR" altLang="en-US" sz="1600" dirty="0"/>
              <a:t>대학 측과 협의하여 진행 모색</a:t>
            </a:r>
            <a:endParaRPr lang="en-US" altLang="ko-KR" sz="1600" dirty="0"/>
          </a:p>
          <a:p>
            <a:pPr fontAlgn="base">
              <a:lnSpc>
                <a:spcPct val="150000"/>
              </a:lnSpc>
            </a:pPr>
            <a:r>
              <a:rPr lang="en-US" altLang="ko-KR" sz="1600" dirty="0"/>
              <a:t>    </a:t>
            </a:r>
            <a:r>
              <a:rPr lang="ko-KR" altLang="en-US" sz="1600" dirty="0"/>
              <a:t>〮</a:t>
            </a:r>
            <a:r>
              <a:rPr lang="en-US" altLang="ko-KR" sz="1600" dirty="0"/>
              <a:t> </a:t>
            </a:r>
            <a:r>
              <a:rPr lang="ko-KR" altLang="en-US" sz="1600" dirty="0"/>
              <a:t>수요에 비해 공급의 </a:t>
            </a:r>
            <a:r>
              <a:rPr lang="ko-KR" altLang="en-US" sz="1600" dirty="0" err="1"/>
              <a:t>부족성</a:t>
            </a:r>
            <a:r>
              <a:rPr lang="ko-KR" altLang="en-US" sz="1600" dirty="0"/>
              <a:t> 우려</a:t>
            </a:r>
            <a:r>
              <a:rPr lang="en-US" altLang="ko-KR" sz="1600" dirty="0"/>
              <a:t>, </a:t>
            </a:r>
            <a:r>
              <a:rPr lang="ko-KR" altLang="en-US" sz="1600" dirty="0"/>
              <a:t>외부 인력 활용 방안 모색</a:t>
            </a:r>
            <a:endParaRPr lang="en-US" altLang="ko-KR" sz="1600" dirty="0"/>
          </a:p>
          <a:p>
            <a:pPr fontAlgn="base">
              <a:lnSpc>
                <a:spcPct val="150000"/>
              </a:lnSpc>
            </a:pPr>
            <a:r>
              <a:rPr lang="en-US" altLang="ko-KR" sz="1600" dirty="0"/>
              <a:t>      (</a:t>
            </a:r>
            <a:r>
              <a:rPr lang="ko-KR" altLang="en-US" sz="1600" dirty="0"/>
              <a:t>금년의 경우 </a:t>
            </a:r>
            <a:r>
              <a:rPr lang="en-US" altLang="ko-KR" sz="1600" dirty="0"/>
              <a:t>4</a:t>
            </a:r>
            <a:r>
              <a:rPr lang="ko-KR" altLang="en-US" sz="1600" dirty="0"/>
              <a:t>월초까지도 캠퍼스보행 신청</a:t>
            </a:r>
            <a:r>
              <a:rPr lang="en-US" altLang="ko-KR" sz="1600" dirty="0"/>
              <a:t>, </a:t>
            </a:r>
            <a:r>
              <a:rPr lang="ko-KR" altLang="en-US" sz="1600" dirty="0"/>
              <a:t>재활훈련이 늦게 진행됨</a:t>
            </a:r>
            <a:r>
              <a:rPr lang="en-US" altLang="ko-KR" sz="1600" dirty="0"/>
              <a:t>)</a:t>
            </a:r>
          </a:p>
          <a:p>
            <a:pPr fontAlgn="base">
              <a:lnSpc>
                <a:spcPct val="150000"/>
              </a:lnSpc>
            </a:pPr>
            <a:endParaRPr lang="en-US" altLang="ko-KR" sz="1600" dirty="0"/>
          </a:p>
          <a:p>
            <a:pPr fontAlgn="base">
              <a:lnSpc>
                <a:spcPct val="150000"/>
              </a:lnSpc>
            </a:pPr>
            <a:r>
              <a:rPr lang="ko-KR" altLang="en-US" sz="1600" dirty="0"/>
              <a:t> </a:t>
            </a:r>
            <a:r>
              <a:rPr lang="en-US" altLang="ko-KR" sz="1600" dirty="0"/>
              <a:t>     </a:t>
            </a:r>
          </a:p>
        </p:txBody>
      </p:sp>
      <p:sp>
        <p:nvSpPr>
          <p:cNvPr id="41" name="직사각형 40"/>
          <p:cNvSpPr/>
          <p:nvPr/>
        </p:nvSpPr>
        <p:spPr>
          <a:xfrm flipV="1">
            <a:off x="0" y="923704"/>
            <a:ext cx="914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788000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7"/>
          <p:cNvSpPr>
            <a:spLocks noChangeArrowheads="1"/>
          </p:cNvSpPr>
          <p:nvPr/>
        </p:nvSpPr>
        <p:spPr bwMode="auto">
          <a:xfrm>
            <a:off x="42863" y="279400"/>
            <a:ext cx="495840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800" dirty="0">
                <a:latin typeface="HY견고딕" pitchFamily="18" charset="-127"/>
                <a:ea typeface="HY견고딕" pitchFamily="18" charset="-127"/>
              </a:rPr>
              <a:t> 2023 </a:t>
            </a:r>
            <a:r>
              <a:rPr lang="ko-KR" altLang="en-US" sz="2800" dirty="0">
                <a:latin typeface="HY견고딕" pitchFamily="18" charset="-127"/>
                <a:ea typeface="HY견고딕" pitchFamily="18" charset="-127"/>
              </a:rPr>
              <a:t>재활자립팀 사업 평가</a:t>
            </a:r>
            <a:endParaRPr lang="en-US" altLang="ko-KR" sz="28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1" name="직사각형 40"/>
          <p:cNvSpPr/>
          <p:nvPr/>
        </p:nvSpPr>
        <p:spPr>
          <a:xfrm flipV="1">
            <a:off x="0" y="923704"/>
            <a:ext cx="914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133344-8D8B-45D3-99FE-584396D7670F}"/>
              </a:ext>
            </a:extLst>
          </p:cNvPr>
          <p:cNvSpPr txBox="1"/>
          <p:nvPr/>
        </p:nvSpPr>
        <p:spPr>
          <a:xfrm>
            <a:off x="86296" y="1268760"/>
            <a:ext cx="8971407" cy="5384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/>
              <a:t>3. 2023</a:t>
            </a:r>
            <a:r>
              <a:rPr lang="ko-KR" altLang="en-US" b="1" dirty="0"/>
              <a:t>년도 중점추진 방향</a:t>
            </a:r>
            <a:endParaRPr lang="en-US" altLang="ko-KR" b="1" dirty="0"/>
          </a:p>
          <a:p>
            <a:r>
              <a:rPr lang="ko-KR" altLang="en-US" sz="1600" b="1" dirty="0"/>
              <a:t> 가</a:t>
            </a:r>
            <a:r>
              <a:rPr lang="en-US" altLang="ko-KR" sz="1600" b="1" dirty="0"/>
              <a:t>. </a:t>
            </a:r>
            <a:r>
              <a:rPr lang="ko-KR" altLang="en-US" sz="1600" b="1" dirty="0"/>
              <a:t>이용자 개별욕구 지원 </a:t>
            </a:r>
            <a:r>
              <a:rPr lang="ko-KR" altLang="en-US" sz="1600" b="1" dirty="0" err="1"/>
              <a:t>점층적</a:t>
            </a:r>
            <a:r>
              <a:rPr lang="ko-KR" altLang="en-US" sz="1600" b="1" dirty="0"/>
              <a:t> 확대</a:t>
            </a:r>
            <a:endParaRPr lang="en-US" altLang="ko-KR" sz="1600" b="1" dirty="0"/>
          </a:p>
          <a:p>
            <a:pPr fontAlgn="base">
              <a:lnSpc>
                <a:spcPct val="150000"/>
              </a:lnSpc>
            </a:pPr>
            <a:r>
              <a:rPr lang="ko-KR" altLang="en-US" sz="1600" dirty="0"/>
              <a:t>   </a:t>
            </a:r>
            <a:r>
              <a:rPr lang="en-US" altLang="ko-KR" sz="1600" dirty="0"/>
              <a:t>1) </a:t>
            </a:r>
            <a:r>
              <a:rPr lang="ko-KR" altLang="en-US" sz="1600" dirty="0"/>
              <a:t>시각장애대학생 학년별 욕구에 따른 개별 지원 및 동종 </a:t>
            </a:r>
            <a:r>
              <a:rPr lang="ko-KR" altLang="en-US" sz="1600" dirty="0" err="1"/>
              <a:t>욕구자</a:t>
            </a:r>
            <a:r>
              <a:rPr lang="ko-KR" altLang="en-US" sz="1600" dirty="0"/>
              <a:t> 소그룹화 지원 </a:t>
            </a:r>
            <a:endParaRPr lang="en-US" altLang="ko-KR" sz="1600" dirty="0"/>
          </a:p>
          <a:p>
            <a:pPr fontAlgn="base">
              <a:lnSpc>
                <a:spcPct val="150000"/>
              </a:lnSpc>
            </a:pPr>
            <a:r>
              <a:rPr lang="ko-KR" altLang="en-US" sz="1600" dirty="0"/>
              <a:t>   </a:t>
            </a:r>
            <a:r>
              <a:rPr lang="en-US" altLang="ko-KR" sz="1600" dirty="0"/>
              <a:t>2) </a:t>
            </a:r>
            <a:r>
              <a:rPr lang="ko-KR" altLang="en-US" sz="1600" dirty="0"/>
              <a:t>아동</a:t>
            </a:r>
            <a:r>
              <a:rPr lang="en-US" altLang="ko-KR" sz="1600" dirty="0"/>
              <a:t>·</a:t>
            </a:r>
            <a:r>
              <a:rPr lang="ko-KR" altLang="en-US" sz="1600" dirty="0"/>
              <a:t>청소년 학교적응을 위한 개별 지원 </a:t>
            </a:r>
          </a:p>
          <a:p>
            <a:pPr fontAlgn="base">
              <a:lnSpc>
                <a:spcPct val="150000"/>
              </a:lnSpc>
            </a:pPr>
            <a:r>
              <a:rPr lang="ko-KR" altLang="en-US" sz="1600" dirty="0"/>
              <a:t>   </a:t>
            </a:r>
            <a:r>
              <a:rPr lang="en-US" altLang="ko-KR" sz="1600" dirty="0"/>
              <a:t>3) </a:t>
            </a:r>
            <a:r>
              <a:rPr lang="ko-KR" altLang="en-US" sz="1600" dirty="0"/>
              <a:t>재활훈련생 개별 사회활동 지원 </a:t>
            </a:r>
          </a:p>
          <a:p>
            <a:pPr fontAlgn="base">
              <a:lnSpc>
                <a:spcPct val="150000"/>
              </a:lnSpc>
            </a:pPr>
            <a:endParaRPr lang="en-US" altLang="ko-KR" sz="1600" b="1" dirty="0"/>
          </a:p>
          <a:p>
            <a:pPr fontAlgn="base"/>
            <a:r>
              <a:rPr lang="en-US" altLang="ko-KR" sz="1600" b="1" dirty="0"/>
              <a:t> </a:t>
            </a:r>
            <a:r>
              <a:rPr lang="ko-KR" altLang="en-US" sz="1600" b="1" dirty="0"/>
              <a:t>나</a:t>
            </a:r>
            <a:r>
              <a:rPr lang="en-US" altLang="ko-KR" sz="1600" b="1" dirty="0"/>
              <a:t>. </a:t>
            </a:r>
            <a:r>
              <a:rPr lang="ko-KR" altLang="en-US" sz="1600" b="1" dirty="0"/>
              <a:t>점자훈련프로그램 간 연계성 강화 및 단기 전문프로그램 확대 시행</a:t>
            </a:r>
            <a:endParaRPr lang="ko-KR" altLang="en-US" sz="1600" dirty="0"/>
          </a:p>
          <a:p>
            <a:pPr fontAlgn="base">
              <a:lnSpc>
                <a:spcPct val="150000"/>
              </a:lnSpc>
            </a:pPr>
            <a:r>
              <a:rPr lang="ko-KR" altLang="en-US" sz="1600" dirty="0"/>
              <a:t>  </a:t>
            </a:r>
            <a:r>
              <a:rPr lang="en-US" altLang="ko-KR" sz="1600" dirty="0"/>
              <a:t>1)</a:t>
            </a:r>
            <a:r>
              <a:rPr lang="ko-KR" altLang="en-US" sz="1600" dirty="0"/>
              <a:t> </a:t>
            </a:r>
            <a:r>
              <a:rPr lang="ko-KR" altLang="en-US" sz="1600" dirty="0" err="1"/>
              <a:t>기초점자</a:t>
            </a:r>
            <a:r>
              <a:rPr lang="ko-KR" altLang="en-US" sz="1600" dirty="0"/>
              <a:t> 및 </a:t>
            </a:r>
            <a:r>
              <a:rPr lang="ko-KR" altLang="en-US" sz="1600" dirty="0" err="1"/>
              <a:t>한글점자</a:t>
            </a:r>
            <a:r>
              <a:rPr lang="ko-KR" altLang="en-US" sz="1600" dirty="0"/>
              <a:t> 심화 과정</a:t>
            </a:r>
            <a:r>
              <a:rPr lang="en-US" altLang="ko-KR" sz="1600" dirty="0"/>
              <a:t>, </a:t>
            </a:r>
            <a:r>
              <a:rPr lang="ko-KR" altLang="en-US" sz="1600" dirty="0"/>
              <a:t>점자활용</a:t>
            </a:r>
            <a:r>
              <a:rPr lang="en-US" altLang="ko-KR" sz="1600" dirty="0"/>
              <a:t>(</a:t>
            </a:r>
            <a:r>
              <a:rPr lang="ko-KR" altLang="en-US" sz="1600" dirty="0"/>
              <a:t>영어</a:t>
            </a:r>
            <a:r>
              <a:rPr lang="en-US" altLang="ko-KR" sz="1600" dirty="0"/>
              <a:t>, </a:t>
            </a:r>
            <a:r>
              <a:rPr lang="ko-KR" altLang="en-US" sz="1600" dirty="0" err="1"/>
              <a:t>한소네</a:t>
            </a:r>
            <a:r>
              <a:rPr lang="en-US" altLang="ko-KR" sz="1600" dirty="0"/>
              <a:t>, </a:t>
            </a:r>
            <a:r>
              <a:rPr lang="ko-KR" altLang="en-US" sz="1600" dirty="0"/>
              <a:t>점역교정사대비 교육</a:t>
            </a:r>
            <a:r>
              <a:rPr lang="en-US" altLang="ko-KR" sz="1600" dirty="0"/>
              <a:t>)</a:t>
            </a:r>
            <a:r>
              <a:rPr lang="ko-KR" altLang="en-US" sz="1600" dirty="0"/>
              <a:t> 참여자의 </a:t>
            </a:r>
            <a:endParaRPr lang="en-US" altLang="ko-KR" sz="1600" dirty="0"/>
          </a:p>
          <a:p>
            <a:pPr fontAlgn="base">
              <a:lnSpc>
                <a:spcPct val="150000"/>
              </a:lnSpc>
            </a:pPr>
            <a:r>
              <a:rPr lang="en-US" altLang="ko-KR" sz="1600" dirty="0"/>
              <a:t>     </a:t>
            </a:r>
            <a:r>
              <a:rPr lang="ko-KR" altLang="en-US" sz="1600" dirty="0"/>
              <a:t>단계별 연계 유도 강화</a:t>
            </a:r>
            <a:r>
              <a:rPr lang="en-US" altLang="ko-KR" sz="1600" dirty="0"/>
              <a:t>.</a:t>
            </a:r>
            <a:endParaRPr lang="ko-KR" altLang="en-US" sz="1600" dirty="0"/>
          </a:p>
          <a:p>
            <a:pPr fontAlgn="base">
              <a:lnSpc>
                <a:spcPct val="150000"/>
              </a:lnSpc>
            </a:pPr>
            <a:r>
              <a:rPr lang="ko-KR" altLang="en-US" sz="1600" dirty="0"/>
              <a:t>  </a:t>
            </a:r>
            <a:r>
              <a:rPr lang="en-US" altLang="ko-KR" sz="1600" dirty="0"/>
              <a:t>2) </a:t>
            </a:r>
            <a:r>
              <a:rPr lang="ko-KR" altLang="en-US" sz="1600" dirty="0"/>
              <a:t>점역교정사 시험 대비 주말 단기 프로그램 상</a:t>
            </a:r>
            <a:r>
              <a:rPr lang="en-US" altLang="ko-KR" sz="1600" dirty="0"/>
              <a:t>·</a:t>
            </a:r>
            <a:r>
              <a:rPr lang="ko-KR" altLang="en-US" sz="1600" dirty="0"/>
              <a:t>하반기 확대 개설</a:t>
            </a:r>
          </a:p>
          <a:p>
            <a:pPr fontAlgn="base">
              <a:lnSpc>
                <a:spcPct val="150000"/>
              </a:lnSpc>
            </a:pPr>
            <a:r>
              <a:rPr lang="en-US" altLang="ko-KR" sz="1600" dirty="0"/>
              <a:t>      - </a:t>
            </a:r>
            <a:r>
              <a:rPr lang="ko-KR" altLang="en-US" sz="1600" dirty="0"/>
              <a:t>직장인 또는 </a:t>
            </a:r>
            <a:r>
              <a:rPr lang="ko-KR" altLang="en-US" sz="1600" dirty="0" err="1"/>
              <a:t>취준생들을</a:t>
            </a:r>
            <a:r>
              <a:rPr lang="ko-KR" altLang="en-US" sz="1600" dirty="0"/>
              <a:t> 위한</a:t>
            </a:r>
            <a:r>
              <a:rPr lang="en-US" altLang="ko-KR" sz="1600" dirty="0"/>
              <a:t> </a:t>
            </a:r>
            <a:r>
              <a:rPr lang="ko-KR" altLang="en-US" sz="1600" dirty="0"/>
              <a:t>전문 점자교육 기회 제공</a:t>
            </a:r>
            <a:endParaRPr lang="en-US" altLang="ko-KR" sz="1600" dirty="0"/>
          </a:p>
          <a:p>
            <a:pPr fontAlgn="base">
              <a:lnSpc>
                <a:spcPct val="150000"/>
              </a:lnSpc>
            </a:pPr>
            <a:endParaRPr lang="en-US" altLang="ko-KR" sz="1600" dirty="0"/>
          </a:p>
          <a:p>
            <a:pPr>
              <a:lnSpc>
                <a:spcPct val="150000"/>
              </a:lnSpc>
            </a:pPr>
            <a:r>
              <a:rPr lang="ko-KR" altLang="en-US" sz="1600" b="1" dirty="0"/>
              <a:t> 다</a:t>
            </a:r>
            <a:r>
              <a:rPr lang="en-US" altLang="ko-KR" sz="1600" b="1" dirty="0"/>
              <a:t>. </a:t>
            </a:r>
            <a:r>
              <a:rPr lang="ko-KR" altLang="en-US" sz="1600" b="1" dirty="0"/>
              <a:t>외부 전문가 활용을 통한 재활프로그램 제공 운영</a:t>
            </a:r>
            <a:endParaRPr lang="ko-KR" altLang="en-US" sz="1600" dirty="0"/>
          </a:p>
          <a:p>
            <a:pPr fontAlgn="base">
              <a:lnSpc>
                <a:spcPct val="150000"/>
              </a:lnSpc>
            </a:pPr>
            <a:r>
              <a:rPr lang="ko-KR" altLang="en-US" sz="1600" dirty="0"/>
              <a:t>  </a:t>
            </a:r>
            <a:r>
              <a:rPr lang="en-US" altLang="ko-KR" sz="1600" dirty="0"/>
              <a:t>1)</a:t>
            </a:r>
            <a:r>
              <a:rPr lang="ko-KR" altLang="en-US" sz="1600" dirty="0"/>
              <a:t> 외부 강사를 활용한 </a:t>
            </a:r>
            <a:r>
              <a:rPr lang="en-US" altLang="ko-KR" sz="1600" dirty="0"/>
              <a:t>1:1 </a:t>
            </a:r>
            <a:r>
              <a:rPr lang="ko-KR" altLang="en-US" sz="1600" dirty="0"/>
              <a:t>가정방문 점자지도 지속 시행</a:t>
            </a:r>
            <a:endParaRPr lang="en-US" altLang="ko-KR" sz="1600" dirty="0"/>
          </a:p>
          <a:p>
            <a:pPr fontAlgn="base">
              <a:lnSpc>
                <a:spcPct val="150000"/>
              </a:lnSpc>
            </a:pPr>
            <a:r>
              <a:rPr lang="ko-KR" altLang="en-US" sz="1600" dirty="0"/>
              <a:t>  </a:t>
            </a:r>
            <a:r>
              <a:rPr lang="en-US" altLang="ko-KR" sz="1600" dirty="0"/>
              <a:t>2)</a:t>
            </a:r>
            <a:r>
              <a:rPr lang="ko-KR" altLang="en-US" sz="1600" dirty="0"/>
              <a:t> 보행훈련 및 캠퍼스보행 등 필요시</a:t>
            </a:r>
            <a:r>
              <a:rPr lang="en-US" altLang="ko-KR" sz="1600" dirty="0"/>
              <a:t> </a:t>
            </a:r>
            <a:r>
              <a:rPr lang="ko-KR" altLang="en-US" sz="1600" dirty="0"/>
              <a:t>외부 보행지도사 활용 운영 </a:t>
            </a:r>
            <a:endParaRPr lang="en-US" altLang="ko-KR" sz="1600" dirty="0"/>
          </a:p>
        </p:txBody>
      </p:sp>
    </p:spTree>
    <p:extLst>
      <p:ext uri="{BB962C8B-B14F-4D97-AF65-F5344CB8AC3E}">
        <p14:creationId xmlns:p14="http://schemas.microsoft.com/office/powerpoint/2010/main" val="10186021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2708920"/>
            <a:ext cx="9144000" cy="4149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195736" y="2340169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dirty="0">
                <a:latin typeface="+mn-ea"/>
              </a:rPr>
              <a:t>2022</a:t>
            </a:r>
            <a:r>
              <a:rPr lang="ko-KR" altLang="en-US" dirty="0">
                <a:latin typeface="+mn-ea"/>
              </a:rPr>
              <a:t>년 연간 사업평가회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95736" y="2700209"/>
            <a:ext cx="4752528" cy="1474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dirty="0" err="1">
                <a:latin typeface="+mj-ea"/>
                <a:ea typeface="+mj-ea"/>
              </a:rPr>
              <a:t>스포츠여가팀</a:t>
            </a:r>
            <a:endParaRPr lang="en-US" altLang="ko-KR" sz="3200" dirty="0">
              <a:latin typeface="+mj-ea"/>
              <a:ea typeface="+mj-ea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200" dirty="0">
                <a:latin typeface="+mj-ea"/>
                <a:ea typeface="+mj-ea"/>
              </a:rPr>
              <a:t>연간 사업보고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43808" y="5994429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latin typeface="+mj-ea"/>
                <a:ea typeface="+mj-ea"/>
              </a:rPr>
              <a:t>한국시각장애인복지관</a:t>
            </a:r>
            <a:endParaRPr lang="en-US" altLang="ko-KR" dirty="0">
              <a:latin typeface="+mj-ea"/>
              <a:ea typeface="+mj-ea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7092280" y="2060848"/>
            <a:ext cx="1440160" cy="1296144"/>
            <a:chOff x="7092280" y="2060848"/>
            <a:chExt cx="1440160" cy="1296144"/>
          </a:xfrm>
        </p:grpSpPr>
        <p:sp>
          <p:nvSpPr>
            <p:cNvPr id="10" name="타원 9"/>
            <p:cNvSpPr/>
            <p:nvPr/>
          </p:nvSpPr>
          <p:spPr>
            <a:xfrm>
              <a:off x="7164288" y="2060848"/>
              <a:ext cx="1296144" cy="129614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" name="직사각형 1"/>
            <p:cNvSpPr/>
            <p:nvPr/>
          </p:nvSpPr>
          <p:spPr>
            <a:xfrm>
              <a:off x="7092280" y="2708920"/>
              <a:ext cx="1440160" cy="648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2" name="그룹 11"/>
          <p:cNvGrpSpPr/>
          <p:nvPr/>
        </p:nvGrpSpPr>
        <p:grpSpPr>
          <a:xfrm rot="10800000">
            <a:off x="539552" y="2060848"/>
            <a:ext cx="1440160" cy="1296144"/>
            <a:chOff x="7092280" y="2060848"/>
            <a:chExt cx="1440160" cy="1296144"/>
          </a:xfrm>
        </p:grpSpPr>
        <p:sp>
          <p:nvSpPr>
            <p:cNvPr id="13" name="타원 12"/>
            <p:cNvSpPr/>
            <p:nvPr/>
          </p:nvSpPr>
          <p:spPr>
            <a:xfrm>
              <a:off x="7164288" y="2060848"/>
              <a:ext cx="1296144" cy="129614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7092280" y="2708920"/>
              <a:ext cx="1440160" cy="648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3528" y="548680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latin typeface="+mj-ea"/>
                <a:ea typeface="+mj-ea"/>
              </a:rPr>
              <a:t>    순  서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0936" y="1856114"/>
            <a:ext cx="1330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dirty="0">
                <a:latin typeface="+mj-ea"/>
                <a:ea typeface="+mj-ea"/>
              </a:rPr>
              <a:t>01</a:t>
            </a:r>
            <a:endParaRPr lang="ko-KR" altLang="en-US" sz="5400" dirty="0">
              <a:latin typeface="+mj-ea"/>
              <a:ea typeface="+mj-e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01464" y="2025517"/>
            <a:ext cx="6665140" cy="60991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2000" spc="-150" dirty="0">
                <a:latin typeface="+mj-ea"/>
                <a:ea typeface="+mj-ea"/>
              </a:rPr>
              <a:t>조직</a:t>
            </a:r>
            <a:r>
              <a:rPr lang="en-US" altLang="ko-KR" sz="2000" spc="-150" dirty="0">
                <a:latin typeface="+mj-ea"/>
                <a:ea typeface="+mj-ea"/>
              </a:rPr>
              <a:t>(</a:t>
            </a:r>
            <a:r>
              <a:rPr lang="ko-KR" altLang="en-US" sz="2000" spc="-150" dirty="0">
                <a:latin typeface="+mj-ea"/>
                <a:ea typeface="+mj-ea"/>
              </a:rPr>
              <a:t>인력</a:t>
            </a:r>
            <a:r>
              <a:rPr lang="en-US" altLang="ko-KR" sz="2000" spc="-150" dirty="0">
                <a:latin typeface="+mj-ea"/>
                <a:ea typeface="+mj-ea"/>
              </a:rPr>
              <a:t>, </a:t>
            </a:r>
            <a:r>
              <a:rPr lang="ko-KR" altLang="en-US" sz="2000" spc="-150" dirty="0">
                <a:latin typeface="+mj-ea"/>
                <a:ea typeface="+mj-ea"/>
              </a:rPr>
              <a:t>업무분장</a:t>
            </a:r>
            <a:r>
              <a:rPr lang="en-US" altLang="ko-KR" sz="2000" spc="-150" dirty="0">
                <a:latin typeface="+mj-ea"/>
                <a:ea typeface="+mj-ea"/>
              </a:rPr>
              <a:t>)</a:t>
            </a:r>
            <a:r>
              <a:rPr lang="ko-KR" altLang="en-US" sz="2000" spc="-150" dirty="0">
                <a:latin typeface="+mj-ea"/>
                <a:ea typeface="+mj-ea"/>
              </a:rPr>
              <a:t> 변화사항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20E218-BA49-4725-AA13-0BC3F03E571B}"/>
              </a:ext>
            </a:extLst>
          </p:cNvPr>
          <p:cNvSpPr txBox="1"/>
          <p:nvPr/>
        </p:nvSpPr>
        <p:spPr>
          <a:xfrm>
            <a:off x="574166" y="2863476"/>
            <a:ext cx="1330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dirty="0">
                <a:latin typeface="+mj-ea"/>
                <a:ea typeface="+mj-ea"/>
              </a:rPr>
              <a:t>02</a:t>
            </a:r>
            <a:endParaRPr lang="ko-KR" altLang="en-US" sz="5400" dirty="0">
              <a:latin typeface="+mj-ea"/>
              <a:ea typeface="+mj-ea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6D8964A-0069-44E4-A388-8399439E63FD}"/>
              </a:ext>
            </a:extLst>
          </p:cNvPr>
          <p:cNvSpPr txBox="1"/>
          <p:nvPr/>
        </p:nvSpPr>
        <p:spPr>
          <a:xfrm>
            <a:off x="1904694" y="3032879"/>
            <a:ext cx="6665140" cy="60991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2000" spc="-150" dirty="0">
                <a:latin typeface="+mj-ea"/>
                <a:ea typeface="+mj-ea"/>
              </a:rPr>
              <a:t>(</a:t>
            </a:r>
            <a:r>
              <a:rPr lang="ko-KR" altLang="en-US" sz="2000" spc="-150" dirty="0">
                <a:latin typeface="+mj-ea"/>
                <a:ea typeface="+mj-ea"/>
              </a:rPr>
              <a:t>중점</a:t>
            </a:r>
            <a:r>
              <a:rPr lang="en-US" altLang="ko-KR" sz="2000" spc="-150" dirty="0">
                <a:latin typeface="+mj-ea"/>
                <a:ea typeface="+mj-ea"/>
              </a:rPr>
              <a:t>, </a:t>
            </a:r>
            <a:r>
              <a:rPr lang="ko-KR" altLang="en-US" sz="2000" spc="-150" dirty="0">
                <a:latin typeface="+mj-ea"/>
                <a:ea typeface="+mj-ea"/>
              </a:rPr>
              <a:t>신규</a:t>
            </a:r>
            <a:r>
              <a:rPr lang="en-US" altLang="ko-KR" sz="2000" spc="-150" dirty="0">
                <a:latin typeface="+mj-ea"/>
                <a:ea typeface="+mj-ea"/>
              </a:rPr>
              <a:t>)</a:t>
            </a:r>
            <a:r>
              <a:rPr lang="ko-KR" altLang="en-US" sz="2000" spc="-150" dirty="0">
                <a:latin typeface="+mj-ea"/>
                <a:ea typeface="+mj-ea"/>
              </a:rPr>
              <a:t>사업 성과평가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3F837B-E39D-4AA9-9C99-EA23DD89457D}"/>
              </a:ext>
            </a:extLst>
          </p:cNvPr>
          <p:cNvSpPr txBox="1"/>
          <p:nvPr/>
        </p:nvSpPr>
        <p:spPr>
          <a:xfrm>
            <a:off x="574166" y="3876406"/>
            <a:ext cx="1330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dirty="0">
                <a:latin typeface="+mj-ea"/>
                <a:ea typeface="+mj-ea"/>
              </a:rPr>
              <a:t>03</a:t>
            </a:r>
            <a:endParaRPr lang="ko-KR" altLang="en-US" sz="5400" dirty="0">
              <a:latin typeface="+mj-ea"/>
              <a:ea typeface="+mj-ea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40E99D-4859-4B17-B4BA-526BA19E2B4C}"/>
              </a:ext>
            </a:extLst>
          </p:cNvPr>
          <p:cNvSpPr txBox="1"/>
          <p:nvPr/>
        </p:nvSpPr>
        <p:spPr>
          <a:xfrm>
            <a:off x="1921280" y="4045809"/>
            <a:ext cx="6665140" cy="60991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2000" spc="-150" dirty="0">
                <a:latin typeface="+mj-ea"/>
                <a:ea typeface="+mj-ea"/>
              </a:rPr>
              <a:t>예산평가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703E50C-1BC4-4F3B-9772-A01EC1D4C981}"/>
              </a:ext>
            </a:extLst>
          </p:cNvPr>
          <p:cNvSpPr txBox="1"/>
          <p:nvPr/>
        </p:nvSpPr>
        <p:spPr>
          <a:xfrm>
            <a:off x="576054" y="4881934"/>
            <a:ext cx="1330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dirty="0">
                <a:latin typeface="+mj-ea"/>
                <a:ea typeface="+mj-ea"/>
              </a:rPr>
              <a:t>04</a:t>
            </a:r>
            <a:endParaRPr lang="ko-KR" altLang="en-US" sz="5400" dirty="0">
              <a:latin typeface="+mj-ea"/>
              <a:ea typeface="+mj-ea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2ED6E20-C2DF-413D-BC9D-37AB9D445999}"/>
              </a:ext>
            </a:extLst>
          </p:cNvPr>
          <p:cNvSpPr txBox="1"/>
          <p:nvPr/>
        </p:nvSpPr>
        <p:spPr>
          <a:xfrm>
            <a:off x="1923168" y="5051337"/>
            <a:ext cx="6665140" cy="60991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2000" spc="-150" dirty="0">
                <a:latin typeface="+mj-ea"/>
              </a:rPr>
              <a:t>2023</a:t>
            </a:r>
            <a:r>
              <a:rPr lang="ko-KR" altLang="en-US" sz="2000" spc="-150" dirty="0">
                <a:latin typeface="+mj-ea"/>
              </a:rPr>
              <a:t>년 중점추진방향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타원 32"/>
          <p:cNvSpPr/>
          <p:nvPr/>
        </p:nvSpPr>
        <p:spPr>
          <a:xfrm>
            <a:off x="4103948" y="74099"/>
            <a:ext cx="936104" cy="936104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31614" y="2348880"/>
            <a:ext cx="7880771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arenR"/>
            </a:pPr>
            <a:r>
              <a:rPr lang="ko-KR" altLang="en-US" spc="-150" dirty="0">
                <a:latin typeface="+mn-ea"/>
              </a:rPr>
              <a:t>팀 조직변화</a:t>
            </a:r>
            <a:endParaRPr lang="en-US" altLang="ko-KR" spc="-150" dirty="0">
              <a:latin typeface="+mn-ea"/>
            </a:endParaRPr>
          </a:p>
          <a:p>
            <a:pPr marL="285750" indent="-285750">
              <a:buFontTx/>
              <a:buChar char="-"/>
            </a:pPr>
            <a:endParaRPr lang="en-US" altLang="ko-KR" spc="-150" dirty="0">
              <a:latin typeface="+mn-ea"/>
            </a:endParaRPr>
          </a:p>
          <a:p>
            <a:pPr marL="285750" indent="-285750">
              <a:buFontTx/>
              <a:buChar char="-"/>
            </a:pPr>
            <a:r>
              <a:rPr lang="ko-KR" altLang="en-US" spc="-150" dirty="0">
                <a:latin typeface="+mn-ea"/>
              </a:rPr>
              <a:t>수영 프로그램 내 수상인명구조요원 투입</a:t>
            </a:r>
            <a:endParaRPr lang="en-US" altLang="ko-KR" spc="-150" dirty="0">
              <a:latin typeface="+mn-ea"/>
            </a:endParaRPr>
          </a:p>
          <a:p>
            <a:pPr marL="285750" indent="-285750">
              <a:buFontTx/>
              <a:buChar char="-"/>
            </a:pPr>
            <a:endParaRPr lang="en-US" altLang="ko-KR" spc="-150" dirty="0">
              <a:latin typeface="+mn-ea"/>
            </a:endParaRPr>
          </a:p>
          <a:p>
            <a:r>
              <a:rPr lang="en-US" altLang="ko-KR" spc="-150" dirty="0">
                <a:latin typeface="+mn-ea"/>
              </a:rPr>
              <a:t>      </a:t>
            </a:r>
            <a:r>
              <a:rPr lang="ko-KR" altLang="en-US" spc="-150" dirty="0">
                <a:latin typeface="+mn-ea"/>
              </a:rPr>
              <a:t>① 성인수영교실 </a:t>
            </a:r>
            <a:r>
              <a:rPr lang="en-US" altLang="ko-KR" spc="-150" dirty="0">
                <a:latin typeface="+mn-ea"/>
              </a:rPr>
              <a:t>11</a:t>
            </a:r>
            <a:r>
              <a:rPr lang="ko-KR" altLang="en-US" spc="-150" dirty="0">
                <a:latin typeface="+mn-ea"/>
              </a:rPr>
              <a:t>월 </a:t>
            </a:r>
            <a:r>
              <a:rPr lang="en-US" altLang="ko-KR" spc="-150" dirty="0">
                <a:latin typeface="+mn-ea"/>
              </a:rPr>
              <a:t>28</a:t>
            </a:r>
            <a:r>
              <a:rPr lang="ko-KR" altLang="en-US" spc="-150" dirty="0">
                <a:latin typeface="+mn-ea"/>
              </a:rPr>
              <a:t>일</a:t>
            </a:r>
            <a:r>
              <a:rPr lang="en-US" altLang="ko-KR" spc="-150" dirty="0">
                <a:latin typeface="+mn-ea"/>
              </a:rPr>
              <a:t>~</a:t>
            </a:r>
          </a:p>
          <a:p>
            <a:endParaRPr lang="en-US" altLang="ko-KR" spc="-150" dirty="0">
              <a:latin typeface="+mn-ea"/>
            </a:endParaRPr>
          </a:p>
          <a:p>
            <a:r>
              <a:rPr lang="en-US" altLang="ko-KR" spc="-150" dirty="0">
                <a:latin typeface="+mn-ea"/>
              </a:rPr>
              <a:t>      </a:t>
            </a:r>
            <a:r>
              <a:rPr lang="ko-KR" altLang="en-US" spc="-150" dirty="0">
                <a:latin typeface="+mn-ea"/>
              </a:rPr>
              <a:t>② 직장인수영교실 </a:t>
            </a:r>
            <a:r>
              <a:rPr lang="en-US" altLang="ko-KR" spc="-150" dirty="0">
                <a:latin typeface="+mn-ea"/>
              </a:rPr>
              <a:t>10</a:t>
            </a:r>
            <a:r>
              <a:rPr lang="ko-KR" altLang="en-US" spc="-150" dirty="0">
                <a:latin typeface="+mn-ea"/>
              </a:rPr>
              <a:t>월 </a:t>
            </a:r>
            <a:r>
              <a:rPr lang="en-US" altLang="ko-KR" spc="-150" dirty="0">
                <a:latin typeface="+mn-ea"/>
              </a:rPr>
              <a:t>8</a:t>
            </a:r>
            <a:r>
              <a:rPr lang="ko-KR" altLang="en-US" spc="-150" dirty="0">
                <a:latin typeface="+mn-ea"/>
              </a:rPr>
              <a:t>일</a:t>
            </a:r>
            <a:r>
              <a:rPr lang="en-US" altLang="ko-KR" spc="-150" dirty="0">
                <a:latin typeface="+mn-ea"/>
              </a:rPr>
              <a:t>~</a:t>
            </a:r>
          </a:p>
          <a:p>
            <a:pPr marL="285750" indent="-285750">
              <a:buFontTx/>
              <a:buChar char="-"/>
            </a:pPr>
            <a:endParaRPr lang="en-US" altLang="ko-KR" spc="-150" dirty="0">
              <a:latin typeface="+mn-ea"/>
            </a:endParaRPr>
          </a:p>
          <a:p>
            <a:pPr marL="285750" indent="-285750">
              <a:buFontTx/>
              <a:buChar char="-"/>
            </a:pPr>
            <a:r>
              <a:rPr lang="ko-KR" altLang="en-US" spc="-150" dirty="0">
                <a:latin typeface="+mn-ea"/>
              </a:rPr>
              <a:t>헬스</a:t>
            </a:r>
            <a:r>
              <a:rPr lang="en-US" altLang="ko-KR" spc="-150" dirty="0">
                <a:latin typeface="+mn-ea"/>
              </a:rPr>
              <a:t>PT </a:t>
            </a:r>
            <a:r>
              <a:rPr lang="ko-KR" altLang="en-US" spc="-150" dirty="0">
                <a:latin typeface="+mn-ea"/>
              </a:rPr>
              <a:t>담당자 </a:t>
            </a:r>
            <a:r>
              <a:rPr lang="en-US" altLang="ko-KR" spc="-150" dirty="0">
                <a:latin typeface="+mn-ea"/>
              </a:rPr>
              <a:t>1</a:t>
            </a:r>
            <a:r>
              <a:rPr lang="ko-KR" altLang="en-US" spc="-150" dirty="0">
                <a:latin typeface="+mn-ea"/>
              </a:rPr>
              <a:t>명 추가배치</a:t>
            </a:r>
            <a:r>
              <a:rPr lang="en-US" altLang="ko-KR" spc="-150" dirty="0">
                <a:latin typeface="+mn-ea"/>
              </a:rPr>
              <a:t>(6</a:t>
            </a:r>
            <a:r>
              <a:rPr lang="ko-KR" altLang="en-US" spc="-150" dirty="0">
                <a:latin typeface="+mn-ea"/>
              </a:rPr>
              <a:t>월</a:t>
            </a:r>
            <a:r>
              <a:rPr lang="en-US" altLang="ko-KR" spc="-150" dirty="0">
                <a:latin typeface="+mn-ea"/>
              </a:rPr>
              <a:t>~)</a:t>
            </a:r>
          </a:p>
          <a:p>
            <a:endParaRPr lang="en-US" altLang="ko-KR" spc="-150" dirty="0">
              <a:latin typeface="+mn-e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4114" y="1105721"/>
            <a:ext cx="3604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+mj-ea"/>
                <a:ea typeface="+mj-ea"/>
              </a:rPr>
              <a:t>2022</a:t>
            </a:r>
            <a:r>
              <a:rPr lang="ko-KR" altLang="en-US" sz="2400" b="1" dirty="0">
                <a:latin typeface="+mj-ea"/>
                <a:ea typeface="+mj-ea"/>
              </a:rPr>
              <a:t>년</a:t>
            </a:r>
            <a:r>
              <a:rPr lang="en-US" altLang="ko-KR" sz="2400" b="1" dirty="0">
                <a:latin typeface="+mj-ea"/>
                <a:ea typeface="+mj-ea"/>
              </a:rPr>
              <a:t> </a:t>
            </a:r>
            <a:r>
              <a:rPr lang="ko-KR" altLang="en-US" sz="2400" b="1" dirty="0">
                <a:latin typeface="+mj-ea"/>
                <a:ea typeface="+mj-ea"/>
              </a:rPr>
              <a:t>조직 변화사항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031940" y="311319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latin typeface="+mj-lt"/>
                <a:ea typeface="HY헤드라인M" pitchFamily="18" charset="-127"/>
              </a:rPr>
              <a:t>01</a:t>
            </a:r>
            <a:endParaRPr lang="ko-KR" altLang="en-US" sz="2400" dirty="0">
              <a:latin typeface="+mj-lt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667418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타원 32"/>
          <p:cNvSpPr/>
          <p:nvPr/>
        </p:nvSpPr>
        <p:spPr>
          <a:xfrm>
            <a:off x="4103948" y="74099"/>
            <a:ext cx="936104" cy="936104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35645" y="1450520"/>
            <a:ext cx="7256363" cy="5440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arenR"/>
            </a:pPr>
            <a:r>
              <a:rPr lang="ko-KR" altLang="en-US" spc="-150" dirty="0" err="1">
                <a:latin typeface="+mn-ea"/>
              </a:rPr>
              <a:t>건강멘토링</a:t>
            </a:r>
            <a:r>
              <a:rPr lang="ko-KR" altLang="en-US" spc="-150" dirty="0">
                <a:latin typeface="+mn-ea"/>
              </a:rPr>
              <a:t> 사업</a:t>
            </a:r>
            <a:endParaRPr lang="en-US" altLang="ko-KR" spc="-150" dirty="0">
              <a:latin typeface="+mn-ea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pc="-150" dirty="0">
                <a:latin typeface="+mn-ea"/>
              </a:rPr>
              <a:t>운영지역의 확대 및 반기</a:t>
            </a:r>
            <a:r>
              <a:rPr lang="en-US" altLang="ko-KR" spc="-150" dirty="0">
                <a:latin typeface="+mn-ea"/>
              </a:rPr>
              <a:t>(6</a:t>
            </a:r>
            <a:r>
              <a:rPr lang="ko-KR" altLang="en-US" spc="-150" dirty="0">
                <a:latin typeface="+mn-ea"/>
              </a:rPr>
              <a:t>개월</a:t>
            </a:r>
            <a:r>
              <a:rPr lang="en-US" altLang="ko-KR" spc="-150" dirty="0">
                <a:latin typeface="+mn-ea"/>
              </a:rPr>
              <a:t>) </a:t>
            </a:r>
            <a:r>
              <a:rPr lang="ko-KR" altLang="en-US" spc="-150" dirty="0">
                <a:latin typeface="+mn-ea"/>
              </a:rPr>
              <a:t>진행으로 신규이용자 </a:t>
            </a:r>
            <a:r>
              <a:rPr lang="en-US" altLang="ko-KR" spc="-150" dirty="0">
                <a:latin typeface="+mn-ea"/>
              </a:rPr>
              <a:t>8</a:t>
            </a:r>
            <a:r>
              <a:rPr lang="ko-KR" altLang="en-US" spc="-150" dirty="0">
                <a:latin typeface="+mn-ea"/>
              </a:rPr>
              <a:t>명 유입</a:t>
            </a:r>
            <a:endParaRPr lang="en-US" altLang="ko-KR" spc="-150" dirty="0">
              <a:latin typeface="+mn-ea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altLang="ko-KR" spc="-150" dirty="0">
              <a:latin typeface="+mn-ea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altLang="ko-KR" spc="-150" dirty="0">
              <a:latin typeface="+mn-ea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altLang="ko-KR" spc="-150" dirty="0">
              <a:latin typeface="+mn-ea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pc="-150" dirty="0">
                <a:latin typeface="+mn-ea"/>
              </a:rPr>
              <a:t>자택 외 인근 지역사회자원 활용한 운동지도 실시</a:t>
            </a:r>
            <a:r>
              <a:rPr lang="en-US" altLang="ko-KR" spc="-150" dirty="0">
                <a:latin typeface="+mn-ea"/>
              </a:rPr>
              <a:t>(</a:t>
            </a:r>
            <a:r>
              <a:rPr lang="ko-KR" altLang="en-US" spc="-150" dirty="0">
                <a:latin typeface="+mn-ea"/>
              </a:rPr>
              <a:t>야외</a:t>
            </a:r>
            <a:r>
              <a:rPr lang="en-US" altLang="ko-KR" spc="-150" dirty="0">
                <a:latin typeface="+mn-ea"/>
              </a:rPr>
              <a:t>, </a:t>
            </a:r>
            <a:r>
              <a:rPr lang="ko-KR" altLang="en-US" spc="-150" dirty="0">
                <a:latin typeface="+mn-ea"/>
              </a:rPr>
              <a:t>헬스장</a:t>
            </a:r>
            <a:r>
              <a:rPr lang="en-US" altLang="ko-KR" spc="-150" dirty="0">
                <a:latin typeface="+mn-ea"/>
              </a:rPr>
              <a:t>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spc="-150" dirty="0">
                <a:latin typeface="+mn-ea"/>
              </a:rPr>
              <a:t>4</a:t>
            </a:r>
            <a:r>
              <a:rPr lang="ko-KR" altLang="en-US" spc="-150" dirty="0">
                <a:latin typeface="+mn-ea"/>
              </a:rPr>
              <a:t>명의 이용자가 관내 방문형 프로그램 참가</a:t>
            </a:r>
            <a:endParaRPr lang="en-US" altLang="ko-KR" spc="-150" dirty="0">
              <a:latin typeface="+mn-ea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pc="-150" dirty="0">
                <a:latin typeface="+mn-ea"/>
              </a:rPr>
              <a:t>총 </a:t>
            </a:r>
            <a:r>
              <a:rPr lang="en-US" altLang="ko-KR" spc="-150" dirty="0">
                <a:latin typeface="+mn-ea"/>
              </a:rPr>
              <a:t>17</a:t>
            </a:r>
            <a:r>
              <a:rPr lang="ko-KR" altLang="en-US" spc="-150" dirty="0">
                <a:latin typeface="+mn-ea"/>
              </a:rPr>
              <a:t>명 중 </a:t>
            </a:r>
            <a:r>
              <a:rPr lang="en-US" altLang="ko-KR" spc="-150" dirty="0">
                <a:latin typeface="+mn-ea"/>
              </a:rPr>
              <a:t>13</a:t>
            </a:r>
            <a:r>
              <a:rPr lang="ko-KR" altLang="en-US" spc="-150" dirty="0">
                <a:latin typeface="+mn-ea"/>
              </a:rPr>
              <a:t>명 개별 목표 달성</a:t>
            </a:r>
            <a:endParaRPr lang="en-US" altLang="ko-KR" spc="-150" dirty="0">
              <a:latin typeface="+mn-ea"/>
            </a:endParaRPr>
          </a:p>
          <a:p>
            <a:endParaRPr lang="en-US" altLang="ko-KR" spc="-150" dirty="0"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arenR" startAt="2"/>
            </a:pPr>
            <a:r>
              <a:rPr lang="ko-KR" altLang="en-US" spc="-150" dirty="0">
                <a:latin typeface="+mn-ea"/>
              </a:rPr>
              <a:t>수영교실 사업</a:t>
            </a:r>
            <a:endParaRPr lang="en-US" altLang="ko-KR" spc="-150" dirty="0">
              <a:latin typeface="+mn-ea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pc="-150" dirty="0">
                <a:latin typeface="+mn-ea"/>
              </a:rPr>
              <a:t>수준별 분반</a:t>
            </a:r>
            <a:r>
              <a:rPr lang="en-US" altLang="ko-KR" spc="-150" dirty="0">
                <a:latin typeface="+mn-ea"/>
              </a:rPr>
              <a:t>(</a:t>
            </a:r>
            <a:r>
              <a:rPr lang="ko-KR" altLang="en-US" spc="-150" dirty="0">
                <a:latin typeface="+mn-ea"/>
              </a:rPr>
              <a:t>초급</a:t>
            </a:r>
            <a:r>
              <a:rPr lang="en-US" altLang="ko-KR" spc="-150" dirty="0">
                <a:latin typeface="+mn-ea"/>
              </a:rPr>
              <a:t>, </a:t>
            </a:r>
            <a:r>
              <a:rPr lang="ko-KR" altLang="en-US" spc="-150" dirty="0" err="1">
                <a:latin typeface="+mn-ea"/>
              </a:rPr>
              <a:t>중상급</a:t>
            </a:r>
            <a:r>
              <a:rPr lang="en-US" altLang="ko-KR" spc="-150" dirty="0">
                <a:latin typeface="+mn-ea"/>
              </a:rPr>
              <a:t>, </a:t>
            </a:r>
            <a:r>
              <a:rPr lang="ko-KR" altLang="en-US" spc="-150" dirty="0" err="1">
                <a:latin typeface="+mn-ea"/>
              </a:rPr>
              <a:t>마스터즈</a:t>
            </a:r>
            <a:r>
              <a:rPr lang="en-US" altLang="ko-KR" spc="-150" dirty="0">
                <a:latin typeface="+mn-ea"/>
              </a:rPr>
              <a:t>)</a:t>
            </a:r>
            <a:r>
              <a:rPr lang="ko-KR" altLang="en-US" spc="-150" dirty="0">
                <a:latin typeface="+mn-ea"/>
              </a:rPr>
              <a:t> 운영</a:t>
            </a:r>
            <a:endParaRPr lang="en-US" altLang="ko-KR" spc="-150" dirty="0">
              <a:latin typeface="+mn-ea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spc="-150" dirty="0">
                <a:latin typeface="+mn-ea"/>
              </a:rPr>
              <a:t>11</a:t>
            </a:r>
            <a:r>
              <a:rPr lang="ko-KR" altLang="en-US" spc="-150" dirty="0">
                <a:latin typeface="+mn-ea"/>
              </a:rPr>
              <a:t>월 제</a:t>
            </a:r>
            <a:r>
              <a:rPr lang="en-US" altLang="ko-KR" spc="-150" dirty="0">
                <a:latin typeface="+mn-ea"/>
              </a:rPr>
              <a:t>6</a:t>
            </a:r>
            <a:r>
              <a:rPr lang="ko-KR" altLang="en-US" spc="-150" dirty="0">
                <a:latin typeface="+mn-ea"/>
              </a:rPr>
              <a:t>회 양주시장배 장애인생활체육수영대회 참가</a:t>
            </a:r>
            <a:r>
              <a:rPr lang="en-US" altLang="ko-KR" spc="-150" dirty="0">
                <a:latin typeface="+mn-ea"/>
              </a:rPr>
              <a:t>(10</a:t>
            </a:r>
            <a:r>
              <a:rPr lang="ko-KR" altLang="en-US" spc="-150" dirty="0">
                <a:latin typeface="+mn-ea"/>
              </a:rPr>
              <a:t>명</a:t>
            </a:r>
            <a:r>
              <a:rPr lang="en-US" altLang="ko-KR" spc="-150" dirty="0">
                <a:latin typeface="+mn-ea"/>
              </a:rPr>
              <a:t>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pc="-150" dirty="0">
                <a:latin typeface="+mn-ea"/>
              </a:rPr>
              <a:t>총 </a:t>
            </a:r>
            <a:r>
              <a:rPr lang="en-US" altLang="ko-KR" spc="-150" dirty="0">
                <a:latin typeface="+mn-ea"/>
              </a:rPr>
              <a:t>12</a:t>
            </a:r>
            <a:r>
              <a:rPr lang="ko-KR" altLang="en-US" spc="-150" dirty="0">
                <a:latin typeface="+mn-ea"/>
              </a:rPr>
              <a:t>개의 메달 획득</a:t>
            </a:r>
            <a:endParaRPr lang="en-US" altLang="ko-KR" spc="-150" dirty="0">
              <a:latin typeface="+mn-e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7434" y="836712"/>
            <a:ext cx="3352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+mj-ea"/>
                <a:ea typeface="+mj-ea"/>
              </a:rPr>
              <a:t>2022</a:t>
            </a:r>
            <a:r>
              <a:rPr lang="ko-KR" altLang="en-US" sz="2400" b="1" dirty="0">
                <a:latin typeface="+mj-ea"/>
                <a:ea typeface="+mj-ea"/>
              </a:rPr>
              <a:t>년</a:t>
            </a:r>
            <a:r>
              <a:rPr lang="en-US" altLang="ko-KR" sz="2400" b="1" dirty="0">
                <a:latin typeface="+mj-ea"/>
                <a:ea typeface="+mj-ea"/>
              </a:rPr>
              <a:t> </a:t>
            </a:r>
            <a:r>
              <a:rPr lang="ko-KR" altLang="en-US" sz="2400" b="1" dirty="0">
                <a:latin typeface="+mj-ea"/>
                <a:ea typeface="+mj-ea"/>
              </a:rPr>
              <a:t>사업 성과평가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031940" y="311318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latin typeface="+mj-lt"/>
                <a:ea typeface="HY헤드라인M" pitchFamily="18" charset="-127"/>
              </a:rPr>
              <a:t>02</a:t>
            </a:r>
            <a:endParaRPr lang="ko-KR" altLang="en-US" sz="2400" dirty="0">
              <a:latin typeface="+mj-lt"/>
              <a:ea typeface="HY헤드라인M" pitchFamily="18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/>
          </p:nvPr>
        </p:nvGraphicFramePr>
        <p:xfrm>
          <a:off x="1451992" y="2465251"/>
          <a:ext cx="6240016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0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0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기존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22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년 적용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강동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송파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광진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강남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중랑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강동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송파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광진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외 중구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용산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동작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강북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마포 추가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17131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타원 32"/>
          <p:cNvSpPr/>
          <p:nvPr/>
        </p:nvSpPr>
        <p:spPr>
          <a:xfrm>
            <a:off x="4103948" y="74099"/>
            <a:ext cx="936104" cy="936104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38353" y="1417728"/>
            <a:ext cx="6768752" cy="5440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arenR" startAt="3"/>
            </a:pPr>
            <a:r>
              <a:rPr lang="ko-KR" altLang="en-US" spc="-150" dirty="0" err="1">
                <a:latin typeface="+mn-ea"/>
              </a:rPr>
              <a:t>건강걷기활동</a:t>
            </a:r>
            <a:r>
              <a:rPr lang="en-US" altLang="ko-KR" spc="-150" dirty="0">
                <a:latin typeface="+mn-ea"/>
              </a:rPr>
              <a:t>, </a:t>
            </a:r>
            <a:r>
              <a:rPr lang="ko-KR" altLang="en-US" spc="-150" dirty="0">
                <a:latin typeface="+mn-ea"/>
              </a:rPr>
              <a:t>체력증진교실</a:t>
            </a:r>
            <a:endParaRPr lang="en-US" altLang="ko-KR" spc="-150" dirty="0">
              <a:latin typeface="+mn-ea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pc="-150" dirty="0">
                <a:latin typeface="+mn-ea"/>
              </a:rPr>
              <a:t>자원봉사자 및 지역사회 자원 적극 활용</a:t>
            </a:r>
            <a:endParaRPr lang="en-US" altLang="ko-KR" spc="-150" dirty="0">
              <a:latin typeface="+mn-ea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pc="-150" dirty="0">
                <a:latin typeface="+mn-ea"/>
              </a:rPr>
              <a:t>강동구 보건소의 협력을 통한 특강운영 및 활동지원</a:t>
            </a:r>
            <a:endParaRPr lang="en-US" altLang="ko-KR" spc="-150" dirty="0">
              <a:latin typeface="+mn-ea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pc="-150" dirty="0">
                <a:latin typeface="+mn-ea"/>
              </a:rPr>
              <a:t>기타 자원봉사 단체 확보</a:t>
            </a:r>
            <a:r>
              <a:rPr lang="en-US" altLang="ko-KR" spc="-150" dirty="0">
                <a:latin typeface="+mn-ea"/>
              </a:rPr>
              <a:t>(</a:t>
            </a:r>
            <a:r>
              <a:rPr lang="ko-KR" altLang="en-US" spc="-150" dirty="0" err="1">
                <a:latin typeface="+mn-ea"/>
              </a:rPr>
              <a:t>메리트메디칼코리아</a:t>
            </a:r>
            <a:r>
              <a:rPr lang="en-US" altLang="ko-KR" spc="-150" dirty="0">
                <a:latin typeface="+mn-ea"/>
              </a:rPr>
              <a:t>, </a:t>
            </a:r>
            <a:r>
              <a:rPr lang="ko-KR" altLang="en-US" spc="-150" dirty="0" err="1">
                <a:latin typeface="+mn-ea"/>
              </a:rPr>
              <a:t>얼티밋포텐셜짐</a:t>
            </a:r>
            <a:r>
              <a:rPr lang="en-US" altLang="ko-KR" spc="-150" dirty="0">
                <a:latin typeface="+mn-ea"/>
              </a:rPr>
              <a:t>, </a:t>
            </a:r>
            <a:r>
              <a:rPr lang="ko-KR" altLang="en-US" spc="-150" dirty="0">
                <a:latin typeface="+mn-ea"/>
              </a:rPr>
              <a:t>세종대학교 </a:t>
            </a:r>
            <a:r>
              <a:rPr lang="ko-KR" altLang="en-US" spc="-150" dirty="0" err="1">
                <a:latin typeface="+mn-ea"/>
              </a:rPr>
              <a:t>죽순회동아리</a:t>
            </a:r>
            <a:r>
              <a:rPr lang="ko-KR" altLang="en-US" spc="-150" dirty="0">
                <a:latin typeface="+mn-ea"/>
              </a:rPr>
              <a:t> 등</a:t>
            </a:r>
            <a:r>
              <a:rPr lang="en-US" altLang="ko-KR" spc="-150" dirty="0">
                <a:latin typeface="+mn-ea"/>
              </a:rPr>
              <a:t>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altLang="ko-KR" spc="-150" dirty="0"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arenR" startAt="4"/>
            </a:pPr>
            <a:r>
              <a:rPr lang="en-US" altLang="ko-KR" spc="-150" dirty="0">
                <a:latin typeface="+mn-ea"/>
              </a:rPr>
              <a:t>[</a:t>
            </a:r>
            <a:r>
              <a:rPr lang="ko-KR" altLang="en-US" spc="-150" dirty="0">
                <a:latin typeface="+mn-ea"/>
              </a:rPr>
              <a:t>신규</a:t>
            </a:r>
            <a:r>
              <a:rPr lang="en-US" altLang="ko-KR" spc="-150" dirty="0">
                <a:latin typeface="+mn-ea"/>
              </a:rPr>
              <a:t>] </a:t>
            </a:r>
            <a:r>
              <a:rPr lang="ko-KR" altLang="en-US" spc="-150" dirty="0">
                <a:latin typeface="+mn-ea"/>
              </a:rPr>
              <a:t>레포츠활동</a:t>
            </a:r>
            <a:r>
              <a:rPr lang="en-US" altLang="ko-KR" spc="-150" dirty="0">
                <a:latin typeface="+mn-ea"/>
              </a:rPr>
              <a:t>(</a:t>
            </a:r>
            <a:r>
              <a:rPr lang="ko-KR" altLang="en-US" spc="-150" dirty="0">
                <a:latin typeface="+mn-ea"/>
              </a:rPr>
              <a:t>수상스키</a:t>
            </a:r>
            <a:r>
              <a:rPr lang="en-US" altLang="ko-KR" spc="-150" dirty="0">
                <a:latin typeface="+mn-ea"/>
              </a:rPr>
              <a:t>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pc="-150" dirty="0">
                <a:latin typeface="+mn-ea"/>
              </a:rPr>
              <a:t>이용자 욕구를 바탕으로 다양한 프로그램과 계절스포츠에 대한 욕구충족을 위해 신설</a:t>
            </a:r>
            <a:r>
              <a:rPr lang="en-US" altLang="ko-KR" spc="-150" dirty="0">
                <a:latin typeface="+mn-ea"/>
              </a:rPr>
              <a:t> </a:t>
            </a:r>
            <a:r>
              <a:rPr lang="ko-KR" altLang="en-US" spc="-150" dirty="0">
                <a:latin typeface="+mn-ea"/>
              </a:rPr>
              <a:t>운영</a:t>
            </a:r>
            <a:endParaRPr lang="en-US" altLang="ko-KR" spc="-150" dirty="0">
              <a:latin typeface="+mn-ea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pc="-150" dirty="0">
                <a:latin typeface="+mn-ea"/>
              </a:rPr>
              <a:t>참가인원 모두가 프로그램에 대한 만족감을 표현</a:t>
            </a:r>
            <a:endParaRPr lang="en-US" altLang="ko-KR" spc="-15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>
                <a:latin typeface="+mn-ea"/>
              </a:rPr>
              <a:t>     </a:t>
            </a:r>
            <a:r>
              <a:rPr lang="ko-KR" altLang="en-US" spc="-150" dirty="0" err="1">
                <a:latin typeface="+mn-ea"/>
              </a:rPr>
              <a:t>박○진</a:t>
            </a:r>
            <a:r>
              <a:rPr lang="ko-KR" altLang="en-US" spc="-150" dirty="0">
                <a:latin typeface="+mn-ea"/>
              </a:rPr>
              <a:t> 이용자는 </a:t>
            </a:r>
            <a:r>
              <a:rPr lang="ko-KR" altLang="en-US" spc="-150" dirty="0" err="1">
                <a:latin typeface="+mn-ea"/>
              </a:rPr>
              <a:t>버킷리스트</a:t>
            </a:r>
            <a:r>
              <a:rPr lang="ko-KR" altLang="en-US" spc="-150" dirty="0">
                <a:latin typeface="+mn-ea"/>
              </a:rPr>
              <a:t> 중 하나를 이루었다고 함</a:t>
            </a:r>
            <a:endParaRPr lang="en-US" altLang="ko-KR" spc="-150" dirty="0">
              <a:latin typeface="+mn-ea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pc="-150" dirty="0">
                <a:latin typeface="+mn-ea"/>
              </a:rPr>
              <a:t>짧은 활동시간에 대한 아쉬움도 표현</a:t>
            </a:r>
            <a:endParaRPr lang="en-US" altLang="ko-KR" spc="-150" dirty="0">
              <a:latin typeface="+mn-ea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altLang="ko-KR" spc="-150" dirty="0">
              <a:latin typeface="+mn-e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7434" y="836712"/>
            <a:ext cx="3280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+mj-ea"/>
                <a:ea typeface="+mj-ea"/>
              </a:rPr>
              <a:t>2022</a:t>
            </a:r>
            <a:r>
              <a:rPr lang="ko-KR" altLang="en-US" sz="2400" b="1" dirty="0">
                <a:latin typeface="+mj-ea"/>
                <a:ea typeface="+mj-ea"/>
              </a:rPr>
              <a:t>년</a:t>
            </a:r>
            <a:r>
              <a:rPr lang="en-US" altLang="ko-KR" sz="2400" b="1" dirty="0">
                <a:latin typeface="+mj-ea"/>
                <a:ea typeface="+mj-ea"/>
              </a:rPr>
              <a:t> </a:t>
            </a:r>
            <a:r>
              <a:rPr lang="ko-KR" altLang="en-US" sz="2400" b="1" dirty="0">
                <a:latin typeface="+mj-ea"/>
                <a:ea typeface="+mj-ea"/>
              </a:rPr>
              <a:t>사업 성과평가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031940" y="311318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latin typeface="+mj-lt"/>
                <a:ea typeface="HY헤드라인M" pitchFamily="18" charset="-127"/>
              </a:rPr>
              <a:t>02</a:t>
            </a:r>
            <a:endParaRPr lang="ko-KR" altLang="en-US" sz="2400" dirty="0">
              <a:latin typeface="+mj-lt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585793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타원 32"/>
          <p:cNvSpPr/>
          <p:nvPr/>
        </p:nvSpPr>
        <p:spPr>
          <a:xfrm>
            <a:off x="4103948" y="74764"/>
            <a:ext cx="936104" cy="936104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35644" y="1567386"/>
            <a:ext cx="7952779" cy="4609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ko-KR" altLang="en-US" spc="-150" dirty="0">
                <a:latin typeface="+mn-ea"/>
              </a:rPr>
              <a:t>팀 사업 방향성 고찰 및 운영체계 개선 노력</a:t>
            </a:r>
            <a:endParaRPr lang="en-US" altLang="ko-KR" spc="-150" dirty="0">
              <a:latin typeface="+mn-ea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pc="-150" dirty="0">
                <a:latin typeface="+mn-ea"/>
              </a:rPr>
              <a:t>기존 정형화된 프로그램의 문제점 개선을 위한 방향모색 및 이용자 욕구 충족을 위한 변화 시도</a:t>
            </a:r>
            <a:endParaRPr lang="en-US" altLang="ko-KR" spc="-150" dirty="0">
              <a:latin typeface="+mn-ea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spc="-150" dirty="0">
                <a:latin typeface="+mn-ea"/>
              </a:rPr>
              <a:t>23</a:t>
            </a:r>
            <a:r>
              <a:rPr lang="ko-KR" altLang="en-US" spc="-150" dirty="0">
                <a:latin typeface="+mn-ea"/>
              </a:rPr>
              <a:t>년도 기존 사업들의 유지 및 변화 외에 여가</a:t>
            </a:r>
            <a:r>
              <a:rPr lang="en-US" altLang="ko-KR" spc="-150" dirty="0">
                <a:latin typeface="+mn-ea"/>
              </a:rPr>
              <a:t>&amp;</a:t>
            </a:r>
            <a:r>
              <a:rPr lang="ko-KR" altLang="en-US" spc="-150" dirty="0">
                <a:latin typeface="+mn-ea"/>
              </a:rPr>
              <a:t>레저 사업의 확대 강화</a:t>
            </a:r>
            <a:endParaRPr lang="en-US" altLang="ko-KR" spc="-150" dirty="0">
              <a:latin typeface="+mn-ea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altLang="ko-KR" spc="-150" dirty="0"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arenR" startAt="2"/>
            </a:pPr>
            <a:r>
              <a:rPr lang="ko-KR" altLang="en-US" spc="-150" dirty="0">
                <a:latin typeface="+mn-ea"/>
              </a:rPr>
              <a:t>여가 및 레저활동 등의 다양한 프로그램 추가 운영</a:t>
            </a:r>
            <a:endParaRPr lang="en-US" altLang="ko-KR" spc="-150" dirty="0">
              <a:latin typeface="+mn-ea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pc="-150" dirty="0">
                <a:latin typeface="+mn-ea"/>
              </a:rPr>
              <a:t>청장년층의 욕구를 바탕으로 계절 프로그램 외 활동적인 프로그램 개발 추진</a:t>
            </a:r>
            <a:endParaRPr lang="en-US" altLang="ko-KR" spc="-150" dirty="0">
              <a:latin typeface="+mn-ea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pc="-150" dirty="0">
                <a:latin typeface="+mn-ea"/>
              </a:rPr>
              <a:t>레포츠활동 사업 내 겨울스키</a:t>
            </a:r>
            <a:r>
              <a:rPr lang="en-US" altLang="ko-KR" spc="-150" dirty="0">
                <a:latin typeface="+mn-ea"/>
              </a:rPr>
              <a:t>, </a:t>
            </a:r>
            <a:r>
              <a:rPr lang="ko-KR" altLang="en-US" spc="-150" dirty="0" err="1">
                <a:latin typeface="+mn-ea"/>
              </a:rPr>
              <a:t>클라이밍교실</a:t>
            </a:r>
            <a:r>
              <a:rPr lang="en-US" altLang="ko-KR" spc="-150" dirty="0">
                <a:latin typeface="+mn-ea"/>
              </a:rPr>
              <a:t>(</a:t>
            </a:r>
            <a:r>
              <a:rPr lang="ko-KR" altLang="en-US" spc="-150" dirty="0">
                <a:latin typeface="+mn-ea"/>
              </a:rPr>
              <a:t>외부지원사업</a:t>
            </a:r>
            <a:r>
              <a:rPr lang="en-US" altLang="ko-KR" spc="-150" dirty="0">
                <a:latin typeface="+mn-ea"/>
              </a:rPr>
              <a:t>), </a:t>
            </a:r>
            <a:r>
              <a:rPr lang="ko-KR" altLang="en-US" spc="-150" dirty="0">
                <a:latin typeface="+mn-ea"/>
              </a:rPr>
              <a:t>겨울낚시 프로그램 등 신설</a:t>
            </a:r>
            <a:endParaRPr lang="en-US" altLang="ko-KR" spc="-150" dirty="0">
              <a:latin typeface="+mn-ea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pc="-150" dirty="0">
                <a:latin typeface="+mn-ea"/>
              </a:rPr>
              <a:t>시각장애인들의 자세교정 및 올바른 신체활동을 위한 </a:t>
            </a:r>
            <a:r>
              <a:rPr lang="ko-KR" altLang="en-US" spc="-150" dirty="0" err="1">
                <a:latin typeface="+mn-ea"/>
              </a:rPr>
              <a:t>바른몸교실</a:t>
            </a:r>
            <a:r>
              <a:rPr lang="ko-KR" altLang="en-US" spc="-150" dirty="0">
                <a:latin typeface="+mn-ea"/>
              </a:rPr>
              <a:t> 신설운영</a:t>
            </a:r>
            <a:r>
              <a:rPr lang="en-US" altLang="ko-KR" spc="-150" dirty="0">
                <a:latin typeface="+mn-ea"/>
              </a:rPr>
              <a:t>(</a:t>
            </a:r>
            <a:r>
              <a:rPr lang="ko-KR" altLang="en-US" spc="-150" dirty="0">
                <a:latin typeface="+mn-ea"/>
              </a:rPr>
              <a:t>외부지원사업</a:t>
            </a:r>
            <a:r>
              <a:rPr lang="en-US" altLang="ko-KR" spc="-150" dirty="0">
                <a:latin typeface="+mn-ea"/>
              </a:rPr>
              <a:t>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7434" y="836712"/>
            <a:ext cx="3188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+mj-ea"/>
                <a:ea typeface="+mj-ea"/>
              </a:rPr>
              <a:t>2023</a:t>
            </a:r>
            <a:r>
              <a:rPr lang="ko-KR" altLang="en-US" sz="2400" b="1" dirty="0">
                <a:latin typeface="+mj-ea"/>
                <a:ea typeface="+mj-ea"/>
              </a:rPr>
              <a:t>년 중점추진방향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031940" y="311983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latin typeface="+mj-ea"/>
                <a:ea typeface="+mj-ea"/>
              </a:rPr>
              <a:t>04</a:t>
            </a:r>
            <a:endParaRPr lang="ko-KR" altLang="en-US" sz="24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0086521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타원 32"/>
          <p:cNvSpPr/>
          <p:nvPr/>
        </p:nvSpPr>
        <p:spPr>
          <a:xfrm>
            <a:off x="4103948" y="74764"/>
            <a:ext cx="936104" cy="936104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35644" y="1567386"/>
            <a:ext cx="7952779" cy="3778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arenR" startAt="3"/>
            </a:pPr>
            <a:r>
              <a:rPr lang="ko-KR" altLang="en-US" spc="-150" dirty="0" err="1">
                <a:latin typeface="+mn-ea"/>
              </a:rPr>
              <a:t>건강멘토링</a:t>
            </a:r>
            <a:r>
              <a:rPr lang="ko-KR" altLang="en-US" spc="-150" dirty="0">
                <a:latin typeface="+mn-ea"/>
              </a:rPr>
              <a:t> 사후관리 시스템 마련</a:t>
            </a:r>
            <a:endParaRPr lang="en-US" altLang="ko-KR" spc="-150" dirty="0">
              <a:latin typeface="+mn-ea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pc="-150" dirty="0">
                <a:latin typeface="+mn-ea"/>
              </a:rPr>
              <a:t>방문지도를 통한 개별맞춤 운동처방 및 지도 실시</a:t>
            </a:r>
            <a:r>
              <a:rPr lang="en-US" altLang="ko-KR" spc="-150" dirty="0">
                <a:latin typeface="+mn-ea"/>
              </a:rPr>
              <a:t>(</a:t>
            </a:r>
            <a:r>
              <a:rPr lang="ko-KR" altLang="en-US" spc="-150" dirty="0">
                <a:latin typeface="+mn-ea"/>
              </a:rPr>
              <a:t>기본</a:t>
            </a:r>
            <a:r>
              <a:rPr lang="en-US" altLang="ko-KR" spc="-150" dirty="0">
                <a:latin typeface="+mn-ea"/>
              </a:rPr>
              <a:t>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pc="-150" dirty="0">
                <a:latin typeface="+mn-ea"/>
              </a:rPr>
              <a:t>사후관리 지도를 통해 스스로가 운동의 필요성을 인식하고 수행할 수 있는 환경을 조성하기 위한 지원</a:t>
            </a:r>
            <a:endParaRPr lang="en-US" altLang="ko-KR" spc="-150" dirty="0">
              <a:latin typeface="+mn-ea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pc="-150" dirty="0">
                <a:latin typeface="+mn-ea"/>
              </a:rPr>
              <a:t>이를 위한 끊임없는 지역사회자원 발굴 및 연계 추진</a:t>
            </a:r>
            <a:endParaRPr lang="en-US" altLang="ko-KR" spc="-150" dirty="0">
              <a:latin typeface="+mn-ea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altLang="ko-KR" spc="-150" dirty="0"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arenR" startAt="4"/>
            </a:pPr>
            <a:r>
              <a:rPr lang="ko-KR" altLang="en-US" spc="-150" dirty="0">
                <a:latin typeface="+mn-ea"/>
              </a:rPr>
              <a:t>외부자원 적극 활용방안 모색</a:t>
            </a:r>
            <a:endParaRPr lang="en-US" altLang="ko-KR" spc="-150" dirty="0">
              <a:latin typeface="+mn-ea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pc="-150" dirty="0">
                <a:latin typeface="+mn-ea"/>
              </a:rPr>
              <a:t>지원사업 등을 통한 예산 및 인력 활용</a:t>
            </a:r>
            <a:endParaRPr lang="en-US" altLang="ko-KR" spc="-150" dirty="0">
              <a:latin typeface="+mn-ea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pc="-150" dirty="0">
                <a:latin typeface="+mn-ea"/>
              </a:rPr>
              <a:t>유관기관 및 다양한 단체와의 협력을 도모하여 사업의 질적 향상 도모</a:t>
            </a:r>
            <a:endParaRPr lang="en-US" altLang="ko-KR" spc="-150" dirty="0">
              <a:latin typeface="+mn-e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7434" y="836712"/>
            <a:ext cx="3188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+mj-ea"/>
                <a:ea typeface="+mj-ea"/>
              </a:rPr>
              <a:t>2023</a:t>
            </a:r>
            <a:r>
              <a:rPr lang="ko-KR" altLang="en-US" sz="2400" b="1" dirty="0">
                <a:latin typeface="+mj-ea"/>
                <a:ea typeface="+mj-ea"/>
              </a:rPr>
              <a:t>년 중점추진방향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031940" y="311983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latin typeface="+mj-ea"/>
                <a:ea typeface="+mj-ea"/>
              </a:rPr>
              <a:t>04</a:t>
            </a:r>
            <a:endParaRPr lang="ko-KR" altLang="en-US" sz="24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514438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3454" y="341090"/>
            <a:ext cx="7280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-3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HY강M" panose="02030600000101010101" pitchFamily="18" charset="-127"/>
                <a:ea typeface="HY강M" panose="02030600000101010101" pitchFamily="18" charset="-127"/>
                <a:cs typeface="+mn-cs"/>
              </a:rPr>
              <a:t>2022</a:t>
            </a:r>
            <a:r>
              <a:rPr kumimoji="0" lang="ko-KR" altLang="en-US" sz="2000" b="0" i="0" u="none" strike="noStrike" kern="1200" cap="none" spc="-3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HY강M" panose="02030600000101010101" pitchFamily="18" charset="-127"/>
                <a:ea typeface="HY강M" panose="02030600000101010101" pitchFamily="18" charset="-127"/>
                <a:cs typeface="+mn-cs"/>
              </a:rPr>
              <a:t> 중점추진사항  및 </a:t>
            </a:r>
            <a:r>
              <a:rPr kumimoji="0" lang="en-US" altLang="ko-KR" sz="2000" b="0" i="0" u="none" strike="noStrike" kern="1200" cap="none" spc="-3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HY강M" panose="02030600000101010101" pitchFamily="18" charset="-127"/>
                <a:ea typeface="HY강M" panose="02030600000101010101" pitchFamily="18" charset="-127"/>
                <a:cs typeface="+mn-cs"/>
              </a:rPr>
              <a:t>2023</a:t>
            </a:r>
            <a:r>
              <a:rPr kumimoji="0" lang="ko-KR" altLang="en-US" sz="2000" b="0" i="0" u="none" strike="noStrike" kern="1200" cap="none" spc="-3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HY강M" panose="02030600000101010101" pitchFamily="18" charset="-127"/>
                <a:ea typeface="HY강M" panose="02030600000101010101" pitchFamily="18" charset="-127"/>
                <a:cs typeface="+mn-cs"/>
              </a:rPr>
              <a:t> 추진 계획</a:t>
            </a:r>
            <a:endParaRPr kumimoji="0" lang="en-US" altLang="ko-KR" sz="2000" b="0" i="0" u="none" strike="noStrike" kern="1200" cap="none" spc="-3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HY강M" panose="02030600000101010101" pitchFamily="18" charset="-127"/>
              <a:ea typeface="HY강M" panose="02030600000101010101" pitchFamily="18" charset="-127"/>
              <a:cs typeface="+mn-cs"/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364803" y="728834"/>
            <a:ext cx="8406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직사각형 11"/>
          <p:cNvSpPr/>
          <p:nvPr/>
        </p:nvSpPr>
        <p:spPr>
          <a:xfrm>
            <a:off x="400050" y="1781175"/>
            <a:ext cx="1467296" cy="1901139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강M" panose="02030600000101010101" pitchFamily="18" charset="-127"/>
                <a:ea typeface="HY강M" panose="02030600000101010101" pitchFamily="18" charset="-127"/>
                <a:cs typeface="+mn-cs"/>
              </a:rPr>
              <a:t>2022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강M" panose="02030600000101010101" pitchFamily="18" charset="-127"/>
                <a:ea typeface="HY강M" panose="02030600000101010101" pitchFamily="18" charset="-127"/>
                <a:cs typeface="+mn-cs"/>
              </a:rPr>
              <a:t>평가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1982523" y="1781175"/>
            <a:ext cx="6666177" cy="1901139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542925" marR="0" lvl="0" indent="-276225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ko-KR" altLang="en-US" sz="18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수의계약 및 업무추진비 사용내역 공개</a:t>
            </a:r>
            <a:endParaRPr kumimoji="0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542925" marR="0" lvl="0" indent="-276225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2022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년 직무기술서 작성</a:t>
            </a:r>
            <a:endParaRPr kumimoji="0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542925" marR="0" lvl="0" indent="-276225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2022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년 근무평정</a:t>
            </a:r>
            <a:endParaRPr kumimoji="0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542925" marR="0" lvl="0" indent="-276225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코로나</a:t>
            </a: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19 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대응 관리 </a:t>
            </a: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: 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위드 코로나 생활 방역으로 전환</a:t>
            </a:r>
            <a:endParaRPr kumimoji="0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391402" y="3858936"/>
            <a:ext cx="1467296" cy="2624242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강M" panose="02030600000101010101" pitchFamily="18" charset="-127"/>
                <a:ea typeface="HY강M" panose="02030600000101010101" pitchFamily="18" charset="-127"/>
                <a:cs typeface="+mn-cs"/>
              </a:rPr>
              <a:t>2023</a:t>
            </a:r>
            <a:r>
              <a:rPr kumimoji="0" lang="ko-KR" altLang="en-US" sz="18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강M" panose="02030600000101010101" pitchFamily="18" charset="-127"/>
                <a:ea typeface="HY강M" panose="02030600000101010101" pitchFamily="18" charset="-127"/>
                <a:cs typeface="+mn-cs"/>
              </a:rPr>
              <a:t> </a:t>
            </a:r>
            <a:endParaRPr kumimoji="0" lang="en-US" altLang="ko-KR" sz="1800" b="1" i="0" u="none" strike="noStrike" kern="1200" cap="none" spc="-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강M" panose="02030600000101010101" pitchFamily="18" charset="-127"/>
              <a:ea typeface="HY강M" panose="02030600000101010101" pitchFamily="18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강M" panose="02030600000101010101" pitchFamily="18" charset="-127"/>
                <a:ea typeface="HY강M" panose="02030600000101010101" pitchFamily="18" charset="-127"/>
                <a:cs typeface="+mn-cs"/>
              </a:rPr>
              <a:t>추진 계획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77411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1376A-1BCE-4C3B-85BD-05D751D6B156}" type="slidenum">
              <a:rPr kumimoji="0" lang="en-US" altLang="ko-KR" sz="800" b="0" i="0" u="none" strike="noStrike" kern="1200" cap="none" spc="-3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r>
              <a:rPr kumimoji="0" lang="en-US" altLang="ko-KR" sz="800" b="0" i="0" u="none" strike="noStrike" kern="1200" cap="none" spc="-3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rPr>
              <a:t> / 7</a:t>
            </a:r>
          </a:p>
        </p:txBody>
      </p:sp>
      <p:sp>
        <p:nvSpPr>
          <p:cNvPr id="18" name="제목 17"/>
          <p:cNvSpPr>
            <a:spLocks noGrp="1"/>
          </p:cNvSpPr>
          <p:nvPr>
            <p:ph type="title"/>
          </p:nvPr>
        </p:nvSpPr>
        <p:spPr>
          <a:xfrm>
            <a:off x="257174" y="752474"/>
            <a:ext cx="8372475" cy="912813"/>
          </a:xfrm>
        </p:spPr>
        <p:txBody>
          <a:bodyPr>
            <a:normAutofit/>
          </a:bodyPr>
          <a:lstStyle/>
          <a:p>
            <a:pPr algn="l"/>
            <a:r>
              <a:rPr lang="ko-KR" altLang="en-US" sz="4000" b="1" spc="-150" dirty="0">
                <a:solidFill>
                  <a:srgbClr val="1D314E"/>
                </a:solidFill>
              </a:rPr>
              <a:t> </a:t>
            </a:r>
            <a:r>
              <a:rPr lang="ko-KR" altLang="en-US" sz="4000" b="1" spc="-150" dirty="0" err="1">
                <a:solidFill>
                  <a:srgbClr val="1D314E"/>
                </a:solidFill>
                <a:latin typeface="HY강M" panose="02030600000101010101" pitchFamily="18" charset="-127"/>
                <a:ea typeface="HY강M" panose="02030600000101010101" pitchFamily="18" charset="-127"/>
                <a:cs typeface="Verdana" panose="020B0604030504040204" pitchFamily="34" charset="0"/>
              </a:rPr>
              <a:t>인사</a:t>
            </a:r>
            <a:r>
              <a:rPr lang="ko-KR" altLang="en-US" sz="4000" b="1" spc="-150" dirty="0" err="1">
                <a:solidFill>
                  <a:srgbClr val="1D314E"/>
                </a:solidFill>
                <a:latin typeface="맑은 고딕"/>
                <a:ea typeface="맑은 고딕"/>
                <a:cs typeface="Verdana" panose="020B0604030504040204" pitchFamily="34" charset="0"/>
              </a:rPr>
              <a:t>ㆍ</a:t>
            </a:r>
            <a:r>
              <a:rPr lang="ko-KR" altLang="en-US" sz="4000" b="1" spc="-150" dirty="0" err="1">
                <a:solidFill>
                  <a:srgbClr val="1D314E"/>
                </a:solidFill>
                <a:latin typeface="HY강M" panose="02030600000101010101" pitchFamily="18" charset="-127"/>
                <a:ea typeface="HY강M" panose="02030600000101010101" pitchFamily="18" charset="-127"/>
                <a:cs typeface="Verdana" panose="020B0604030504040204" pitchFamily="34" charset="0"/>
              </a:rPr>
              <a:t>행정</a:t>
            </a:r>
            <a:endParaRPr lang="ko-KR" altLang="en-US" sz="4000" b="1" spc="-150" dirty="0">
              <a:solidFill>
                <a:srgbClr val="1D314E"/>
              </a:solidFill>
              <a:latin typeface="HY강M" panose="02030600000101010101" pitchFamily="18" charset="-127"/>
              <a:ea typeface="HY강M" panose="02030600000101010101" pitchFamily="18" charset="-127"/>
              <a:cs typeface="Verdana" panose="020B0604030504040204" pitchFamily="34" charset="0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1987604" y="3858936"/>
            <a:ext cx="6666177" cy="2624241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542925" marR="0" lvl="0" indent="-276225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운영위원회 확대 구성</a:t>
            </a:r>
            <a:endParaRPr kumimoji="0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542925" marR="0" lvl="0" indent="-276225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2023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년 서울형 평가 </a:t>
            </a:r>
            <a:endParaRPr kumimoji="0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542925" marR="0" lvl="0" indent="-276225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ko-KR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희망이음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전자결재 등 그룹웨어 도입 검토</a:t>
            </a:r>
            <a:endParaRPr kumimoji="0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542925" marR="0" lvl="0" indent="-276225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경미한 징계 처리 기준 적용</a:t>
            </a: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경고</a:t>
            </a: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주의</a:t>
            </a: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경위서</a:t>
            </a: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)</a:t>
            </a:r>
          </a:p>
          <a:p>
            <a:pPr marL="542925" marR="0" lvl="0" indent="-276225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2023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년 근무평정 </a:t>
            </a: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/ 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직무기술서 작성 </a:t>
            </a: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: 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체계 보완 지속</a:t>
            </a:r>
          </a:p>
          <a:p>
            <a:pPr marL="542925" marR="0" lvl="0" indent="-276225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코로나</a:t>
            </a: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19 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대응 관리 </a:t>
            </a: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: 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위드 코로나 생활 방역</a:t>
            </a:r>
            <a:endParaRPr kumimoji="0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058135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114779" y="203200"/>
            <a:ext cx="8118034" cy="6521915"/>
            <a:chOff x="-226966" y="0"/>
            <a:chExt cx="7756123" cy="6521915"/>
          </a:xfrm>
        </p:grpSpPr>
        <p:sp>
          <p:nvSpPr>
            <p:cNvPr id="6" name="내용 개체 틀 2"/>
            <p:cNvSpPr txBox="1">
              <a:spLocks/>
            </p:cNvSpPr>
            <p:nvPr/>
          </p:nvSpPr>
          <p:spPr>
            <a:xfrm>
              <a:off x="1115327" y="912309"/>
              <a:ext cx="6413830" cy="3322465"/>
            </a:xfrm>
            <a:prstGeom prst="rect">
              <a:avLst/>
            </a:prstGeom>
          </p:spPr>
          <p:txBody>
            <a:bodyPr vert="horz" lIns="51435" tIns="25718" rIns="51435" bIns="25718" rtlCol="0" anchor="ctr">
              <a:noAutofit/>
            </a:bodyPr>
            <a:lstStyle>
              <a:lvl1pPr marL="0" indent="0" algn="ctr" defTabSz="342900" rtl="0" eaLnBrk="1" latinLnBrk="1" hangingPunct="1">
                <a:lnSpc>
                  <a:spcPct val="90000"/>
                </a:lnSpc>
                <a:spcBef>
                  <a:spcPct val="20000"/>
                </a:spcBef>
                <a:buFont typeface="Arial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2900" indent="0" algn="ctr" defTabSz="342900" rtl="0" eaLnBrk="1" latinLnBrk="1" hangingPunct="1">
                <a:spcBef>
                  <a:spcPct val="20000"/>
                </a:spcBef>
                <a:buFont typeface="Arial"/>
                <a:buNone/>
                <a:defRPr sz="15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685800" indent="0" algn="ctr" defTabSz="342900" rtl="0" eaLnBrk="1" latinLnBrk="1" hangingPunct="1">
                <a:spcBef>
                  <a:spcPct val="20000"/>
                </a:spcBef>
                <a:buFont typeface="Arial"/>
                <a:buNone/>
                <a:defRPr sz="135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028700" indent="0" algn="ctr" defTabSz="342900" rtl="0" eaLnBrk="1" latinLnBrk="1" hangingPunct="1">
                <a:spcBef>
                  <a:spcPct val="20000"/>
                </a:spcBef>
                <a:buFont typeface="Arial"/>
                <a:buNone/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371600" indent="0" algn="ctr" defTabSz="342900" rtl="0" eaLnBrk="1" latinLnBrk="1" hangingPunct="1">
                <a:spcBef>
                  <a:spcPct val="20000"/>
                </a:spcBef>
                <a:buFont typeface="Arial"/>
                <a:buNone/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714500" indent="0" algn="ctr" defTabSz="342900" rtl="0" eaLnBrk="1" latinLnBrk="1" hangingPunct="1">
                <a:spcBef>
                  <a:spcPct val="20000"/>
                </a:spcBef>
                <a:buFont typeface="Arial"/>
                <a:buNone/>
                <a:defRPr sz="15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057400" indent="0" algn="ctr" defTabSz="342900" rtl="0" eaLnBrk="1" latinLnBrk="1" hangingPunct="1">
                <a:spcBef>
                  <a:spcPct val="20000"/>
                </a:spcBef>
                <a:buFont typeface="Arial"/>
                <a:buNone/>
                <a:defRPr sz="15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400300" indent="0" algn="ctr" defTabSz="342900" rtl="0" eaLnBrk="1" latinLnBrk="1" hangingPunct="1">
                <a:spcBef>
                  <a:spcPct val="20000"/>
                </a:spcBef>
                <a:buFont typeface="Arial"/>
                <a:buNone/>
                <a:defRPr sz="15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743200" indent="0" algn="ctr" defTabSz="342900" rtl="0" eaLnBrk="1" latinLnBrk="1" hangingPunct="1">
                <a:spcBef>
                  <a:spcPct val="20000"/>
                </a:spcBef>
                <a:buFont typeface="Arial"/>
                <a:buNone/>
                <a:defRPr sz="15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342900" rtl="0" eaLnBrk="1" fontAlgn="auto" latinLnBrk="1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ko-KR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HY울릉도B" panose="02030600000101010101" pitchFamily="18" charset="-127"/>
                  <a:ea typeface="HY울릉도B" panose="02030600000101010101" pitchFamily="18" charset="-127"/>
                  <a:cs typeface="+mn-cs"/>
                </a:rPr>
                <a:t>2022</a:t>
              </a:r>
              <a:r>
                <a:rPr kumimoji="0" lang="ko-KR" alt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HY울릉도B" panose="02030600000101010101" pitchFamily="18" charset="-127"/>
                  <a:ea typeface="HY울릉도B" panose="02030600000101010101" pitchFamily="18" charset="-127"/>
                  <a:cs typeface="+mn-cs"/>
                </a:rPr>
                <a:t>년</a:t>
              </a:r>
              <a:endParaRPr kumimoji="0" lang="en-US" altLang="ko-KR" sz="5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HY울릉도B" panose="02030600000101010101" pitchFamily="18" charset="-127"/>
                <a:ea typeface="HY울릉도B" panose="02030600000101010101" pitchFamily="18" charset="-127"/>
                <a:cs typeface="+mn-cs"/>
              </a:endParaRPr>
            </a:p>
            <a:p>
              <a:pPr marL="0" marR="0" lvl="0" indent="0" algn="ctr" defTabSz="342900" rtl="0" eaLnBrk="1" fontAlgn="auto" latinLnBrk="1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ko-KR" alt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HY울릉도B" panose="02030600000101010101" pitchFamily="18" charset="-127"/>
                  <a:ea typeface="HY울릉도B" panose="02030600000101010101" pitchFamily="18" charset="-127"/>
                  <a:cs typeface="+mn-cs"/>
                </a:rPr>
                <a:t> 연간사업</a:t>
              </a:r>
              <a:r>
                <a:rPr kumimoji="0" lang="en-US" altLang="ko-KR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HY울릉도B" panose="02030600000101010101" pitchFamily="18" charset="-127"/>
                  <a:ea typeface="HY울릉도B" panose="02030600000101010101" pitchFamily="18" charset="-127"/>
                  <a:cs typeface="+mn-cs"/>
                </a:rPr>
                <a:t> </a:t>
              </a:r>
              <a:r>
                <a:rPr kumimoji="0" lang="ko-KR" alt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HY울릉도B" panose="02030600000101010101" pitchFamily="18" charset="-127"/>
                  <a:ea typeface="HY울릉도B" panose="02030600000101010101" pitchFamily="18" charset="-127"/>
                  <a:cs typeface="+mn-cs"/>
                </a:rPr>
                <a:t>결산 보고</a:t>
              </a:r>
              <a:endParaRPr kumimoji="0" lang="en-US" altLang="ko-KR" sz="5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HY울릉도B" panose="02030600000101010101" pitchFamily="18" charset="-127"/>
                <a:ea typeface="HY울릉도B" panose="02030600000101010101" pitchFamily="18" charset="-127"/>
                <a:cs typeface="+mn-cs"/>
              </a:endParaRPr>
            </a:p>
          </p:txBody>
        </p:sp>
        <p:sp>
          <p:nvSpPr>
            <p:cNvPr id="31" name="순서도: 연결자 30"/>
            <p:cNvSpPr/>
            <p:nvPr/>
          </p:nvSpPr>
          <p:spPr>
            <a:xfrm>
              <a:off x="2250947" y="5818472"/>
              <a:ext cx="174259" cy="142641"/>
            </a:xfrm>
            <a:prstGeom prst="flowChartConnector">
              <a:avLst/>
            </a:prstGeom>
            <a:gradFill flip="none" rotWithShape="1">
              <a:gsLst>
                <a:gs pos="35000">
                  <a:srgbClr val="00B050">
                    <a:alpha val="44000"/>
                  </a:srgbClr>
                </a:gs>
                <a:gs pos="100000">
                  <a:srgbClr val="AAEBFF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2" name="순서도: 연결자 31"/>
            <p:cNvSpPr/>
            <p:nvPr/>
          </p:nvSpPr>
          <p:spPr>
            <a:xfrm>
              <a:off x="1406788" y="3182509"/>
              <a:ext cx="379242" cy="392356"/>
            </a:xfrm>
            <a:prstGeom prst="flowChartConnector">
              <a:avLst/>
            </a:prstGeom>
            <a:gradFill>
              <a:gsLst>
                <a:gs pos="0">
                  <a:srgbClr val="009999">
                    <a:alpha val="26000"/>
                  </a:srgbClr>
                </a:gs>
                <a:gs pos="100000">
                  <a:srgbClr val="0000FF">
                    <a:alpha val="32000"/>
                  </a:srgb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3" name="순서도: 연결자 32"/>
            <p:cNvSpPr/>
            <p:nvPr/>
          </p:nvSpPr>
          <p:spPr>
            <a:xfrm>
              <a:off x="2907834" y="4944737"/>
              <a:ext cx="288375" cy="248686"/>
            </a:xfrm>
            <a:prstGeom prst="flowChartConnector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rgbClr val="FFFF00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grpSp>
          <p:nvGrpSpPr>
            <p:cNvPr id="37" name="그룹 36"/>
            <p:cNvGrpSpPr/>
            <p:nvPr/>
          </p:nvGrpSpPr>
          <p:grpSpPr>
            <a:xfrm>
              <a:off x="-226966" y="0"/>
              <a:ext cx="2239938" cy="6521915"/>
              <a:chOff x="-114451" y="-59377"/>
              <a:chExt cx="2239938" cy="6521915"/>
            </a:xfrm>
          </p:grpSpPr>
          <p:sp>
            <p:nvSpPr>
              <p:cNvPr id="8" name="순서도: 연결자 7"/>
              <p:cNvSpPr/>
              <p:nvPr/>
            </p:nvSpPr>
            <p:spPr>
              <a:xfrm>
                <a:off x="-114451" y="181196"/>
                <a:ext cx="1573152" cy="1552963"/>
              </a:xfrm>
              <a:prstGeom prst="flowChartConnector">
                <a:avLst/>
              </a:prstGeom>
              <a:gradFill>
                <a:gsLst>
                  <a:gs pos="0">
                    <a:srgbClr val="3AD6FE">
                      <a:alpha val="82000"/>
                    </a:srgbClr>
                  </a:gs>
                  <a:gs pos="100000">
                    <a:srgbClr val="AAEBFF"/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9" name="순서도: 연결자 8"/>
              <p:cNvSpPr/>
              <p:nvPr/>
            </p:nvSpPr>
            <p:spPr>
              <a:xfrm>
                <a:off x="522956" y="2527006"/>
                <a:ext cx="744571" cy="748623"/>
              </a:xfrm>
              <a:prstGeom prst="flowChartConnector">
                <a:avLst/>
              </a:prstGeom>
              <a:gradFill>
                <a:gsLst>
                  <a:gs pos="0">
                    <a:schemeClr val="accent6">
                      <a:lumMod val="75000"/>
                    </a:schemeClr>
                  </a:gs>
                  <a:gs pos="100000">
                    <a:srgbClr val="FFC000">
                      <a:alpha val="49000"/>
                    </a:srgbClr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0" name="순서도: 연결자 9"/>
              <p:cNvSpPr/>
              <p:nvPr/>
            </p:nvSpPr>
            <p:spPr>
              <a:xfrm>
                <a:off x="1474568" y="285193"/>
                <a:ext cx="507298" cy="479343"/>
              </a:xfrm>
              <a:prstGeom prst="flowChartConnector">
                <a:avLst/>
              </a:prstGeom>
              <a:solidFill>
                <a:srgbClr val="7030A0">
                  <a:alpha val="3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1" name="순서도: 연결자 10"/>
              <p:cNvSpPr/>
              <p:nvPr/>
            </p:nvSpPr>
            <p:spPr>
              <a:xfrm>
                <a:off x="311577" y="1175995"/>
                <a:ext cx="1104948" cy="1128553"/>
              </a:xfrm>
              <a:prstGeom prst="flowChartConnector">
                <a:avLst/>
              </a:prstGeom>
              <a:gradFill>
                <a:gsLst>
                  <a:gs pos="35000">
                    <a:srgbClr val="00B050">
                      <a:alpha val="72000"/>
                    </a:srgbClr>
                  </a:gs>
                  <a:gs pos="100000">
                    <a:srgbClr val="AAEBFF"/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2" name="순서도: 연결자 11"/>
              <p:cNvSpPr/>
              <p:nvPr/>
            </p:nvSpPr>
            <p:spPr>
              <a:xfrm>
                <a:off x="955689" y="2014547"/>
                <a:ext cx="902836" cy="877086"/>
              </a:xfrm>
              <a:prstGeom prst="flowChartConnector">
                <a:avLst/>
              </a:prstGeom>
              <a:solidFill>
                <a:srgbClr val="FF0000">
                  <a:alpha val="4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3" name="순서도: 연결자 12"/>
              <p:cNvSpPr/>
              <p:nvPr/>
            </p:nvSpPr>
            <p:spPr>
              <a:xfrm>
                <a:off x="1662476" y="3290911"/>
                <a:ext cx="463011" cy="444339"/>
              </a:xfrm>
              <a:prstGeom prst="flowChartConnector">
                <a:avLst/>
              </a:prstGeom>
              <a:gradFill>
                <a:gsLst>
                  <a:gs pos="0">
                    <a:srgbClr val="3AD6FE">
                      <a:alpha val="49000"/>
                    </a:srgbClr>
                  </a:gs>
                  <a:gs pos="100000">
                    <a:srgbClr val="AAEBFF"/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4" name="순서도: 연결자 13"/>
              <p:cNvSpPr/>
              <p:nvPr/>
            </p:nvSpPr>
            <p:spPr>
              <a:xfrm>
                <a:off x="745273" y="6231621"/>
                <a:ext cx="246111" cy="230917"/>
              </a:xfrm>
              <a:prstGeom prst="flowChartConnector">
                <a:avLst/>
              </a:prstGeom>
              <a:gradFill>
                <a:gsLst>
                  <a:gs pos="32000">
                    <a:srgbClr val="FF7C80"/>
                  </a:gs>
                  <a:gs pos="100000">
                    <a:srgbClr val="FF9933">
                      <a:alpha val="22000"/>
                    </a:srgbClr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5" name="순서도: 연결자 14"/>
              <p:cNvSpPr/>
              <p:nvPr/>
            </p:nvSpPr>
            <p:spPr>
              <a:xfrm>
                <a:off x="910385" y="4681872"/>
                <a:ext cx="359214" cy="345262"/>
              </a:xfrm>
              <a:prstGeom prst="flowChartConnector">
                <a:avLst/>
              </a:prstGeom>
              <a:gradFill>
                <a:gsLst>
                  <a:gs pos="13000">
                    <a:schemeClr val="bg1">
                      <a:lumMod val="75000"/>
                    </a:schemeClr>
                  </a:gs>
                  <a:gs pos="100000">
                    <a:srgbClr val="AAEBFF"/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" name="순서도: 연결자 15"/>
              <p:cNvSpPr/>
              <p:nvPr/>
            </p:nvSpPr>
            <p:spPr>
              <a:xfrm>
                <a:off x="1124459" y="1843476"/>
                <a:ext cx="319023" cy="292493"/>
              </a:xfrm>
              <a:prstGeom prst="flowChartConnector">
                <a:avLst/>
              </a:prstGeom>
              <a:gradFill>
                <a:gsLst>
                  <a:gs pos="0">
                    <a:srgbClr val="8DEA4E"/>
                  </a:gs>
                  <a:gs pos="100000">
                    <a:schemeClr val="accent3">
                      <a:lumMod val="20000"/>
                      <a:lumOff val="80000"/>
                    </a:schemeClr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7" name="순서도: 연결자 16"/>
              <p:cNvSpPr/>
              <p:nvPr/>
            </p:nvSpPr>
            <p:spPr>
              <a:xfrm>
                <a:off x="1041498" y="-59377"/>
                <a:ext cx="686719" cy="730178"/>
              </a:xfrm>
              <a:prstGeom prst="flowChartConnector">
                <a:avLst/>
              </a:prstGeom>
              <a:solidFill>
                <a:srgbClr val="FF6600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8" name="순서도: 연결자 17"/>
              <p:cNvSpPr/>
              <p:nvPr/>
            </p:nvSpPr>
            <p:spPr>
              <a:xfrm>
                <a:off x="155099" y="2956672"/>
                <a:ext cx="499594" cy="518568"/>
              </a:xfrm>
              <a:prstGeom prst="flowChartConnector">
                <a:avLst/>
              </a:prstGeom>
              <a:gradFill>
                <a:gsLst>
                  <a:gs pos="0">
                    <a:srgbClr val="39E739">
                      <a:alpha val="64706"/>
                    </a:srgbClr>
                  </a:gs>
                  <a:gs pos="100000">
                    <a:schemeClr val="accent3">
                      <a:lumMod val="20000"/>
                      <a:lumOff val="80000"/>
                    </a:schemeClr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9" name="순서도: 연결자 18"/>
              <p:cNvSpPr/>
              <p:nvPr/>
            </p:nvSpPr>
            <p:spPr>
              <a:xfrm>
                <a:off x="1023079" y="3873018"/>
                <a:ext cx="313976" cy="300250"/>
              </a:xfrm>
              <a:prstGeom prst="flowChartConnector">
                <a:avLst/>
              </a:prstGeom>
              <a:solidFill>
                <a:srgbClr val="FF0000">
                  <a:alpha val="3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0" name="순서도: 연결자 19"/>
              <p:cNvSpPr/>
              <p:nvPr/>
            </p:nvSpPr>
            <p:spPr>
              <a:xfrm>
                <a:off x="1607270" y="5134046"/>
                <a:ext cx="244061" cy="248616"/>
              </a:xfrm>
              <a:prstGeom prst="flowChartConnector">
                <a:avLst/>
              </a:prstGeom>
              <a:solidFill>
                <a:srgbClr val="3568F9">
                  <a:alpha val="3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1" name="순서도: 연결자 20"/>
              <p:cNvSpPr/>
              <p:nvPr/>
            </p:nvSpPr>
            <p:spPr>
              <a:xfrm>
                <a:off x="1064499" y="4380689"/>
                <a:ext cx="507298" cy="479343"/>
              </a:xfrm>
              <a:prstGeom prst="flowChartConnector">
                <a:avLst/>
              </a:prstGeom>
              <a:solidFill>
                <a:srgbClr val="7030A0">
                  <a:alpha val="3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2" name="순서도: 연결자 21"/>
              <p:cNvSpPr/>
              <p:nvPr/>
            </p:nvSpPr>
            <p:spPr>
              <a:xfrm>
                <a:off x="1374076" y="4194839"/>
                <a:ext cx="357168" cy="326307"/>
              </a:xfrm>
              <a:prstGeom prst="flowChartConnector">
                <a:avLst/>
              </a:prstGeom>
              <a:gradFill>
                <a:gsLst>
                  <a:gs pos="35000">
                    <a:srgbClr val="00B050">
                      <a:alpha val="44000"/>
                    </a:srgbClr>
                  </a:gs>
                  <a:gs pos="100000">
                    <a:srgbClr val="AAEBFF"/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3" name="순서도: 연결자 22"/>
              <p:cNvSpPr/>
              <p:nvPr/>
            </p:nvSpPr>
            <p:spPr>
              <a:xfrm>
                <a:off x="386002" y="3491753"/>
                <a:ext cx="552893" cy="547900"/>
              </a:xfrm>
              <a:prstGeom prst="flowChartConnector">
                <a:avLst/>
              </a:prstGeom>
              <a:solidFill>
                <a:srgbClr val="FF9933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4" name="순서도: 연결자 23"/>
              <p:cNvSpPr/>
              <p:nvPr/>
            </p:nvSpPr>
            <p:spPr>
              <a:xfrm>
                <a:off x="340922" y="2611685"/>
                <a:ext cx="244061" cy="248616"/>
              </a:xfrm>
              <a:prstGeom prst="flowChartConnector">
                <a:avLst/>
              </a:prstGeom>
              <a:solidFill>
                <a:schemeClr val="tx2">
                  <a:lumMod val="75000"/>
                  <a:alpha val="3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5" name="순서도: 연결자 24"/>
              <p:cNvSpPr/>
              <p:nvPr/>
            </p:nvSpPr>
            <p:spPr>
              <a:xfrm>
                <a:off x="859662" y="3319310"/>
                <a:ext cx="609093" cy="616869"/>
              </a:xfrm>
              <a:prstGeom prst="flowChartConnector">
                <a:avLst/>
              </a:prstGeom>
              <a:gradFill>
                <a:gsLst>
                  <a:gs pos="0">
                    <a:srgbClr val="009999"/>
                  </a:gs>
                  <a:gs pos="100000">
                    <a:srgbClr val="0000FF">
                      <a:alpha val="32000"/>
                    </a:srgbClr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6" name="순서도: 연결자 25"/>
              <p:cNvSpPr/>
              <p:nvPr/>
            </p:nvSpPr>
            <p:spPr>
              <a:xfrm>
                <a:off x="1026342" y="5582975"/>
                <a:ext cx="244061" cy="248616"/>
              </a:xfrm>
              <a:prstGeom prst="flowChartConnector">
                <a:avLst/>
              </a:prstGeom>
              <a:solidFill>
                <a:srgbClr val="3568F9">
                  <a:alpha val="2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7" name="순서도: 연결자 26"/>
              <p:cNvSpPr/>
              <p:nvPr/>
            </p:nvSpPr>
            <p:spPr>
              <a:xfrm>
                <a:off x="1227842" y="5246370"/>
                <a:ext cx="171393" cy="172005"/>
              </a:xfrm>
              <a:prstGeom prst="flowChartConnector">
                <a:avLst/>
              </a:prstGeom>
              <a:gradFill>
                <a:gsLst>
                  <a:gs pos="0">
                    <a:srgbClr val="39E739">
                      <a:alpha val="64706"/>
                    </a:srgbClr>
                  </a:gs>
                  <a:gs pos="100000">
                    <a:schemeClr val="accent3">
                      <a:lumMod val="20000"/>
                      <a:lumOff val="80000"/>
                    </a:schemeClr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8" name="순서도: 연결자 27"/>
              <p:cNvSpPr/>
              <p:nvPr/>
            </p:nvSpPr>
            <p:spPr>
              <a:xfrm>
                <a:off x="465823" y="4010855"/>
                <a:ext cx="171393" cy="172005"/>
              </a:xfrm>
              <a:prstGeom prst="flowChartConnector">
                <a:avLst/>
              </a:prstGeom>
              <a:gradFill>
                <a:gsLst>
                  <a:gs pos="0">
                    <a:schemeClr val="bg2">
                      <a:lumMod val="75000"/>
                    </a:schemeClr>
                  </a:gs>
                  <a:gs pos="100000">
                    <a:schemeClr val="accent3">
                      <a:lumMod val="20000"/>
                      <a:lumOff val="80000"/>
                    </a:schemeClr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9" name="순서도: 연결자 28"/>
              <p:cNvSpPr/>
              <p:nvPr/>
            </p:nvSpPr>
            <p:spPr>
              <a:xfrm>
                <a:off x="112728" y="2150456"/>
                <a:ext cx="171393" cy="172005"/>
              </a:xfrm>
              <a:prstGeom prst="flowChartConnector">
                <a:avLst/>
              </a:prstGeom>
              <a:gradFill>
                <a:gsLst>
                  <a:gs pos="0">
                    <a:srgbClr val="F16BEB">
                      <a:alpha val="64706"/>
                    </a:srgbClr>
                  </a:gs>
                  <a:gs pos="100000">
                    <a:schemeClr val="accent2">
                      <a:lumMod val="20000"/>
                      <a:lumOff val="80000"/>
                    </a:schemeClr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0" name="순서도: 연결자 29"/>
              <p:cNvSpPr/>
              <p:nvPr/>
            </p:nvSpPr>
            <p:spPr>
              <a:xfrm>
                <a:off x="804131" y="5838896"/>
                <a:ext cx="171393" cy="172005"/>
              </a:xfrm>
              <a:prstGeom prst="flowChartConnector">
                <a:avLst/>
              </a:prstGeom>
              <a:gradFill>
                <a:gsLst>
                  <a:gs pos="0">
                    <a:srgbClr val="F16BEB">
                      <a:alpha val="64706"/>
                    </a:srgbClr>
                  </a:gs>
                  <a:gs pos="100000">
                    <a:schemeClr val="accent2">
                      <a:lumMod val="20000"/>
                      <a:lumOff val="80000"/>
                    </a:schemeClr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4" name="순서도: 연결자 33"/>
              <p:cNvSpPr/>
              <p:nvPr/>
            </p:nvSpPr>
            <p:spPr>
              <a:xfrm>
                <a:off x="855982" y="5962922"/>
                <a:ext cx="160811" cy="172005"/>
              </a:xfrm>
              <a:prstGeom prst="flowChartConnector">
                <a:avLst/>
              </a:prstGeom>
              <a:gradFill>
                <a:gsLst>
                  <a:gs pos="0">
                    <a:srgbClr val="009999">
                      <a:alpha val="78000"/>
                      <a:lumMod val="87000"/>
                      <a:lumOff val="13000"/>
                    </a:srgbClr>
                  </a:gs>
                  <a:gs pos="100000">
                    <a:srgbClr val="0000FF">
                      <a:lumMod val="69000"/>
                      <a:lumOff val="31000"/>
                      <a:alpha val="66000"/>
                    </a:srgbClr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</p:grpSp>
      <p:sp>
        <p:nvSpPr>
          <p:cNvPr id="2" name="직사각형 1"/>
          <p:cNvSpPr/>
          <p:nvPr/>
        </p:nvSpPr>
        <p:spPr>
          <a:xfrm>
            <a:off x="3712152" y="5051184"/>
            <a:ext cx="253956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500" b="1" i="0" u="none" strike="noStrike" kern="1200" cap="none" spc="30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HY울릉도B" panose="02030600000101010101" pitchFamily="18" charset="-127"/>
                <a:ea typeface="HY울릉도B" panose="02030600000101010101" pitchFamily="18" charset="-127"/>
                <a:cs typeface="+mn-cs"/>
              </a:rPr>
              <a:t>평생교육팀</a:t>
            </a:r>
            <a:endParaRPr kumimoji="0" lang="ko-KR" altLang="en-US" sz="2500" b="1" i="0" u="none" strike="noStrike" kern="1200" cap="none" spc="30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HY울릉도B" panose="02030600000101010101" pitchFamily="18" charset="-127"/>
              <a:ea typeface="HY울릉도B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73411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27"/>
          <p:cNvSpPr/>
          <p:nvPr/>
        </p:nvSpPr>
        <p:spPr>
          <a:xfrm>
            <a:off x="4695398" y="1743068"/>
            <a:ext cx="3960000" cy="72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 anchorCtr="0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고딕"/>
                <a:ea typeface="나눔고딕 ExtraBold" panose="020D0904000000000000" pitchFamily="50" charset="-127"/>
                <a:cs typeface="+mn-cs"/>
              </a:rPr>
              <a:t>2022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고딕"/>
                <a:ea typeface="나눔고딕 ExtraBold" panose="020D0904000000000000" pitchFamily="50" charset="-127"/>
                <a:cs typeface="+mn-cs"/>
              </a:rPr>
              <a:t>년</a:t>
            </a:r>
          </a:p>
        </p:txBody>
      </p:sp>
      <p:sp>
        <p:nvSpPr>
          <p:cNvPr id="30" name="직사각형 29"/>
          <p:cNvSpPr/>
          <p:nvPr/>
        </p:nvSpPr>
        <p:spPr>
          <a:xfrm>
            <a:off x="4695398" y="2465448"/>
            <a:ext cx="3960000" cy="2587815"/>
          </a:xfrm>
          <a:prstGeom prst="rect">
            <a:avLst/>
          </a:prstGeom>
          <a:gradFill flip="none" rotWithShape="1">
            <a:gsLst>
              <a:gs pos="53000">
                <a:schemeClr val="accent4">
                  <a:lumMod val="0"/>
                  <a:lumOff val="100000"/>
                </a:schemeClr>
              </a:gs>
              <a:gs pos="100000">
                <a:srgbClr val="FEF3E6"/>
              </a:gs>
            </a:gsLst>
            <a:path path="rect">
              <a:fillToRect r="100000" b="100000"/>
            </a:path>
            <a:tileRect l="-100000" t="-100000"/>
          </a:gradFill>
          <a:ln w="6350">
            <a:solidFill>
              <a:srgbClr val="FFFCF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1">
            <a:noAutofit/>
          </a:bodyPr>
          <a:lstStyle/>
          <a:p>
            <a:pPr marL="0" marR="0" lvl="0" indent="0" algn="l" defTabSz="914400" rtl="0" eaLnBrk="1" fontAlgn="base" latin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고딕"/>
                <a:ea typeface="나눔고딕 ExtraBold" panose="020D0904000000000000" pitchFamily="50" charset="-127"/>
                <a:cs typeface="+mn-cs"/>
              </a:rPr>
              <a:t>• </a:t>
            </a:r>
            <a:r>
              <a:rPr kumimoji="0" lang="ko-KR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고딕"/>
                <a:ea typeface="나눔고딕 ExtraBold" panose="020D0904000000000000" pitchFamily="50" charset="-127"/>
                <a:cs typeface="+mn-cs"/>
              </a:rPr>
              <a:t>이재명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고딕"/>
                <a:ea typeface="나눔고딕 ExtraBold" panose="020D0904000000000000" pitchFamily="50" charset="-127"/>
                <a:cs typeface="+mn-cs"/>
              </a:rPr>
              <a:t> 팀장</a:t>
            </a:r>
          </a:p>
          <a:p>
            <a:pPr marL="0" marR="0" lvl="0" indent="0" algn="l" defTabSz="914400" rtl="0" eaLnBrk="1" fontAlgn="base" latin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고딕"/>
                <a:ea typeface="나눔고딕 ExtraBold" panose="020D0904000000000000" pitchFamily="50" charset="-127"/>
                <a:cs typeface="+mn-cs"/>
              </a:rPr>
              <a:t>• 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고딕"/>
                <a:ea typeface="나눔고딕 ExtraBold" panose="020D0904000000000000" pitchFamily="50" charset="-127"/>
                <a:cs typeface="+mn-cs"/>
              </a:rPr>
              <a:t>이영숙</a:t>
            </a:r>
          </a:p>
          <a:p>
            <a:pPr marL="0" marR="0" lvl="0" indent="0" algn="l" defTabSz="914400" rtl="0" eaLnBrk="1" fontAlgn="base" latin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고딕"/>
                <a:ea typeface="나눔고딕 ExtraBold" panose="020D0904000000000000" pitchFamily="50" charset="-127"/>
                <a:cs typeface="+mn-cs"/>
              </a:rPr>
              <a:t>• </a:t>
            </a:r>
            <a:r>
              <a:rPr kumimoji="0" lang="ko-KR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고딕"/>
                <a:ea typeface="나눔고딕 ExtraBold" panose="020D0904000000000000" pitchFamily="50" charset="-127"/>
                <a:cs typeface="+mn-cs"/>
              </a:rPr>
              <a:t>이충화</a:t>
            </a:r>
            <a:endParaRPr kumimoji="0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고딕"/>
              <a:ea typeface="나눔고딕 ExtraBold" panose="020D0904000000000000" pitchFamily="50" charset="-127"/>
              <a:cs typeface="+mn-cs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377195" y="1743068"/>
            <a:ext cx="3960000" cy="72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 anchorCtr="0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고딕"/>
                <a:ea typeface="나눔고딕 ExtraBold" panose="020D0904000000000000" pitchFamily="50" charset="-127"/>
                <a:cs typeface="+mn-cs"/>
              </a:rPr>
              <a:t>2021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고딕"/>
                <a:ea typeface="나눔고딕 ExtraBold" panose="020D0904000000000000" pitchFamily="50" charset="-127"/>
                <a:cs typeface="+mn-cs"/>
              </a:rPr>
              <a:t>년</a:t>
            </a:r>
          </a:p>
        </p:txBody>
      </p:sp>
      <p:sp>
        <p:nvSpPr>
          <p:cNvPr id="33" name="직사각형 32"/>
          <p:cNvSpPr/>
          <p:nvPr/>
        </p:nvSpPr>
        <p:spPr>
          <a:xfrm>
            <a:off x="361153" y="2541993"/>
            <a:ext cx="3960000" cy="2590195"/>
          </a:xfrm>
          <a:prstGeom prst="rect">
            <a:avLst/>
          </a:prstGeom>
          <a:gradFill flip="none" rotWithShape="1">
            <a:gsLst>
              <a:gs pos="53000">
                <a:schemeClr val="accent4">
                  <a:lumMod val="0"/>
                  <a:lumOff val="10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path path="rect">
              <a:fillToRect r="100000" b="100000"/>
            </a:path>
            <a:tileRect l="-100000" t="-100000"/>
          </a:gradFill>
          <a:ln w="6350">
            <a:solidFill>
              <a:srgbClr val="FFFCF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1">
            <a:noAutofit/>
          </a:bodyPr>
          <a:lstStyle/>
          <a:p>
            <a:pPr marL="0" marR="0" lvl="0" indent="0" algn="l" defTabSz="914400" rtl="0" eaLnBrk="1" fontAlgn="base" latin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고딕"/>
                <a:ea typeface="나눔고딕 ExtraBold" panose="020D0904000000000000" pitchFamily="50" charset="-127"/>
                <a:cs typeface="+mn-cs"/>
              </a:rPr>
              <a:t>• </a:t>
            </a:r>
            <a:r>
              <a:rPr kumimoji="0" lang="ko-KR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고딕"/>
                <a:ea typeface="나눔고딕 ExtraBold" panose="020D0904000000000000" pitchFamily="50" charset="-127"/>
                <a:cs typeface="+mn-cs"/>
              </a:rPr>
              <a:t>이재명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고딕"/>
                <a:ea typeface="나눔고딕 ExtraBold" panose="020D0904000000000000" pitchFamily="50" charset="-127"/>
                <a:cs typeface="+mn-cs"/>
              </a:rPr>
              <a:t> 팀장</a:t>
            </a:r>
          </a:p>
          <a:p>
            <a:pPr marL="0" marR="0" lvl="0" indent="0" algn="l" defTabSz="914400" rtl="0" eaLnBrk="1" fontAlgn="base" latin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고딕"/>
                <a:ea typeface="나눔고딕 ExtraBold" panose="020D0904000000000000" pitchFamily="50" charset="-127"/>
                <a:cs typeface="+mn-cs"/>
              </a:rPr>
              <a:t>• 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고딕"/>
                <a:ea typeface="나눔고딕 ExtraBold" panose="020D0904000000000000" pitchFamily="50" charset="-127"/>
                <a:cs typeface="+mn-cs"/>
              </a:rPr>
              <a:t>이영숙</a:t>
            </a:r>
          </a:p>
          <a:p>
            <a:pPr marL="0" marR="0" lvl="0" indent="0" algn="l" defTabSz="914400" rtl="0" eaLnBrk="1" fontAlgn="base" latin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고딕"/>
                <a:ea typeface="나눔고딕 ExtraBold" panose="020D0904000000000000" pitchFamily="50" charset="-127"/>
                <a:cs typeface="+mn-cs"/>
              </a:rPr>
              <a:t>• </a:t>
            </a:r>
            <a:r>
              <a:rPr kumimoji="0" lang="ko-KR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고딕"/>
                <a:ea typeface="나눔고딕 ExtraBold" panose="020D0904000000000000" pitchFamily="50" charset="-127"/>
                <a:cs typeface="+mn-cs"/>
              </a:rPr>
              <a:t>이충화</a:t>
            </a: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고딕"/>
                <a:ea typeface="나눔고딕 ExtraBold" panose="020D0904000000000000" pitchFamily="50" charset="-127"/>
                <a:cs typeface="+mn-cs"/>
              </a:rPr>
              <a:t>(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고딕"/>
                <a:ea typeface="나눔고딕 ExtraBold" panose="020D0904000000000000" pitchFamily="50" charset="-127"/>
                <a:cs typeface="+mn-cs"/>
              </a:rPr>
              <a:t>육아휴직 </a:t>
            </a: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고딕"/>
                <a:ea typeface="나눔고딕 ExtraBold" panose="020D0904000000000000" pitchFamily="50" charset="-127"/>
                <a:cs typeface="+mn-cs"/>
              </a:rPr>
              <a:t>11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고딕"/>
                <a:ea typeface="나눔고딕 ExtraBold" panose="020D0904000000000000" pitchFamily="50" charset="-127"/>
                <a:cs typeface="+mn-cs"/>
              </a:rPr>
              <a:t>월 복직</a:t>
            </a: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고딕"/>
                <a:ea typeface="나눔고딕 ExtraBold" panose="020D0904000000000000" pitchFamily="50" charset="-127"/>
                <a:cs typeface="+mn-cs"/>
              </a:rPr>
              <a:t>)</a:t>
            </a:r>
          </a:p>
          <a:p>
            <a:pPr marL="0" marR="0" lvl="0" indent="0" algn="l" defTabSz="914400" rtl="0" eaLnBrk="1" fontAlgn="base" latin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고딕"/>
                <a:ea typeface="나눔고딕 ExtraBold" panose="020D0904000000000000" pitchFamily="50" charset="-127"/>
                <a:cs typeface="+mn-cs"/>
              </a:rPr>
              <a:t>• </a:t>
            </a:r>
            <a:r>
              <a:rPr kumimoji="0" lang="ko-KR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고딕"/>
                <a:ea typeface="나눔고딕 ExtraBold" panose="020D0904000000000000" pitchFamily="50" charset="-127"/>
                <a:cs typeface="+mn-cs"/>
              </a:rPr>
              <a:t>천수영</a:t>
            </a: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고딕"/>
                <a:ea typeface="나눔고딕 ExtraBold" panose="020D0904000000000000" pitchFamily="50" charset="-127"/>
                <a:cs typeface="+mn-cs"/>
              </a:rPr>
              <a:t>(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고딕"/>
                <a:ea typeface="나눔고딕 ExtraBold" panose="020D0904000000000000" pitchFamily="50" charset="-127"/>
                <a:cs typeface="+mn-cs"/>
              </a:rPr>
              <a:t>육아휴직 대체 </a:t>
            </a: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고딕"/>
                <a:ea typeface="나눔고딕 ExtraBold" panose="020D0904000000000000" pitchFamily="50" charset="-127"/>
                <a:cs typeface="+mn-cs"/>
              </a:rPr>
              <a:t>1~10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고딕"/>
                <a:ea typeface="나눔고딕 ExtraBold" panose="020D0904000000000000" pitchFamily="50" charset="-127"/>
                <a:cs typeface="+mn-cs"/>
              </a:rPr>
              <a:t>월</a:t>
            </a: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고딕"/>
                <a:ea typeface="나눔고딕 ExtraBold" panose="020D0904000000000000" pitchFamily="50" charset="-127"/>
                <a:cs typeface="+mn-cs"/>
              </a:rPr>
              <a:t>)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361153" y="5211113"/>
            <a:ext cx="3960000" cy="72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 anchorCtr="0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고딕"/>
                <a:ea typeface="나눔고딕 ExtraBold" panose="020D0904000000000000" pitchFamily="50" charset="-127"/>
                <a:cs typeface="+mn-cs"/>
              </a:rPr>
              <a:t>3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고딕"/>
                <a:ea typeface="나눔고딕 ExtraBold" panose="020D0904000000000000" pitchFamily="50" charset="-127"/>
                <a:cs typeface="+mn-cs"/>
              </a:rPr>
              <a:t>명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4679356" y="5259629"/>
            <a:ext cx="3960000" cy="692627"/>
          </a:xfrm>
          <a:prstGeom prst="rect">
            <a:avLst/>
          </a:prstGeom>
          <a:gradFill flip="none" rotWithShape="1">
            <a:gsLst>
              <a:gs pos="53000">
                <a:schemeClr val="accent4">
                  <a:lumMod val="0"/>
                  <a:lumOff val="100000"/>
                </a:schemeClr>
              </a:gs>
              <a:gs pos="100000">
                <a:srgbClr val="FEF3E6"/>
              </a:gs>
            </a:gsLst>
            <a:path path="rect">
              <a:fillToRect r="100000" b="100000"/>
            </a:path>
            <a:tileRect l="-100000" t="-100000"/>
          </a:gradFill>
          <a:ln w="6350">
            <a:solidFill>
              <a:srgbClr val="FFFCF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 anchorCtr="1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고딕"/>
                <a:ea typeface="나눔고딕 ExtraBold" panose="020D0904000000000000" pitchFamily="50" charset="-127"/>
                <a:cs typeface="+mn-cs"/>
              </a:rPr>
              <a:t>3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고딕"/>
                <a:ea typeface="나눔고딕 ExtraBold" panose="020D0904000000000000" pitchFamily="50" charset="-127"/>
                <a:cs typeface="+mn-cs"/>
              </a:rPr>
              <a:t>명</a:t>
            </a:r>
          </a:p>
        </p:txBody>
      </p:sp>
      <p:sp>
        <p:nvSpPr>
          <p:cNvPr id="20" name="제목 1"/>
          <p:cNvSpPr txBox="1">
            <a:spLocks/>
          </p:cNvSpPr>
          <p:nvPr/>
        </p:nvSpPr>
        <p:spPr>
          <a:xfrm>
            <a:off x="1" y="236928"/>
            <a:ext cx="9143999" cy="65992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1B416F"/>
                </a:solidFill>
                <a:effectLst/>
                <a:uLnTx/>
                <a:uFillTx/>
                <a:latin typeface="HY울릉도B" panose="02030600000101010101" pitchFamily="18" charset="-127"/>
                <a:ea typeface="HY울릉도B" panose="02030600000101010101" pitchFamily="18" charset="-127"/>
                <a:cs typeface="+mj-cs"/>
              </a:rPr>
              <a:t>  1. 2021</a:t>
            </a:r>
            <a:r>
              <a:rPr kumimoji="0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B416F"/>
                </a:solidFill>
                <a:effectLst/>
                <a:uLnTx/>
                <a:uFillTx/>
                <a:latin typeface="HY울릉도B" panose="02030600000101010101" pitchFamily="18" charset="-127"/>
                <a:ea typeface="HY울릉도B" panose="02030600000101010101" pitchFamily="18" charset="-127"/>
                <a:cs typeface="+mj-cs"/>
              </a:rPr>
              <a:t>년 대비 팀 조직</a:t>
            </a: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1B416F"/>
                </a:solidFill>
                <a:effectLst/>
                <a:uLnTx/>
                <a:uFillTx/>
                <a:latin typeface="HY울릉도B" panose="02030600000101010101" pitchFamily="18" charset="-127"/>
                <a:ea typeface="HY울릉도B" panose="02030600000101010101" pitchFamily="18" charset="-127"/>
                <a:cs typeface="+mj-cs"/>
              </a:rPr>
              <a:t>/</a:t>
            </a:r>
            <a:r>
              <a:rPr kumimoji="0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B416F"/>
                </a:solidFill>
                <a:effectLst/>
                <a:uLnTx/>
                <a:uFillTx/>
                <a:latin typeface="HY울릉도B" panose="02030600000101010101" pitchFamily="18" charset="-127"/>
                <a:ea typeface="HY울릉도B" panose="02030600000101010101" pitchFamily="18" charset="-127"/>
                <a:cs typeface="+mj-cs"/>
              </a:rPr>
              <a:t>인원 변화 사항</a:t>
            </a:r>
            <a:endParaRPr kumimoji="0" lang="ko-KR" alt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울릉도B" panose="02030600000101010101" pitchFamily="18" charset="-127"/>
              <a:ea typeface="HY울릉도B" panose="02030600000101010101" pitchFamily="18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8536036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그룹 18"/>
          <p:cNvGrpSpPr/>
          <p:nvPr/>
        </p:nvGrpSpPr>
        <p:grpSpPr>
          <a:xfrm>
            <a:off x="157557" y="4130964"/>
            <a:ext cx="8986443" cy="2417584"/>
            <a:chOff x="0" y="569232"/>
            <a:chExt cx="8324385" cy="1424332"/>
          </a:xfrm>
        </p:grpSpPr>
        <p:sp>
          <p:nvSpPr>
            <p:cNvPr id="20" name="직사각형 19"/>
            <p:cNvSpPr/>
            <p:nvPr/>
          </p:nvSpPr>
          <p:spPr>
            <a:xfrm>
              <a:off x="0" y="633693"/>
              <a:ext cx="8220362" cy="1359871"/>
            </a:xfrm>
            <a:prstGeom prst="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0" y="569232"/>
              <a:ext cx="8324385" cy="112935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80000" tIns="288000" rIns="180000" bIns="0" numCol="1" spcCol="1270" anchor="t" anchorCtr="0">
              <a:no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 </a:t>
              </a:r>
              <a:endPara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0" marR="0" lvl="0" indent="0" algn="l" defTabSz="914400" rtl="0" eaLnBrk="1" fontAlgn="base" latin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▶</a:t>
              </a:r>
              <a:r>
                <a:rPr kumimoji="0" lang="en-US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 </a:t>
              </a:r>
              <a:r>
                <a:rPr kumimoji="0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사회적 거리두기 해제로 인해</a:t>
              </a:r>
              <a:r>
                <a:rPr kumimoji="0" lang="en-US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, </a:t>
              </a:r>
              <a:r>
                <a:rPr kumimoji="0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온라인 강의를 대면 강의로 전환</a:t>
              </a:r>
              <a:r>
                <a:rPr kumimoji="0" lang="en-US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(3</a:t>
              </a:r>
              <a:r>
                <a:rPr kumimoji="0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개</a:t>
              </a:r>
              <a:r>
                <a:rPr kumimoji="0" lang="en-US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/</a:t>
              </a:r>
              <a:r>
                <a:rPr kumimoji="0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댄스</a:t>
              </a:r>
              <a:r>
                <a:rPr kumimoji="0" lang="en-US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, </a:t>
              </a:r>
              <a:r>
                <a:rPr kumimoji="0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민요</a:t>
              </a:r>
              <a:r>
                <a:rPr kumimoji="0" lang="en-US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, </a:t>
              </a:r>
              <a:r>
                <a:rPr kumimoji="0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노래</a:t>
              </a:r>
              <a:r>
                <a:rPr kumimoji="0" lang="en-US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)</a:t>
              </a:r>
            </a:p>
            <a:p>
              <a:pPr marL="0" marR="0" lvl="0" indent="0" algn="l" defTabSz="914400" rtl="0" eaLnBrk="1" fontAlgn="base" latin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▶ 시간과 공간에 </a:t>
              </a:r>
              <a:r>
                <a:rPr kumimoji="0" lang="ko-KR" altLang="en-US" sz="1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구애받지</a:t>
              </a:r>
              <a:r>
                <a:rPr kumimoji="0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 않는 온라인 전용 프로그램 운영</a:t>
              </a:r>
              <a:r>
                <a:rPr kumimoji="0" lang="en-US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(2</a:t>
              </a:r>
              <a:r>
                <a:rPr kumimoji="0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개</a:t>
              </a:r>
              <a:r>
                <a:rPr kumimoji="0" lang="en-US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/</a:t>
              </a:r>
              <a:r>
                <a:rPr kumimoji="0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요가</a:t>
              </a:r>
              <a:r>
                <a:rPr kumimoji="0" lang="en-US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, </a:t>
              </a:r>
              <a:r>
                <a:rPr kumimoji="0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인문학</a:t>
              </a:r>
              <a:r>
                <a:rPr kumimoji="0" lang="en-US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)</a:t>
              </a:r>
              <a:endPara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8" name="직사각형 27"/>
          <p:cNvSpPr/>
          <p:nvPr/>
        </p:nvSpPr>
        <p:spPr>
          <a:xfrm>
            <a:off x="157557" y="1663763"/>
            <a:ext cx="8874147" cy="191691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180000" tIns="288000" rIns="180000" bIns="0" numCol="1" spcCol="1270" anchor="t" anchorCtr="0">
            <a:no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▶ 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7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월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행빚도예교실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회원 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3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명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. ‘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제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17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회 전국장애인도예공모전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’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참여 및 수상</a:t>
            </a: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1" i="0" u="none" strike="noStrike" kern="14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▶</a:t>
            </a:r>
            <a:r>
              <a:rPr kumimoji="0" lang="ko-KR" altLang="en-US" sz="1600" b="1" i="0" u="none" strike="noStrike" kern="14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1600" b="1" i="0" u="none" strike="noStrike" kern="14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7</a:t>
            </a:r>
            <a:r>
              <a:rPr kumimoji="0" lang="ko-KR" altLang="en-US" sz="1600" b="1" i="0" u="none" strike="noStrike" kern="14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월</a:t>
            </a:r>
            <a:r>
              <a:rPr kumimoji="0" lang="en-US" altLang="ko-KR" sz="1600" b="1" i="0" u="none" strike="noStrike" kern="14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1600" b="1" i="0" u="none" strike="noStrike" kern="1400" cap="none" spc="-6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빛소리</a:t>
            </a:r>
            <a:r>
              <a:rPr kumimoji="0" lang="ko-KR" altLang="en-US" sz="1600" b="1" i="0" u="none" strike="noStrike" kern="14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사물놀이 동호회 </a:t>
            </a:r>
            <a:r>
              <a:rPr kumimoji="0" lang="en-US" altLang="ko-KR" sz="1600" b="1" i="0" u="none" strike="noStrike" kern="14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’</a:t>
            </a:r>
            <a:r>
              <a:rPr kumimoji="0" lang="ko-KR" altLang="en-US" sz="1600" b="1" i="0" u="none" strike="noStrike" kern="14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제</a:t>
            </a:r>
            <a:r>
              <a:rPr kumimoji="0" lang="en-US" altLang="ko-KR" sz="1600" b="1" i="0" u="none" strike="noStrike" kern="14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10</a:t>
            </a:r>
            <a:r>
              <a:rPr kumimoji="0" lang="ko-KR" altLang="en-US" sz="1600" b="1" i="0" u="none" strike="noStrike" kern="14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회 대한민국장애인예술경연대회</a:t>
            </a:r>
            <a:r>
              <a:rPr kumimoji="0" lang="en-US" altLang="ko-KR" sz="1600" b="1" i="0" u="none" strike="noStrike" kern="14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’ </a:t>
            </a:r>
            <a:r>
              <a:rPr kumimoji="0" lang="ko-KR" altLang="en-US" sz="1600" b="1" i="0" u="none" strike="noStrike" kern="14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예선</a:t>
            </a:r>
            <a:r>
              <a:rPr kumimoji="0" lang="en-US" altLang="ko-KR" sz="1600" b="1" i="0" u="none" strike="noStrike" kern="14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1600" b="1" i="0" u="none" strike="noStrike" kern="14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본선 참여 수상</a:t>
            </a: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57558" y="1208725"/>
            <a:ext cx="5874273" cy="65215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1) 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평생교육 프로그램 이용자 주체성 향상 노력 </a:t>
            </a:r>
          </a:p>
        </p:txBody>
      </p:sp>
      <p:sp>
        <p:nvSpPr>
          <p:cNvPr id="25" name="직사각형 24"/>
          <p:cNvSpPr/>
          <p:nvPr/>
        </p:nvSpPr>
        <p:spPr>
          <a:xfrm>
            <a:off x="157559" y="3891072"/>
            <a:ext cx="5874273" cy="6516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 2) 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코로나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-19 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관련 대응 운영 </a:t>
            </a: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1" y="236928"/>
            <a:ext cx="9143999" cy="65992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1B416F"/>
                </a:solidFill>
                <a:effectLst/>
                <a:uLnTx/>
                <a:uFillTx/>
                <a:latin typeface="HY울릉도B" panose="02030600000101010101" pitchFamily="18" charset="-127"/>
                <a:ea typeface="HY울릉도B" panose="02030600000101010101" pitchFamily="18" charset="-127"/>
                <a:cs typeface="+mj-cs"/>
              </a:rPr>
              <a:t>  </a:t>
            </a:r>
            <a:r>
              <a:rPr kumimoji="0" lang="en-US" altLang="ko-KR" sz="3000" b="1" i="0" u="none" strike="noStrike" kern="1200" cap="none" spc="0" normalizeH="0" baseline="0" noProof="0" dirty="0">
                <a:ln>
                  <a:noFill/>
                </a:ln>
                <a:solidFill>
                  <a:srgbClr val="1B416F"/>
                </a:solidFill>
                <a:effectLst/>
                <a:uLnTx/>
                <a:uFillTx/>
                <a:latin typeface="HY울릉도B" panose="02030600000101010101" pitchFamily="18" charset="-127"/>
                <a:ea typeface="HY울릉도B" panose="02030600000101010101" pitchFamily="18" charset="-127"/>
                <a:cs typeface="+mj-cs"/>
              </a:rPr>
              <a:t>2. 2022</a:t>
            </a:r>
            <a:r>
              <a:rPr kumimoji="0" lang="ko-KR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1B416F"/>
                </a:solidFill>
                <a:effectLst/>
                <a:uLnTx/>
                <a:uFillTx/>
                <a:latin typeface="HY울릉도B" panose="02030600000101010101" pitchFamily="18" charset="-127"/>
                <a:ea typeface="HY울릉도B" panose="02030600000101010101" pitchFamily="18" charset="-127"/>
                <a:cs typeface="+mj-cs"/>
              </a:rPr>
              <a:t>년 중점 사업평가</a:t>
            </a:r>
            <a:endParaRPr kumimoji="0" lang="ko-KR" alt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울릉도B" panose="02030600000101010101" pitchFamily="18" charset="-127"/>
              <a:ea typeface="HY울릉도B" panose="02030600000101010101" pitchFamily="18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032802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27"/>
          <p:cNvSpPr/>
          <p:nvPr/>
        </p:nvSpPr>
        <p:spPr>
          <a:xfrm>
            <a:off x="157557" y="1663763"/>
            <a:ext cx="8874147" cy="333335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180000" tIns="288000" rIns="180000" bIns="0" numCol="1" spcCol="1270" anchor="t" anchorCtr="0">
            <a:no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▶ 국악교실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한국문화예술교육진흥원 지원사업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)</a:t>
            </a: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1" i="0" u="none" strike="noStrike" kern="14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▶</a:t>
            </a:r>
            <a:r>
              <a:rPr kumimoji="0" lang="ko-KR" altLang="en-US" sz="1600" b="1" i="0" u="none" strike="noStrike" kern="14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건강한 라이프 스타일 </a:t>
            </a:r>
            <a:r>
              <a:rPr kumimoji="0" lang="en-US" altLang="ko-KR" sz="1600" b="1" i="0" u="none" strike="noStrike" kern="14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DIY</a:t>
            </a:r>
            <a:r>
              <a:rPr kumimoji="0" lang="ko-KR" altLang="en-US" sz="1600" b="1" i="0" u="none" strike="noStrike" kern="14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교실</a:t>
            </a:r>
            <a:r>
              <a:rPr kumimoji="0" lang="en-US" altLang="ko-KR" sz="1600" b="1" i="0" u="none" strike="noStrike" kern="14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ko-KR" altLang="en-US" sz="1600" b="1" i="0" u="none" strike="noStrike" kern="1400" cap="none" spc="-6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강동송파교육지원청</a:t>
            </a:r>
            <a:r>
              <a:rPr kumimoji="0" lang="ko-KR" altLang="en-US" sz="1600" b="1" i="0" u="none" strike="noStrike" kern="14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지원사업</a:t>
            </a:r>
            <a:r>
              <a:rPr kumimoji="0" lang="en-US" altLang="ko-KR" sz="1600" b="1" i="0" u="none" strike="noStrike" kern="14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)</a:t>
            </a: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1" i="0" u="none" strike="noStrike" kern="14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▶ 원예교실</a:t>
            </a:r>
            <a:r>
              <a:rPr kumimoji="0" lang="en-US" altLang="ko-KR" sz="1600" b="1" i="0" u="none" strike="noStrike" kern="14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ko-KR" altLang="en-US" sz="1600" b="1" i="0" u="none" strike="noStrike" kern="14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사회복지공동모금회 한국수출입은행 지정기탁사업</a:t>
            </a:r>
            <a:r>
              <a:rPr kumimoji="0" lang="en-US" altLang="ko-KR" sz="1600" b="1" i="0" u="none" strike="noStrike" kern="14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)</a:t>
            </a: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1" i="0" u="none" strike="noStrike" kern="14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▶ 온라인 인문학교실</a:t>
            </a:r>
            <a:r>
              <a:rPr kumimoji="0" lang="en-US" altLang="ko-KR" sz="1600" b="1" i="0" u="none" strike="noStrike" kern="14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ko-KR" altLang="en-US" sz="1600" b="1" i="0" u="none" strike="noStrike" kern="14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강동구청 평생학습 지원사업</a:t>
            </a:r>
            <a:r>
              <a:rPr kumimoji="0" lang="en-US" altLang="ko-KR" sz="1600" b="1" i="0" u="none" strike="noStrike" kern="14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)</a:t>
            </a: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1" i="0" u="none" strike="noStrike" kern="14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▶ 문화공연</a:t>
            </a:r>
            <a:r>
              <a:rPr kumimoji="0" lang="en-US" altLang="ko-KR" sz="1600" b="1" i="0" u="none" strike="noStrike" kern="14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ko-KR" altLang="en-US" sz="1600" b="1" i="0" u="none" strike="noStrike" kern="14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서울시립교향악단 지원사업</a:t>
            </a:r>
            <a:r>
              <a:rPr kumimoji="0" lang="en-US" altLang="ko-KR" sz="1600" b="1" i="0" u="none" strike="noStrike" kern="14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)</a:t>
            </a: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1" i="0" u="none" strike="noStrike" kern="14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▶ 건강교실</a:t>
            </a:r>
            <a:r>
              <a:rPr kumimoji="0" lang="en-US" altLang="ko-KR" sz="1600" b="1" i="0" u="none" strike="noStrike" kern="14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ko-KR" altLang="en-US" sz="1600" b="1" i="0" u="none" strike="noStrike" kern="14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강동구 보건소 연계사업</a:t>
            </a:r>
            <a:r>
              <a:rPr kumimoji="0" lang="en-US" altLang="ko-KR" sz="1600" b="1" i="0" u="none" strike="noStrike" kern="14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)</a:t>
            </a: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57558" y="1208725"/>
            <a:ext cx="5874273" cy="65215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 3) 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외부 공모 지원 및 연계사업 운영 </a:t>
            </a: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1" y="236928"/>
            <a:ext cx="9143999" cy="65992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1B416F"/>
                </a:solidFill>
                <a:effectLst/>
                <a:uLnTx/>
                <a:uFillTx/>
                <a:latin typeface="HY울릉도B" panose="02030600000101010101" pitchFamily="18" charset="-127"/>
                <a:ea typeface="HY울릉도B" panose="02030600000101010101" pitchFamily="18" charset="-127"/>
                <a:cs typeface="+mj-cs"/>
              </a:rPr>
              <a:t>  </a:t>
            </a:r>
            <a:r>
              <a:rPr kumimoji="0" lang="en-US" altLang="ko-KR" sz="3000" b="1" i="0" u="none" strike="noStrike" kern="1200" cap="none" spc="0" normalizeH="0" baseline="0" noProof="0" dirty="0">
                <a:ln>
                  <a:noFill/>
                </a:ln>
                <a:solidFill>
                  <a:srgbClr val="1B416F"/>
                </a:solidFill>
                <a:effectLst/>
                <a:uLnTx/>
                <a:uFillTx/>
                <a:latin typeface="HY울릉도B" panose="02030600000101010101" pitchFamily="18" charset="-127"/>
                <a:ea typeface="HY울릉도B" panose="02030600000101010101" pitchFamily="18" charset="-127"/>
                <a:cs typeface="+mj-cs"/>
              </a:rPr>
              <a:t>2. 2022</a:t>
            </a:r>
            <a:r>
              <a:rPr kumimoji="0" lang="ko-KR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1B416F"/>
                </a:solidFill>
                <a:effectLst/>
                <a:uLnTx/>
                <a:uFillTx/>
                <a:latin typeface="HY울릉도B" panose="02030600000101010101" pitchFamily="18" charset="-127"/>
                <a:ea typeface="HY울릉도B" panose="02030600000101010101" pitchFamily="18" charset="-127"/>
                <a:cs typeface="+mj-cs"/>
              </a:rPr>
              <a:t>년 중점 사업평가</a:t>
            </a:r>
            <a:endParaRPr kumimoji="0" lang="ko-KR" alt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울릉도B" panose="02030600000101010101" pitchFamily="18" charset="-127"/>
              <a:ea typeface="HY울릉도B" panose="02030600000101010101" pitchFamily="18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4639344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그룹 18"/>
          <p:cNvGrpSpPr/>
          <p:nvPr/>
        </p:nvGrpSpPr>
        <p:grpSpPr>
          <a:xfrm>
            <a:off x="157557" y="3376385"/>
            <a:ext cx="8978592" cy="1299669"/>
            <a:chOff x="7274" y="569232"/>
            <a:chExt cx="8317112" cy="1424332"/>
          </a:xfrm>
        </p:grpSpPr>
        <p:sp>
          <p:nvSpPr>
            <p:cNvPr id="20" name="직사각형 19"/>
            <p:cNvSpPr/>
            <p:nvPr/>
          </p:nvSpPr>
          <p:spPr>
            <a:xfrm>
              <a:off x="9411" y="633693"/>
              <a:ext cx="8220362" cy="1359871"/>
            </a:xfrm>
            <a:prstGeom prst="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7274" y="569232"/>
              <a:ext cx="8317112" cy="112935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80000" tIns="288000" rIns="180000" bIns="0" numCol="1" spcCol="1270" anchor="t" anchorCtr="0">
              <a:no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 </a:t>
              </a:r>
              <a:endPara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0" marR="0" lvl="0" indent="0" algn="l" defTabSz="914400" rtl="0" eaLnBrk="1" fontAlgn="base" latin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▶</a:t>
              </a:r>
              <a:r>
                <a:rPr kumimoji="0" lang="en-US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 </a:t>
              </a:r>
              <a:r>
                <a:rPr kumimoji="0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다양한 천연제품으로 만든 완성품을 가족과 지인에게 나눔으로 회원의 성취감 획득</a:t>
              </a:r>
              <a:endPara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8" name="직사각형 27"/>
          <p:cNvSpPr/>
          <p:nvPr/>
        </p:nvSpPr>
        <p:spPr>
          <a:xfrm>
            <a:off x="157557" y="1663763"/>
            <a:ext cx="8874147" cy="116071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180000" tIns="288000" rIns="180000" bIns="0" numCol="1" spcCol="1270" anchor="t" anchorCtr="0">
            <a:no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▶ 인문교양 학습에 대한 욕구를 반영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. 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동양철학을 현재 상황에 적용하고 해석하여 이해 쉬움</a:t>
            </a: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1" i="0" u="none" strike="noStrike" kern="14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▶ 쉽고 흥미로운 강의로 인해 다양한 연령층 참여</a:t>
            </a:r>
            <a:r>
              <a:rPr kumimoji="0" lang="en-US" altLang="ko-KR" sz="1600" b="1" i="0" u="none" strike="noStrike" kern="14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(20~70</a:t>
            </a:r>
            <a:r>
              <a:rPr kumimoji="0" lang="ko-KR" altLang="en-US" sz="1600" b="1" i="0" u="none" strike="noStrike" kern="14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대</a:t>
            </a:r>
            <a:r>
              <a:rPr kumimoji="0" lang="en-US" altLang="ko-KR" sz="1600" b="1" i="0" u="none" strike="noStrike" kern="14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)</a:t>
            </a: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57558" y="1208725"/>
            <a:ext cx="5874273" cy="65215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 1) 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온라인 인문학교실 </a:t>
            </a:r>
          </a:p>
        </p:txBody>
      </p:sp>
      <p:sp>
        <p:nvSpPr>
          <p:cNvPr id="25" name="직사각형 24"/>
          <p:cNvSpPr/>
          <p:nvPr/>
        </p:nvSpPr>
        <p:spPr>
          <a:xfrm>
            <a:off x="149705" y="3134728"/>
            <a:ext cx="5874273" cy="6516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 2) 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건강한 라이프 스타일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DIY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교실 </a:t>
            </a: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1" y="236928"/>
            <a:ext cx="9143999" cy="65992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1B416F"/>
                </a:solidFill>
                <a:effectLst/>
                <a:uLnTx/>
                <a:uFillTx/>
                <a:latin typeface="HY울릉도B" panose="02030600000101010101" pitchFamily="18" charset="-127"/>
                <a:ea typeface="HY울릉도B" panose="02030600000101010101" pitchFamily="18" charset="-127"/>
                <a:cs typeface="+mj-cs"/>
              </a:rPr>
              <a:t>  </a:t>
            </a:r>
            <a:r>
              <a:rPr kumimoji="0" lang="en-US" altLang="ko-KR" sz="3000" b="1" i="0" u="none" strike="noStrike" kern="1200" cap="none" spc="0" normalizeH="0" baseline="0" noProof="0" dirty="0">
                <a:ln>
                  <a:noFill/>
                </a:ln>
                <a:solidFill>
                  <a:srgbClr val="1B416F"/>
                </a:solidFill>
                <a:effectLst/>
                <a:uLnTx/>
                <a:uFillTx/>
                <a:latin typeface="HY울릉도B" panose="02030600000101010101" pitchFamily="18" charset="-127"/>
                <a:ea typeface="HY울릉도B" panose="02030600000101010101" pitchFamily="18" charset="-127"/>
                <a:cs typeface="+mj-cs"/>
              </a:rPr>
              <a:t>3. 2022</a:t>
            </a:r>
            <a:r>
              <a:rPr kumimoji="0" lang="ko-KR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1B416F"/>
                </a:solidFill>
                <a:effectLst/>
                <a:uLnTx/>
                <a:uFillTx/>
                <a:latin typeface="HY울릉도B" panose="02030600000101010101" pitchFamily="18" charset="-127"/>
                <a:ea typeface="HY울릉도B" panose="02030600000101010101" pitchFamily="18" charset="-127"/>
                <a:cs typeface="+mj-cs"/>
              </a:rPr>
              <a:t>년 신규 사업평가</a:t>
            </a:r>
            <a:endParaRPr kumimoji="0" lang="ko-KR" alt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울릉도B" panose="02030600000101010101" pitchFamily="18" charset="-127"/>
              <a:ea typeface="HY울릉도B" panose="02030600000101010101" pitchFamily="18" charset="-127"/>
              <a:cs typeface="+mj-cs"/>
            </a:endParaRP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94B33688-6F71-49D2-AFA8-404D7511C426}"/>
              </a:ext>
            </a:extLst>
          </p:cNvPr>
          <p:cNvGrpSpPr/>
          <p:nvPr/>
        </p:nvGrpSpPr>
        <p:grpSpPr>
          <a:xfrm>
            <a:off x="157556" y="5090046"/>
            <a:ext cx="8986444" cy="1554594"/>
            <a:chOff x="0" y="569232"/>
            <a:chExt cx="8324386" cy="1424332"/>
          </a:xfrm>
        </p:grpSpPr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CCDF17D1-D046-4C74-B196-CA17DC2F565C}"/>
                </a:ext>
              </a:extLst>
            </p:cNvPr>
            <p:cNvSpPr/>
            <p:nvPr/>
          </p:nvSpPr>
          <p:spPr>
            <a:xfrm>
              <a:off x="0" y="633693"/>
              <a:ext cx="8220362" cy="1359871"/>
            </a:xfrm>
            <a:prstGeom prst="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BD741F03-7336-42C7-82CB-094F509FC7F5}"/>
                </a:ext>
              </a:extLst>
            </p:cNvPr>
            <p:cNvSpPr/>
            <p:nvPr/>
          </p:nvSpPr>
          <p:spPr>
            <a:xfrm>
              <a:off x="7274" y="569232"/>
              <a:ext cx="8317112" cy="112935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80000" tIns="288000" rIns="180000" bIns="0" numCol="1" spcCol="1270" anchor="t" anchorCtr="0">
              <a:no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 </a:t>
              </a:r>
              <a:endPara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0" marR="0" lvl="0" indent="0" algn="l" defTabSz="914400" rtl="0" eaLnBrk="1" fontAlgn="base" latin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▶</a:t>
              </a:r>
              <a:r>
                <a:rPr kumimoji="0" lang="en-US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 </a:t>
              </a:r>
              <a:r>
                <a:rPr kumimoji="0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시각장애인 전문 도보해설관광을 통해 익숙한 장소에서 생소한 내용으로 해설 체험 진행</a:t>
              </a:r>
              <a:endPara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0" marR="0" lvl="0" indent="0" algn="l" defTabSz="914400" rtl="0" eaLnBrk="1" fontAlgn="base" latin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▶</a:t>
              </a:r>
              <a:r>
                <a:rPr kumimoji="0" lang="en-US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 </a:t>
              </a:r>
              <a:r>
                <a:rPr kumimoji="0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시각장애인</a:t>
              </a:r>
              <a:r>
                <a:rPr kumimoji="0" lang="en-US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(</a:t>
              </a:r>
              <a:r>
                <a:rPr kumimoji="0" lang="ko-KR" altLang="en-US" sz="1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저시력</a:t>
              </a:r>
              <a:r>
                <a:rPr kumimoji="0" lang="en-US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)</a:t>
              </a:r>
              <a:r>
                <a:rPr kumimoji="0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의 전문 해설로 눈높이에 맞는 설명과 직접 만져보고 경험</a:t>
              </a:r>
              <a:endPara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0" marR="0" lvl="0" indent="0" algn="l" defTabSz="914400" rtl="0" eaLnBrk="1" fontAlgn="base" latin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2A6D91C2-E75F-4FAA-8B8E-7032E9C14359}"/>
              </a:ext>
            </a:extLst>
          </p:cNvPr>
          <p:cNvSpPr/>
          <p:nvPr/>
        </p:nvSpPr>
        <p:spPr>
          <a:xfrm>
            <a:off x="157558" y="4850154"/>
            <a:ext cx="5874273" cy="6516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 3) 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내일을 만드는 행복한 문화인 </a:t>
            </a:r>
          </a:p>
        </p:txBody>
      </p:sp>
    </p:spTree>
    <p:extLst>
      <p:ext uri="{BB962C8B-B14F-4D97-AF65-F5344CB8AC3E}">
        <p14:creationId xmlns:p14="http://schemas.microsoft.com/office/powerpoint/2010/main" val="302224709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그룹 18"/>
          <p:cNvGrpSpPr/>
          <p:nvPr/>
        </p:nvGrpSpPr>
        <p:grpSpPr>
          <a:xfrm>
            <a:off x="157557" y="3602001"/>
            <a:ext cx="8986443" cy="1385916"/>
            <a:chOff x="0" y="569232"/>
            <a:chExt cx="8324385" cy="1424332"/>
          </a:xfrm>
        </p:grpSpPr>
        <p:sp>
          <p:nvSpPr>
            <p:cNvPr id="20" name="직사각형 19"/>
            <p:cNvSpPr/>
            <p:nvPr/>
          </p:nvSpPr>
          <p:spPr>
            <a:xfrm>
              <a:off x="0" y="633693"/>
              <a:ext cx="8220362" cy="1359871"/>
            </a:xfrm>
            <a:prstGeom prst="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0" y="569232"/>
              <a:ext cx="8324385" cy="112935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80000" tIns="288000" rIns="180000" bIns="0" numCol="1" spcCol="1270" anchor="t" anchorCtr="0">
              <a:no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 </a:t>
              </a:r>
              <a:endPara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0" marR="0" lvl="0" indent="0" algn="l" defTabSz="914400" rtl="0" eaLnBrk="1" fontAlgn="base" latin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▶</a:t>
              </a:r>
              <a:r>
                <a:rPr kumimoji="0" lang="en-US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 </a:t>
              </a:r>
              <a:r>
                <a:rPr kumimoji="0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문화예술교육 외의 인문교양 영역 확대 운영</a:t>
              </a:r>
              <a:r>
                <a:rPr kumimoji="0" lang="en-US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(</a:t>
              </a:r>
              <a:r>
                <a:rPr kumimoji="0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서양음악사교실</a:t>
              </a:r>
              <a:r>
                <a:rPr kumimoji="0" lang="en-US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, </a:t>
              </a:r>
              <a:r>
                <a:rPr kumimoji="0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동양고전 인문학교실</a:t>
              </a:r>
              <a:r>
                <a:rPr kumimoji="0" lang="en-US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)</a:t>
              </a:r>
            </a:p>
            <a:p>
              <a:pPr marL="0" marR="0" lvl="0" indent="0" algn="l" defTabSz="914400" rtl="0" eaLnBrk="1" fontAlgn="base" latin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▶ 자격증 취득 욕구를 반영한 평생교육 운영</a:t>
              </a:r>
              <a:r>
                <a:rPr kumimoji="0" lang="en-US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(</a:t>
              </a:r>
              <a:r>
                <a:rPr kumimoji="0" lang="ko-KR" altLang="en-US" sz="1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정리수납교실</a:t>
              </a:r>
              <a:r>
                <a:rPr kumimoji="0" lang="en-US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, </a:t>
              </a:r>
              <a:r>
                <a:rPr kumimoji="0" lang="ko-KR" altLang="en-US" sz="1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동화구연교실</a:t>
              </a:r>
              <a:r>
                <a:rPr kumimoji="0" lang="en-US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)</a:t>
              </a:r>
              <a:endPara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8" name="직사각형 27"/>
          <p:cNvSpPr/>
          <p:nvPr/>
        </p:nvSpPr>
        <p:spPr>
          <a:xfrm>
            <a:off x="157557" y="1663763"/>
            <a:ext cx="8874147" cy="150317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180000" tIns="288000" rIns="180000" bIns="0" numCol="1" spcCol="1270" anchor="t" anchorCtr="0">
            <a:no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▶ 꽃 </a:t>
            </a:r>
            <a:r>
              <a:rPr kumimoji="0" lang="ko-KR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누루미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공예교실 신설</a:t>
            </a: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1" i="0" u="none" strike="noStrike" kern="14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▶</a:t>
            </a:r>
            <a:r>
              <a:rPr kumimoji="0" lang="ko-KR" altLang="en-US" sz="1600" b="1" i="0" u="none" strike="noStrike" kern="14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동양고전 인문학교실 신설</a:t>
            </a:r>
            <a:endParaRPr kumimoji="0" lang="en-US" altLang="ko-KR" sz="1600" b="1" i="0" u="none" strike="noStrike" kern="1400" cap="none" spc="-6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1" i="0" u="none" strike="noStrike" kern="14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▶</a:t>
            </a:r>
            <a:r>
              <a:rPr kumimoji="0" lang="ko-KR" altLang="en-US" sz="1600" b="1" i="0" u="none" strike="noStrike" kern="14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서양음악사교실 신설</a:t>
            </a: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57558" y="1208725"/>
            <a:ext cx="7899322" cy="65215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1) 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시각장애인 욕구 중심 서비스 개발확대와 맞춤형 평생교육 지원 </a:t>
            </a:r>
          </a:p>
        </p:txBody>
      </p:sp>
      <p:sp>
        <p:nvSpPr>
          <p:cNvPr id="25" name="직사각형 24"/>
          <p:cNvSpPr/>
          <p:nvPr/>
        </p:nvSpPr>
        <p:spPr>
          <a:xfrm>
            <a:off x="157559" y="3362109"/>
            <a:ext cx="7899321" cy="6516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2) 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평생교육 영역의 다양화 모색 </a:t>
            </a: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1" y="236928"/>
            <a:ext cx="9143999" cy="65992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1B416F"/>
                </a:solidFill>
                <a:effectLst/>
                <a:uLnTx/>
                <a:uFillTx/>
                <a:latin typeface="HY울릉도B" panose="02030600000101010101" pitchFamily="18" charset="-127"/>
                <a:ea typeface="HY울릉도B" panose="02030600000101010101" pitchFamily="18" charset="-127"/>
                <a:cs typeface="+mj-cs"/>
              </a:rPr>
              <a:t>  </a:t>
            </a:r>
            <a:r>
              <a:rPr kumimoji="0" lang="en-US" altLang="ko-KR" sz="3000" b="1" i="0" u="none" strike="noStrike" kern="1200" cap="none" spc="0" normalizeH="0" baseline="0" noProof="0" dirty="0">
                <a:ln>
                  <a:noFill/>
                </a:ln>
                <a:solidFill>
                  <a:srgbClr val="1B416F"/>
                </a:solidFill>
                <a:effectLst/>
                <a:uLnTx/>
                <a:uFillTx/>
                <a:latin typeface="HY울릉도B" panose="02030600000101010101" pitchFamily="18" charset="-127"/>
                <a:ea typeface="HY울릉도B" panose="02030600000101010101" pitchFamily="18" charset="-127"/>
                <a:cs typeface="+mj-cs"/>
              </a:rPr>
              <a:t>5. 2023</a:t>
            </a:r>
            <a:r>
              <a:rPr kumimoji="0" lang="ko-KR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1B416F"/>
                </a:solidFill>
                <a:effectLst/>
                <a:uLnTx/>
                <a:uFillTx/>
                <a:latin typeface="HY울릉도B" panose="02030600000101010101" pitchFamily="18" charset="-127"/>
                <a:ea typeface="HY울릉도B" panose="02030600000101010101" pitchFamily="18" charset="-127"/>
                <a:cs typeface="+mj-cs"/>
              </a:rPr>
              <a:t>년 팀 중점추진방향</a:t>
            </a:r>
            <a:endParaRPr kumimoji="0" lang="ko-KR" alt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울릉도B" panose="02030600000101010101" pitchFamily="18" charset="-127"/>
              <a:ea typeface="HY울릉도B" panose="02030600000101010101" pitchFamily="18" charset="-127"/>
              <a:cs typeface="+mj-cs"/>
            </a:endParaRP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9B316B88-286B-4014-8BCC-812D68E632A4}"/>
              </a:ext>
            </a:extLst>
          </p:cNvPr>
          <p:cNvGrpSpPr/>
          <p:nvPr/>
        </p:nvGrpSpPr>
        <p:grpSpPr>
          <a:xfrm>
            <a:off x="157557" y="5399798"/>
            <a:ext cx="8986443" cy="1385916"/>
            <a:chOff x="0" y="569232"/>
            <a:chExt cx="8324385" cy="1424332"/>
          </a:xfrm>
        </p:grpSpPr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2931827B-9975-4491-81F1-2A6382C40A12}"/>
                </a:ext>
              </a:extLst>
            </p:cNvPr>
            <p:cNvSpPr/>
            <p:nvPr/>
          </p:nvSpPr>
          <p:spPr>
            <a:xfrm>
              <a:off x="0" y="633693"/>
              <a:ext cx="8220362" cy="1359871"/>
            </a:xfrm>
            <a:prstGeom prst="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374FA3F8-66CB-4FF1-AC1D-3A7A8157930B}"/>
                </a:ext>
              </a:extLst>
            </p:cNvPr>
            <p:cNvSpPr/>
            <p:nvPr/>
          </p:nvSpPr>
          <p:spPr>
            <a:xfrm>
              <a:off x="0" y="569232"/>
              <a:ext cx="8324385" cy="112935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80000" tIns="288000" rIns="180000" bIns="0" numCol="1" spcCol="1270" anchor="t" anchorCtr="0">
              <a:no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 </a:t>
              </a:r>
              <a:endPara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0" marR="0" lvl="0" indent="0" algn="l" defTabSz="914400" rtl="0" eaLnBrk="1" fontAlgn="base" latin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▶</a:t>
              </a:r>
              <a:r>
                <a:rPr kumimoji="0" lang="en-US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 </a:t>
              </a:r>
              <a:r>
                <a:rPr kumimoji="0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사회적 거리두기 해제에 따른 온라인에서 대면 프로그램으로의 운영 전환</a:t>
              </a:r>
              <a:endPara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  <a:p>
              <a:pPr marL="0" marR="0" lvl="0" indent="0" algn="l" defTabSz="914400" rtl="0" eaLnBrk="1" fontAlgn="base" latin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▶ 온라인 및 대면 강좌 운영</a:t>
              </a:r>
              <a:r>
                <a:rPr kumimoji="0" lang="en-US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(</a:t>
              </a:r>
              <a:r>
                <a:rPr kumimoji="0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온라인 </a:t>
              </a:r>
              <a:r>
                <a:rPr kumimoji="0" lang="en-US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2</a:t>
              </a:r>
              <a:r>
                <a:rPr kumimoji="0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개</a:t>
              </a:r>
              <a:r>
                <a:rPr kumimoji="0" lang="en-US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, </a:t>
              </a:r>
              <a:r>
                <a:rPr kumimoji="0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대면 </a:t>
              </a:r>
              <a:r>
                <a:rPr kumimoji="0" lang="en-US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18</a:t>
              </a:r>
              <a:r>
                <a:rPr kumimoji="0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개 사업</a:t>
              </a:r>
              <a:r>
                <a:rPr kumimoji="0" lang="en-US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)</a:t>
              </a:r>
              <a:endPara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17A92EEA-C92D-48DE-9EF3-6AD51803792E}"/>
              </a:ext>
            </a:extLst>
          </p:cNvPr>
          <p:cNvSpPr/>
          <p:nvPr/>
        </p:nvSpPr>
        <p:spPr>
          <a:xfrm>
            <a:off x="157559" y="5159906"/>
            <a:ext cx="7899321" cy="6516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3) 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포스트 코로나에 대응한 안정적 프로그램 운영 방안 마련 </a:t>
            </a:r>
          </a:p>
        </p:txBody>
      </p:sp>
    </p:spTree>
    <p:extLst>
      <p:ext uri="{BB962C8B-B14F-4D97-AF65-F5344CB8AC3E}">
        <p14:creationId xmlns:p14="http://schemas.microsoft.com/office/powerpoint/2010/main" val="90557244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27"/>
          <p:cNvSpPr/>
          <p:nvPr/>
        </p:nvSpPr>
        <p:spPr>
          <a:xfrm>
            <a:off x="157557" y="1663763"/>
            <a:ext cx="8874147" cy="283472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180000" tIns="288000" rIns="180000" bIns="0" numCol="1" spcCol="1270" anchor="t" anchorCtr="0">
            <a:no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▶ 국악교실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한국문화예술교육진흥원 지원사업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)</a:t>
            </a: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1" i="0" u="none" strike="noStrike" kern="14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▶</a:t>
            </a:r>
            <a:r>
              <a:rPr kumimoji="0" lang="ko-KR" altLang="en-US" sz="1600" b="1" i="0" u="none" strike="noStrike" kern="14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꽃 </a:t>
            </a:r>
            <a:r>
              <a:rPr kumimoji="0" lang="ko-KR" altLang="en-US" sz="1600" b="1" i="0" u="none" strike="noStrike" kern="1400" cap="none" spc="-6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누루미</a:t>
            </a:r>
            <a:r>
              <a:rPr kumimoji="0" lang="ko-KR" altLang="en-US" sz="1600" b="1" i="0" u="none" strike="noStrike" kern="14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공예교실</a:t>
            </a:r>
            <a:r>
              <a:rPr kumimoji="0" lang="en-US" altLang="ko-KR" sz="1600" b="1" i="0" u="none" strike="noStrike" kern="14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ko-KR" altLang="en-US" sz="1600" b="1" i="0" u="none" strike="noStrike" kern="1400" cap="none" spc="-6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강동송파교육지원청</a:t>
            </a:r>
            <a:r>
              <a:rPr kumimoji="0" lang="ko-KR" altLang="en-US" sz="1600" b="1" i="0" u="none" strike="noStrike" kern="14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지원사업</a:t>
            </a:r>
            <a:r>
              <a:rPr kumimoji="0" lang="en-US" altLang="ko-KR" sz="1600" b="1" i="0" u="none" strike="noStrike" kern="14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)</a:t>
            </a: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1" i="0" u="none" strike="noStrike" kern="14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▶</a:t>
            </a:r>
            <a:r>
              <a:rPr kumimoji="0" lang="ko-KR" altLang="en-US" sz="1600" b="1" i="0" u="none" strike="noStrike" kern="14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1600" b="1" i="0" u="none" strike="noStrike" kern="1400" cap="none" spc="-6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투게더</a:t>
            </a:r>
            <a:r>
              <a:rPr kumimoji="0" lang="ko-KR" altLang="en-US" sz="1600" b="1" i="0" u="none" strike="noStrike" kern="14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하모니카교실</a:t>
            </a:r>
            <a:r>
              <a:rPr kumimoji="0" lang="en-US" altLang="ko-KR" sz="1600" b="1" i="0" u="none" strike="noStrike" kern="14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ko-KR" altLang="en-US" sz="1600" b="1" i="0" u="none" strike="noStrike" kern="14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강동구청 평생학습 지원사업</a:t>
            </a:r>
            <a:r>
              <a:rPr kumimoji="0" lang="en-US" altLang="ko-KR" sz="1600" b="1" i="0" u="none" strike="noStrike" kern="14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)</a:t>
            </a: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1" i="0" u="none" strike="noStrike" kern="14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▶ 원예교실</a:t>
            </a:r>
            <a:r>
              <a:rPr kumimoji="0" lang="en-US" altLang="ko-KR" sz="1600" b="1" i="0" u="none" strike="noStrike" kern="14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ko-KR" altLang="en-US" sz="1600" b="1" i="0" u="none" strike="noStrike" kern="14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한국수출입은행 지원사업</a:t>
            </a:r>
            <a:r>
              <a:rPr kumimoji="0" lang="en-US" altLang="ko-KR" sz="1600" b="1" i="0" u="none" strike="noStrike" kern="14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)</a:t>
            </a: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1" i="0" u="none" strike="noStrike" kern="14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▶ 문화공연</a:t>
            </a:r>
            <a:r>
              <a:rPr kumimoji="0" lang="en-US" altLang="ko-KR" sz="1600" b="1" i="0" u="none" strike="noStrike" kern="14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ko-KR" altLang="en-US" sz="1600" b="1" i="0" u="none" strike="noStrike" kern="14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서울시립교향악단 지원사업</a:t>
            </a:r>
            <a:r>
              <a:rPr kumimoji="0" lang="en-US" altLang="ko-KR" sz="1600" b="1" i="0" u="none" strike="noStrike" kern="14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)</a:t>
            </a: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1" i="0" u="none" strike="noStrike" kern="14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▶ 건강교실</a:t>
            </a:r>
            <a:r>
              <a:rPr kumimoji="0" lang="en-US" altLang="ko-KR" sz="1600" b="1" i="0" u="none" strike="noStrike" kern="14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ko-KR" altLang="en-US" sz="1600" b="1" i="0" u="none" strike="noStrike" kern="14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강동구 보건소 연계사업</a:t>
            </a:r>
            <a:r>
              <a:rPr kumimoji="0" lang="en-US" altLang="ko-KR" sz="1600" b="1" i="0" u="none" strike="noStrike" kern="14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)</a:t>
            </a: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57558" y="1208725"/>
            <a:ext cx="7899322" cy="65215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4) 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외부 공모 지원사업 및 연계사업 운영 </a:t>
            </a: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1" y="236928"/>
            <a:ext cx="9143999" cy="65992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1B416F"/>
                </a:solidFill>
                <a:effectLst/>
                <a:uLnTx/>
                <a:uFillTx/>
                <a:latin typeface="HY울릉도B" panose="02030600000101010101" pitchFamily="18" charset="-127"/>
                <a:ea typeface="HY울릉도B" panose="02030600000101010101" pitchFamily="18" charset="-127"/>
                <a:cs typeface="+mj-cs"/>
              </a:rPr>
              <a:t>  </a:t>
            </a:r>
            <a:r>
              <a:rPr kumimoji="0" lang="en-US" altLang="ko-KR" sz="3000" b="1" i="0" u="none" strike="noStrike" kern="1200" cap="none" spc="0" normalizeH="0" baseline="0" noProof="0" dirty="0">
                <a:ln>
                  <a:noFill/>
                </a:ln>
                <a:solidFill>
                  <a:srgbClr val="1B416F"/>
                </a:solidFill>
                <a:effectLst/>
                <a:uLnTx/>
                <a:uFillTx/>
                <a:latin typeface="HY울릉도B" panose="02030600000101010101" pitchFamily="18" charset="-127"/>
                <a:ea typeface="HY울릉도B" panose="02030600000101010101" pitchFamily="18" charset="-127"/>
                <a:cs typeface="+mj-cs"/>
              </a:rPr>
              <a:t>5. 2023</a:t>
            </a:r>
            <a:r>
              <a:rPr kumimoji="0" lang="ko-KR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1B416F"/>
                </a:solidFill>
                <a:effectLst/>
                <a:uLnTx/>
                <a:uFillTx/>
                <a:latin typeface="HY울릉도B" panose="02030600000101010101" pitchFamily="18" charset="-127"/>
                <a:ea typeface="HY울릉도B" panose="02030600000101010101" pitchFamily="18" charset="-127"/>
                <a:cs typeface="+mj-cs"/>
              </a:rPr>
              <a:t>년 팀 중점추진방향</a:t>
            </a:r>
            <a:endParaRPr kumimoji="0" lang="ko-KR" alt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울릉도B" panose="02030600000101010101" pitchFamily="18" charset="-127"/>
              <a:ea typeface="HY울릉도B" panose="02030600000101010101" pitchFamily="18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8212470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884E513-B761-4375-A249-A6EE0DFA27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en-US" altLang="ko-KR" sz="5700" b="1" dirty="0">
                <a:latin typeface="+mj-ea"/>
              </a:rPr>
              <a:t>2022</a:t>
            </a:r>
            <a:r>
              <a:rPr lang="ko-KR" altLang="en-US" sz="5700" b="1" dirty="0">
                <a:latin typeface="+mj-ea"/>
              </a:rPr>
              <a:t>년 사업 평가 보고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F68B4E7A-9ECE-4AB8-A095-BD6B0A014C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 lnSpcReduction="10000"/>
          </a:bodyPr>
          <a:lstStyle/>
          <a:p>
            <a:r>
              <a:rPr lang="en-US" altLang="ko-KR" sz="4000" b="1" dirty="0">
                <a:latin typeface="+mj-ea"/>
                <a:ea typeface="+mj-ea"/>
              </a:rPr>
              <a:t>&lt; </a:t>
            </a:r>
            <a:r>
              <a:rPr lang="ko-KR" altLang="en-US" sz="4000" b="1" dirty="0">
                <a:latin typeface="+mj-ea"/>
                <a:ea typeface="+mj-ea"/>
              </a:rPr>
              <a:t>지역사회팀 </a:t>
            </a:r>
            <a:r>
              <a:rPr lang="en-US" altLang="ko-KR" sz="4000" b="1" dirty="0">
                <a:latin typeface="+mj-ea"/>
                <a:ea typeface="+mj-ea"/>
              </a:rPr>
              <a:t>&gt;</a:t>
            </a:r>
            <a:endParaRPr lang="ko-KR" altLang="en-US" sz="40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7329009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572A3B0-A4F6-4AE1-8BD2-59A5A96F4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b="1" dirty="0">
                <a:latin typeface="+mj-ea"/>
              </a:rPr>
              <a:t>팀 인원 변화 사항</a:t>
            </a:r>
          </a:p>
        </p:txBody>
      </p:sp>
      <p:graphicFrame>
        <p:nvGraphicFramePr>
          <p:cNvPr id="4" name="내용 개체 틀 3">
            <a:extLst>
              <a:ext uri="{FF2B5EF4-FFF2-40B4-BE49-F238E27FC236}">
                <a16:creationId xmlns:a16="http://schemas.microsoft.com/office/drawing/2014/main" id="{787357CA-4AA3-49A1-8C7F-9BA850CB6DDA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373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773966395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250752907"/>
                    </a:ext>
                  </a:extLst>
                </a:gridCol>
              </a:tblGrid>
              <a:tr h="58020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2021</a:t>
                      </a:r>
                      <a:r>
                        <a:rPr lang="ko-KR" altLang="en-US" sz="20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년</a:t>
                      </a:r>
                    </a:p>
                  </a:txBody>
                  <a:tcPr marL="95416" marR="954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2022</a:t>
                      </a:r>
                      <a:r>
                        <a:rPr lang="ko-KR" altLang="en-US" sz="20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년</a:t>
                      </a:r>
                    </a:p>
                  </a:txBody>
                  <a:tcPr marL="95416" marR="954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9325212"/>
                  </a:ext>
                </a:extLst>
              </a:tr>
              <a:tr h="58020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차형훈 팀장</a:t>
                      </a:r>
                    </a:p>
                  </a:txBody>
                  <a:tcPr marL="95416" marR="954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차형훈 팀장</a:t>
                      </a:r>
                    </a:p>
                  </a:txBody>
                  <a:tcPr marL="95416" marR="954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0610931"/>
                  </a:ext>
                </a:extLst>
              </a:tr>
              <a:tr h="58020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주문희</a:t>
                      </a:r>
                      <a:endParaRPr lang="ko-KR" altLang="en-US" sz="2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95416" marR="954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주문희</a:t>
                      </a:r>
                      <a:endParaRPr lang="ko-KR" altLang="en-US" sz="2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95416" marR="954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3892324"/>
                  </a:ext>
                </a:extLst>
              </a:tr>
              <a:tr h="147282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곽수진 </a:t>
                      </a:r>
                      <a:r>
                        <a:rPr lang="en-US" altLang="ko-KR" sz="20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(8</a:t>
                      </a:r>
                      <a:r>
                        <a:rPr lang="ko-KR" altLang="en-US" sz="20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월 </a:t>
                      </a:r>
                      <a:r>
                        <a:rPr lang="ko-KR" altLang="en-US" sz="2000" b="1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출산∙육아휴직</a:t>
                      </a:r>
                      <a:r>
                        <a:rPr lang="en-US" altLang="ko-KR" sz="20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algn="ctr" latinLnBrk="1"/>
                      <a:r>
                        <a:rPr lang="en-US" altLang="ko-KR" sz="20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↓</a:t>
                      </a:r>
                    </a:p>
                    <a:p>
                      <a:pPr algn="ctr" latinLnBrk="1"/>
                      <a:r>
                        <a:rPr lang="ko-KR" altLang="en-US" sz="2000" b="1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천수영</a:t>
                      </a:r>
                      <a:r>
                        <a:rPr lang="ko-KR" altLang="en-US" sz="20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20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(10</a:t>
                      </a:r>
                      <a:r>
                        <a:rPr lang="ko-KR" altLang="en-US" sz="20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월 대체 근무</a:t>
                      </a:r>
                      <a:r>
                        <a:rPr lang="en-US" altLang="ko-KR" sz="20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2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95416" marR="954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천수영</a:t>
                      </a:r>
                      <a:r>
                        <a:rPr lang="ko-KR" altLang="en-US" sz="20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20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(10</a:t>
                      </a:r>
                      <a:r>
                        <a:rPr lang="ko-KR" altLang="en-US" sz="20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월 대체 근무 종료</a:t>
                      </a:r>
                      <a:r>
                        <a:rPr lang="en-US" altLang="ko-KR" sz="20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algn="ctr" latinLnBrk="1"/>
                      <a:r>
                        <a:rPr lang="en-US" altLang="ko-KR" sz="20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↓</a:t>
                      </a:r>
                    </a:p>
                    <a:p>
                      <a:pPr algn="ctr" latinLnBrk="1"/>
                      <a:r>
                        <a:rPr lang="ko-KR" altLang="en-US" sz="20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곽수진 </a:t>
                      </a:r>
                      <a:r>
                        <a:rPr lang="en-US" altLang="ko-KR" sz="20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(11</a:t>
                      </a:r>
                      <a:r>
                        <a:rPr lang="ko-KR" altLang="en-US" sz="20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월 육아휴직 복직</a:t>
                      </a:r>
                      <a:r>
                        <a:rPr lang="en-US" altLang="ko-KR" sz="20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2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95416" marR="954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809031"/>
                  </a:ext>
                </a:extLst>
              </a:tr>
              <a:tr h="58020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한윤정</a:t>
                      </a:r>
                    </a:p>
                  </a:txBody>
                  <a:tcPr marL="95416" marR="954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한윤정</a:t>
                      </a:r>
                    </a:p>
                  </a:txBody>
                  <a:tcPr marL="95416" marR="954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5111976"/>
                  </a:ext>
                </a:extLst>
              </a:tr>
              <a:tr h="58020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박재의</a:t>
                      </a:r>
                      <a:r>
                        <a:rPr lang="ko-KR" altLang="en-US" sz="20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20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(3</a:t>
                      </a:r>
                      <a:r>
                        <a:rPr lang="ko-KR" altLang="en-US" sz="20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월 입사</a:t>
                      </a:r>
                      <a:r>
                        <a:rPr lang="en-US" altLang="ko-KR" sz="20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2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95416" marR="954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박재의</a:t>
                      </a:r>
                      <a:endParaRPr lang="ko-KR" altLang="en-US" sz="2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95416" marR="954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4610725"/>
                  </a:ext>
                </a:extLst>
              </a:tr>
            </a:tbl>
          </a:graphicData>
        </a:graphic>
      </p:graphicFrame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DA95534-429C-49AD-90CD-A5E46FBB5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631E02-1FF7-4DA3-9C44-E34402F9E360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2023-07-25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870F624C-D20B-4DA4-83A7-EE0175422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"/>
                <a:ea typeface="맑은 고딕" panose="020B0503020000020004" pitchFamily="50" charset="-127"/>
                <a:cs typeface="+mn-cs"/>
              </a:rPr>
              <a:t>지역사회팀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313F4BB-B90F-430B-AD54-08203CF01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8CE82-AA22-42E0-B748-D750A1684A8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"/>
                <a:ea typeface="맑은 고딕" panose="020B0503020000020004" pitchFamily="50" charset="-127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832097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572A3B0-A4F6-4AE1-8BD2-59A5A96F4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b="1" dirty="0">
                <a:latin typeface="+mj-ea"/>
              </a:rPr>
              <a:t>2022</a:t>
            </a:r>
            <a:r>
              <a:rPr lang="ko-KR" altLang="en-US" sz="4000" b="1" dirty="0">
                <a:latin typeface="+mj-ea"/>
              </a:rPr>
              <a:t>년 중점 사업 평가</a:t>
            </a:r>
          </a:p>
        </p:txBody>
      </p:sp>
      <p:graphicFrame>
        <p:nvGraphicFramePr>
          <p:cNvPr id="7" name="내용 개체 틀 6">
            <a:extLst>
              <a:ext uri="{FF2B5EF4-FFF2-40B4-BE49-F238E27FC236}">
                <a16:creationId xmlns:a16="http://schemas.microsoft.com/office/drawing/2014/main" id="{1011BEE2-3F68-4999-863B-4A361B4EA5DF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D54C594-5250-459E-B6A8-1B7EAA215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671CBA-9D3A-4202-9570-B08D64D4830D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2023-07-25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58A06478-9672-4787-81D9-7E59B806E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"/>
                <a:ea typeface="맑은 고딕" panose="020B0503020000020004" pitchFamily="50" charset="-127"/>
                <a:cs typeface="+mn-cs"/>
              </a:rPr>
              <a:t>지역사회팀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412F69A-E464-4F6A-9B25-56B76E61E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8CE82-AA22-42E0-B748-D750A1684A8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"/>
                <a:ea typeface="맑은 고딕" panose="020B0503020000020004" pitchFamily="50" charset="-127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2105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3454" y="341090"/>
            <a:ext cx="7280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-3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HY강M" panose="02030600000101010101" pitchFamily="18" charset="-127"/>
                <a:ea typeface="HY강M" panose="02030600000101010101" pitchFamily="18" charset="-127"/>
                <a:cs typeface="+mn-cs"/>
              </a:rPr>
              <a:t>2022</a:t>
            </a:r>
            <a:r>
              <a:rPr kumimoji="0" lang="ko-KR" altLang="en-US" sz="2000" b="0" i="0" u="none" strike="noStrike" kern="1200" cap="none" spc="-3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HY강M" panose="02030600000101010101" pitchFamily="18" charset="-127"/>
                <a:ea typeface="HY강M" panose="02030600000101010101" pitchFamily="18" charset="-127"/>
                <a:cs typeface="+mn-cs"/>
              </a:rPr>
              <a:t> 중점추진사항  및 </a:t>
            </a:r>
            <a:r>
              <a:rPr kumimoji="0" lang="en-US" altLang="ko-KR" sz="2000" b="0" i="0" u="none" strike="noStrike" kern="1200" cap="none" spc="-3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HY강M" panose="02030600000101010101" pitchFamily="18" charset="-127"/>
                <a:ea typeface="HY강M" panose="02030600000101010101" pitchFamily="18" charset="-127"/>
                <a:cs typeface="+mn-cs"/>
              </a:rPr>
              <a:t>2023</a:t>
            </a:r>
            <a:r>
              <a:rPr kumimoji="0" lang="ko-KR" altLang="en-US" sz="2000" b="0" i="0" u="none" strike="noStrike" kern="1200" cap="none" spc="-3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HY강M" panose="02030600000101010101" pitchFamily="18" charset="-127"/>
                <a:ea typeface="HY강M" panose="02030600000101010101" pitchFamily="18" charset="-127"/>
                <a:cs typeface="+mn-cs"/>
              </a:rPr>
              <a:t> 추진 계획</a:t>
            </a:r>
            <a:endParaRPr kumimoji="0" lang="en-US" altLang="ko-KR" sz="2000" b="0" i="0" u="none" strike="noStrike" kern="1200" cap="none" spc="-3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HY강M" panose="02030600000101010101" pitchFamily="18" charset="-127"/>
              <a:ea typeface="HY강M" panose="02030600000101010101" pitchFamily="18" charset="-127"/>
              <a:cs typeface="+mn-cs"/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364803" y="728834"/>
            <a:ext cx="8406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직사각형 12"/>
          <p:cNvSpPr/>
          <p:nvPr/>
        </p:nvSpPr>
        <p:spPr>
          <a:xfrm>
            <a:off x="1982523" y="1790701"/>
            <a:ext cx="6666177" cy="2387013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542925" marR="0" lvl="0" indent="-276225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경미한 징계 처리 지침 작성 </a:t>
            </a: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: 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경고</a:t>
            </a: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주의</a:t>
            </a: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경위서 등 </a:t>
            </a:r>
            <a:endParaRPr kumimoji="0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542925" marR="0" lvl="0" indent="-276225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강동구 복지포인트 제도 신설 적용</a:t>
            </a:r>
            <a:endParaRPr kumimoji="0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542925" marR="0" lvl="0" indent="-276225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ko-KR" altLang="en-US" sz="18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서울시 사회복지시설 처우개선제도</a:t>
            </a:r>
            <a:endParaRPr kumimoji="0" lang="en-US" altLang="ko-KR" sz="1800" b="1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       . </a:t>
            </a:r>
            <a:r>
              <a:rPr kumimoji="0" lang="ko-KR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자녀돌봄휴가</a:t>
            </a: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유급병가</a:t>
            </a: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복지포인트</a:t>
            </a: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장기근속휴가</a:t>
            </a:r>
            <a:endParaRPr kumimoji="0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       . </a:t>
            </a:r>
            <a:r>
              <a:rPr kumimoji="0" lang="ko-KR" altLang="en-US" sz="18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건강검진휴가  </a:t>
            </a:r>
            <a:r>
              <a:rPr kumimoji="0" lang="en-US" altLang="ko-KR" sz="18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: 2023</a:t>
            </a:r>
            <a:r>
              <a:rPr kumimoji="0" lang="ko-KR" altLang="en-US" sz="18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년 적용 예정</a:t>
            </a:r>
            <a:endParaRPr kumimoji="0" lang="en-US" altLang="ko-KR" sz="1800" b="1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77411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1376A-1BCE-4C3B-85BD-05D751D6B156}" type="slidenum">
              <a:rPr kumimoji="0" lang="en-US" altLang="ko-KR" sz="800" b="0" i="0" u="none" strike="noStrike" kern="1200" cap="none" spc="-3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r>
              <a:rPr kumimoji="0" lang="en-US" altLang="ko-KR" sz="800" b="0" i="0" u="none" strike="noStrike" kern="1200" cap="none" spc="-3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rPr>
              <a:t> / 7</a:t>
            </a:r>
          </a:p>
        </p:txBody>
      </p:sp>
      <p:sp>
        <p:nvSpPr>
          <p:cNvPr id="18" name="제목 17"/>
          <p:cNvSpPr>
            <a:spLocks noGrp="1"/>
          </p:cNvSpPr>
          <p:nvPr>
            <p:ph type="title"/>
          </p:nvPr>
        </p:nvSpPr>
        <p:spPr>
          <a:xfrm>
            <a:off x="257174" y="752474"/>
            <a:ext cx="8372475" cy="912813"/>
          </a:xfrm>
        </p:spPr>
        <p:txBody>
          <a:bodyPr>
            <a:normAutofit/>
          </a:bodyPr>
          <a:lstStyle/>
          <a:p>
            <a:pPr algn="l"/>
            <a:r>
              <a:rPr lang="ko-KR" altLang="en-US" sz="4000" b="1" spc="-150" dirty="0">
                <a:solidFill>
                  <a:srgbClr val="1D314E"/>
                </a:solidFill>
              </a:rPr>
              <a:t> </a:t>
            </a:r>
            <a:r>
              <a:rPr lang="ko-KR" altLang="en-US" sz="4000" b="1" spc="-150" dirty="0" err="1">
                <a:solidFill>
                  <a:srgbClr val="1D314E"/>
                </a:solidFill>
                <a:latin typeface="HY강M" panose="02030600000101010101" pitchFamily="18" charset="-127"/>
                <a:ea typeface="HY강M" panose="02030600000101010101" pitchFamily="18" charset="-127"/>
                <a:cs typeface="Verdana" panose="020B0604030504040204" pitchFamily="34" charset="0"/>
              </a:rPr>
              <a:t>복무</a:t>
            </a:r>
            <a:r>
              <a:rPr lang="ko-KR" altLang="en-US" sz="4000" b="1" spc="-150" dirty="0" err="1">
                <a:solidFill>
                  <a:srgbClr val="1D314E"/>
                </a:solidFill>
                <a:latin typeface="맑은 고딕"/>
                <a:ea typeface="맑은 고딕"/>
                <a:cs typeface="Verdana" panose="020B0604030504040204" pitchFamily="34" charset="0"/>
              </a:rPr>
              <a:t>ㆍ</a:t>
            </a:r>
            <a:r>
              <a:rPr lang="ko-KR" altLang="en-US" sz="4000" b="1" spc="-150" dirty="0" err="1">
                <a:solidFill>
                  <a:srgbClr val="1D314E"/>
                </a:solidFill>
                <a:latin typeface="HY강M" panose="02030600000101010101" pitchFamily="18" charset="-127"/>
                <a:ea typeface="HY강M" panose="02030600000101010101" pitchFamily="18" charset="-127"/>
                <a:cs typeface="Verdana" panose="020B0604030504040204" pitchFamily="34" charset="0"/>
              </a:rPr>
              <a:t>서무</a:t>
            </a:r>
            <a:r>
              <a:rPr lang="ko-KR" altLang="en-US" sz="4000" b="1" spc="-150" dirty="0">
                <a:solidFill>
                  <a:srgbClr val="1D314E"/>
                </a:solidFill>
                <a:latin typeface="HY강M" panose="02030600000101010101" pitchFamily="18" charset="-127"/>
                <a:ea typeface="HY강M" panose="02030600000101010101" pitchFamily="18" charset="-127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1963472" y="4429386"/>
            <a:ext cx="6666177" cy="1866637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542925" marR="0" lvl="0" indent="-276225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복지관 지침 및 제규정 정비</a:t>
            </a:r>
            <a:endParaRPr kumimoji="0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542925" marR="0" lvl="0" indent="-276225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서무 관리 그룹웨어 도입 검토 </a:t>
            </a: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: </a:t>
            </a:r>
            <a:r>
              <a:rPr kumimoji="0" lang="ko-KR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희망이음</a:t>
            </a:r>
            <a:endParaRPr kumimoji="0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542925" marR="0" lvl="0" indent="-276225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당직제도 보완 </a:t>
            </a: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: 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당직근무</a:t>
            </a: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및 단속업무</a:t>
            </a:r>
            <a:endParaRPr kumimoji="0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542925" marR="0" lvl="0" indent="-276225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직원 건강검진 추가검진지원 변경</a:t>
            </a:r>
            <a:endParaRPr kumimoji="0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400050" y="1790701"/>
            <a:ext cx="1467296" cy="2387013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강M" panose="02030600000101010101" pitchFamily="18" charset="-127"/>
                <a:ea typeface="HY강M" panose="02030600000101010101" pitchFamily="18" charset="-127"/>
                <a:cs typeface="+mn-cs"/>
              </a:rPr>
              <a:t>2022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강M" panose="02030600000101010101" pitchFamily="18" charset="-127"/>
                <a:ea typeface="HY강M" panose="02030600000101010101" pitchFamily="18" charset="-127"/>
                <a:cs typeface="+mn-cs"/>
              </a:rPr>
              <a:t>평가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391402" y="4429386"/>
            <a:ext cx="1467296" cy="1866638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강M" panose="02030600000101010101" pitchFamily="18" charset="-127"/>
                <a:ea typeface="HY강M" panose="02030600000101010101" pitchFamily="18" charset="-127"/>
                <a:cs typeface="+mn-cs"/>
              </a:rPr>
              <a:t>2023</a:t>
            </a:r>
            <a:r>
              <a:rPr kumimoji="0" lang="ko-KR" altLang="en-US" sz="18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강M" panose="02030600000101010101" pitchFamily="18" charset="-127"/>
                <a:ea typeface="HY강M" panose="02030600000101010101" pitchFamily="18" charset="-127"/>
                <a:cs typeface="+mn-cs"/>
              </a:rPr>
              <a:t> </a:t>
            </a:r>
            <a:endParaRPr kumimoji="0" lang="en-US" altLang="ko-KR" sz="1800" b="1" i="0" u="none" strike="noStrike" kern="1200" cap="none" spc="-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강M" panose="02030600000101010101" pitchFamily="18" charset="-127"/>
              <a:ea typeface="HY강M" panose="02030600000101010101" pitchFamily="18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강M" panose="02030600000101010101" pitchFamily="18" charset="-127"/>
                <a:ea typeface="HY강M" panose="02030600000101010101" pitchFamily="18" charset="-127"/>
                <a:cs typeface="+mn-cs"/>
              </a:rPr>
              <a:t>추진 계획</a:t>
            </a:r>
          </a:p>
        </p:txBody>
      </p:sp>
    </p:spTree>
    <p:extLst>
      <p:ext uri="{BB962C8B-B14F-4D97-AF65-F5344CB8AC3E}">
        <p14:creationId xmlns:p14="http://schemas.microsoft.com/office/powerpoint/2010/main" val="361923895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572A3B0-A4F6-4AE1-8BD2-59A5A96F4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b="1" dirty="0">
                <a:latin typeface="+mj-ea"/>
              </a:rPr>
              <a:t>2022</a:t>
            </a:r>
            <a:r>
              <a:rPr lang="ko-KR" altLang="en-US" sz="4000" b="1" dirty="0">
                <a:latin typeface="+mj-ea"/>
              </a:rPr>
              <a:t>년 중점 사업 평가</a:t>
            </a:r>
          </a:p>
        </p:txBody>
      </p:sp>
      <p:graphicFrame>
        <p:nvGraphicFramePr>
          <p:cNvPr id="7" name="내용 개체 틀 6">
            <a:extLst>
              <a:ext uri="{FF2B5EF4-FFF2-40B4-BE49-F238E27FC236}">
                <a16:creationId xmlns:a16="http://schemas.microsoft.com/office/drawing/2014/main" id="{1011BEE2-3F68-4999-863B-4A361B4EA5DF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D54C594-5250-459E-B6A8-1B7EAA215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671CBA-9D3A-4202-9570-B08D64D4830D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2023-07-25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58A06478-9672-4787-81D9-7E59B806E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"/>
                <a:ea typeface="맑은 고딕" panose="020B0503020000020004" pitchFamily="50" charset="-127"/>
                <a:cs typeface="+mn-cs"/>
              </a:rPr>
              <a:t>지역사회팀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412F69A-E464-4F6A-9B25-56B76E61E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8CE82-AA22-42E0-B748-D750A1684A8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"/>
                <a:ea typeface="맑은 고딕" panose="020B0503020000020004" pitchFamily="50" charset="-127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630606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572A3B0-A4F6-4AE1-8BD2-59A5A96F4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b="1" dirty="0">
                <a:latin typeface="+mj-ea"/>
              </a:rPr>
              <a:t>2022</a:t>
            </a:r>
            <a:r>
              <a:rPr lang="ko-KR" altLang="en-US" sz="4000" b="1" dirty="0">
                <a:latin typeface="+mj-ea"/>
              </a:rPr>
              <a:t>년 신규 사업 평가</a:t>
            </a:r>
          </a:p>
        </p:txBody>
      </p:sp>
      <p:graphicFrame>
        <p:nvGraphicFramePr>
          <p:cNvPr id="7" name="내용 개체 틀 6">
            <a:extLst>
              <a:ext uri="{FF2B5EF4-FFF2-40B4-BE49-F238E27FC236}">
                <a16:creationId xmlns:a16="http://schemas.microsoft.com/office/drawing/2014/main" id="{461D128B-E130-4CCD-83BE-DE4A9EF96DB9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D54C594-5250-459E-B6A8-1B7EAA215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671CBA-9D3A-4202-9570-B08D64D4830D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2023-07-25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58A06478-9672-4787-81D9-7E59B806E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"/>
                <a:ea typeface="맑은 고딕" panose="020B0503020000020004" pitchFamily="50" charset="-127"/>
                <a:cs typeface="+mn-cs"/>
              </a:rPr>
              <a:t>지역사회팀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412F69A-E464-4F6A-9B25-56B76E61E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8CE82-AA22-42E0-B748-D750A1684A8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"/>
                <a:ea typeface="맑은 고딕" panose="020B0503020000020004" pitchFamily="50" charset="-127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414974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572A3B0-A4F6-4AE1-8BD2-59A5A96F4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b="1" dirty="0">
                <a:latin typeface="+mj-ea"/>
              </a:rPr>
              <a:t>2023</a:t>
            </a:r>
            <a:r>
              <a:rPr lang="ko-KR" altLang="en-US" sz="4000" b="1" dirty="0">
                <a:latin typeface="+mj-ea"/>
              </a:rPr>
              <a:t>년 중점 추진 방향</a:t>
            </a:r>
          </a:p>
        </p:txBody>
      </p:sp>
      <p:graphicFrame>
        <p:nvGraphicFramePr>
          <p:cNvPr id="4" name="내용 개체 틀 3">
            <a:extLst>
              <a:ext uri="{FF2B5EF4-FFF2-40B4-BE49-F238E27FC236}">
                <a16:creationId xmlns:a16="http://schemas.microsoft.com/office/drawing/2014/main" id="{8B84D42F-6BB0-4716-AF79-D8C9BE21E6EB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10DE84E-1C48-4190-B3F6-42BF97D9E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FF9380-4E51-4E7C-A980-4B2951282A3F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2023-07-25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838921AA-4DD1-4F78-8E08-CA8EDAD72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"/>
                <a:ea typeface="맑은 고딕" panose="020B0503020000020004" pitchFamily="50" charset="-127"/>
                <a:cs typeface="+mn-cs"/>
              </a:rPr>
              <a:t>지역사회팀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4B7F9D4-9111-44D2-BD68-5675E7C73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8CE82-AA22-42E0-B748-D750A1684A8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"/>
                <a:ea typeface="맑은 고딕" panose="020B0503020000020004" pitchFamily="50" charset="-127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069314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572A3B0-A4F6-4AE1-8BD2-59A5A96F4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b="1" dirty="0">
                <a:latin typeface="+mj-ea"/>
              </a:rPr>
              <a:t>2023</a:t>
            </a:r>
            <a:r>
              <a:rPr lang="ko-KR" altLang="en-US" sz="4000" b="1" dirty="0">
                <a:latin typeface="+mj-ea"/>
              </a:rPr>
              <a:t>년 중점 추진 방향</a:t>
            </a:r>
          </a:p>
        </p:txBody>
      </p:sp>
      <p:graphicFrame>
        <p:nvGraphicFramePr>
          <p:cNvPr id="4" name="내용 개체 틀 3">
            <a:extLst>
              <a:ext uri="{FF2B5EF4-FFF2-40B4-BE49-F238E27FC236}">
                <a16:creationId xmlns:a16="http://schemas.microsoft.com/office/drawing/2014/main" id="{8B84D42F-6BB0-4716-AF79-D8C9BE21E6EB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42D3D9C-0A0A-4FFB-8546-44BBCF256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A8D924-758C-498F-9010-CF0B8D3B91CA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2023-07-25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24C71AA3-449D-4107-A120-7D0FBEE87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"/>
                <a:ea typeface="맑은 고딕" panose="020B0503020000020004" pitchFamily="50" charset="-127"/>
                <a:cs typeface="+mn-cs"/>
              </a:rPr>
              <a:t>지역사회팀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BE8E596-0114-491D-8B50-367CB64E6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8CE82-AA22-42E0-B748-D750A1684A8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w Cen MT"/>
                <a:ea typeface="맑은 고딕" panose="020B0503020000020004" pitchFamily="50" charset="-127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w Cen MT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435305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221E910-F202-4FD4-A1A7-B198EEF40C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b="1" dirty="0"/>
              <a:t>2022</a:t>
            </a:r>
            <a:r>
              <a:rPr lang="ko-KR" altLang="en-US" b="1" dirty="0"/>
              <a:t>년 학습지원센터</a:t>
            </a:r>
            <a:br>
              <a:rPr lang="en-US" altLang="ko-KR" b="1" dirty="0"/>
            </a:br>
            <a:r>
              <a:rPr lang="ko-KR" altLang="en-US" b="1" dirty="0"/>
              <a:t>사업 성과 보고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EFACCBE-51F1-4BAC-940A-C9A86BAB2D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7775" y="4073129"/>
            <a:ext cx="6858000" cy="1790700"/>
          </a:xfrm>
        </p:spPr>
        <p:txBody>
          <a:bodyPr>
            <a:normAutofit/>
          </a:bodyPr>
          <a:lstStyle/>
          <a:p>
            <a:pPr algn="l"/>
            <a:endParaRPr lang="en-US" altLang="ko-KR" dirty="0"/>
          </a:p>
          <a:p>
            <a:pPr algn="l"/>
            <a:endParaRPr lang="en-US" altLang="ko-KR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7467238C-3E22-41AC-B113-9CC4E0668588}"/>
              </a:ext>
            </a:extLst>
          </p:cNvPr>
          <p:cNvCxnSpPr>
            <a:cxnSpLocks/>
          </p:cNvCxnSpPr>
          <p:nvPr/>
        </p:nvCxnSpPr>
        <p:spPr>
          <a:xfrm>
            <a:off x="1533525" y="3857625"/>
            <a:ext cx="611505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567031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934BBEB-DB62-49AC-91A5-B66D31FA8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8515350" cy="994172"/>
          </a:xfrm>
        </p:spPr>
        <p:txBody>
          <a:bodyPr/>
          <a:lstStyle/>
          <a:p>
            <a:r>
              <a:rPr lang="en-US" altLang="ko-KR" b="1" dirty="0"/>
              <a:t>1. </a:t>
            </a:r>
            <a:r>
              <a:rPr lang="ko-KR" altLang="en-US" b="1" dirty="0"/>
              <a:t>전년 대비 조직 변화사항</a:t>
            </a:r>
          </a:p>
        </p:txBody>
      </p:sp>
      <p:graphicFrame>
        <p:nvGraphicFramePr>
          <p:cNvPr id="4" name="내용 개체 틀 3">
            <a:extLst>
              <a:ext uri="{FF2B5EF4-FFF2-40B4-BE49-F238E27FC236}">
                <a16:creationId xmlns:a16="http://schemas.microsoft.com/office/drawing/2014/main" id="{7D59A0BA-11BC-45FB-BF5D-EAC816D7A338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28651" y="2005639"/>
          <a:ext cx="8026715" cy="4058604"/>
        </p:xfrm>
        <a:graphic>
          <a:graphicData uri="http://schemas.openxmlformats.org/drawingml/2006/table">
            <a:tbl>
              <a:tblPr/>
              <a:tblGrid>
                <a:gridCol w="287655">
                  <a:extLst>
                    <a:ext uri="{9D8B030D-6E8A-4147-A177-3AD203B41FA5}">
                      <a16:colId xmlns:a16="http://schemas.microsoft.com/office/drawing/2014/main" val="1437917934"/>
                    </a:ext>
                  </a:extLst>
                </a:gridCol>
                <a:gridCol w="1757321">
                  <a:extLst>
                    <a:ext uri="{9D8B030D-6E8A-4147-A177-3AD203B41FA5}">
                      <a16:colId xmlns:a16="http://schemas.microsoft.com/office/drawing/2014/main" val="3964541250"/>
                    </a:ext>
                  </a:extLst>
                </a:gridCol>
                <a:gridCol w="1798982">
                  <a:extLst>
                    <a:ext uri="{9D8B030D-6E8A-4147-A177-3AD203B41FA5}">
                      <a16:colId xmlns:a16="http://schemas.microsoft.com/office/drawing/2014/main" val="111154414"/>
                    </a:ext>
                  </a:extLst>
                </a:gridCol>
                <a:gridCol w="4182757">
                  <a:extLst>
                    <a:ext uri="{9D8B030D-6E8A-4147-A177-3AD203B41FA5}">
                      <a16:colId xmlns:a16="http://schemas.microsoft.com/office/drawing/2014/main" val="3589332982"/>
                    </a:ext>
                  </a:extLst>
                </a:gridCol>
              </a:tblGrid>
              <a:tr h="405908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 i="1" kern="0" spc="-100" dirty="0">
                        <a:solidFill>
                          <a:srgbClr val="BD3D3D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21</a:t>
                      </a: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kern="0" spc="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22</a:t>
                      </a:r>
                      <a:r>
                        <a:rPr lang="ko-KR" altLang="en-US" sz="1800" b="1" kern="0" spc="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년</a:t>
                      </a:r>
                    </a:p>
                  </a:txBody>
                  <a:tcPr marL="48578" marR="48578" marT="13430" marB="1343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비고</a:t>
                      </a:r>
                    </a:p>
                  </a:txBody>
                  <a:tcPr marL="48578" marR="48578" marT="13430" marB="1343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5436951"/>
                  </a:ext>
                </a:extLst>
              </a:tr>
              <a:tr h="40567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-1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en-US" sz="1800" b="1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1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송지숙 팀장</a:t>
                      </a:r>
                    </a:p>
                  </a:txBody>
                  <a:tcPr marL="48578" marR="48578" marT="13430" marB="1343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1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송지숙 </a:t>
                      </a:r>
                      <a:r>
                        <a:rPr lang="ko-KR" altLang="en-US" sz="1400" b="1" kern="0" spc="-1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과장</a:t>
                      </a:r>
                    </a:p>
                  </a:txBody>
                  <a:tcPr marL="48578" marR="48578" marT="13430" marB="1343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1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직위 및 업무 동일</a:t>
                      </a:r>
                      <a:r>
                        <a:rPr lang="en-US" altLang="ko-KR" sz="1400" kern="0" spc="-1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 </a:t>
                      </a:r>
                      <a:r>
                        <a:rPr lang="en-US" altLang="ko-KR" sz="1400" b="1" kern="0" spc="-1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</a:t>
                      </a:r>
                      <a:r>
                        <a:rPr lang="ko-KR" altLang="en-US" sz="1400" b="1" kern="0" spc="-1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년 각 프로그램 지원 추가</a:t>
                      </a:r>
                    </a:p>
                  </a:txBody>
                  <a:tcPr marL="48578" marR="48578" marT="13430" marB="1343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6460839"/>
                  </a:ext>
                </a:extLst>
              </a:tr>
              <a:tr h="40567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-1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en-US" sz="1800" b="1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1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김나영 실장</a:t>
                      </a:r>
                      <a:endParaRPr lang="en-US" altLang="ko-KR" sz="1400" kern="0" spc="-1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578" marR="48578" marT="13430" marB="1343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1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김나영 </a:t>
                      </a:r>
                      <a:r>
                        <a:rPr lang="ko-KR" altLang="en-US" sz="1400" b="1" kern="0" spc="-1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팀장</a:t>
                      </a:r>
                    </a:p>
                  </a:txBody>
                  <a:tcPr marL="48578" marR="48578" marT="13430" marB="1343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-1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</a:t>
                      </a:r>
                      <a:r>
                        <a:rPr lang="ko-KR" altLang="en-US" sz="1400" b="1" kern="0" spc="-1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년 일본어 온라인 그룹수업 추가</a:t>
                      </a:r>
                    </a:p>
                  </a:txBody>
                  <a:tcPr marL="48578" marR="48578" marT="13430" marB="1343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3399310"/>
                  </a:ext>
                </a:extLst>
              </a:tr>
              <a:tr h="40590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48578" marR="48578" marT="13430" marB="1343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1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전지민</a:t>
                      </a:r>
                      <a:endParaRPr lang="en-US" altLang="ko-KR" sz="1400" kern="0" spc="-1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578" marR="48578" marT="13430" marB="1343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1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전지민</a:t>
                      </a:r>
                    </a:p>
                  </a:txBody>
                  <a:tcPr marL="48578" marR="48578" marT="13430" marB="1343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-1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  <a:r>
                        <a:rPr lang="ko-KR" altLang="en-US" sz="1400" kern="0" spc="-1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주서비스 외</a:t>
                      </a:r>
                      <a:r>
                        <a:rPr lang="en-US" altLang="ko-KR" sz="1400" kern="0" spc="-1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 </a:t>
                      </a:r>
                      <a:r>
                        <a:rPr lang="en-US" altLang="ko-KR" sz="1400" b="1" kern="0" spc="-1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</a:t>
                      </a:r>
                      <a:r>
                        <a:rPr lang="ko-KR" altLang="en-US" sz="1400" b="1" kern="0" spc="-1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년 청년 프로그램 추가</a:t>
                      </a:r>
                    </a:p>
                  </a:txBody>
                  <a:tcPr marL="48578" marR="48578" marT="13430" marB="1343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9275258"/>
                  </a:ext>
                </a:extLst>
              </a:tr>
              <a:tr h="40590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48578" marR="48578" marT="13430" marB="1343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1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조준영</a:t>
                      </a:r>
                      <a:endParaRPr lang="en-US" altLang="ko-KR" sz="1400" kern="0" spc="-1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578" marR="48578" marT="13430" marB="1343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1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조준영</a:t>
                      </a:r>
                      <a:endParaRPr lang="en-US" altLang="ko-KR" sz="1400" kern="0" spc="-1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578" marR="48578" marT="13430" marB="1343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kern="0" spc="-1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청소년밴드 외</a:t>
                      </a:r>
                      <a:r>
                        <a:rPr lang="en-US" altLang="ko-KR" sz="1400" kern="0" spc="-1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 </a:t>
                      </a:r>
                      <a:r>
                        <a:rPr lang="en-US" altLang="ko-KR" sz="1400" b="1" kern="0" spc="-1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</a:t>
                      </a:r>
                      <a:r>
                        <a:rPr lang="ko-KR" altLang="en-US" sz="1400" b="1" kern="0" spc="-1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년 점자교실 추가</a:t>
                      </a:r>
                    </a:p>
                  </a:txBody>
                  <a:tcPr marL="48578" marR="48578" marT="13430" marB="1343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5024011"/>
                  </a:ext>
                </a:extLst>
              </a:tr>
              <a:tr h="40590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48578" marR="48578" marT="13430" marB="1343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kern="0" spc="-1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송은혜</a:t>
                      </a:r>
                      <a:endParaRPr lang="en-US" altLang="ko-KR" sz="1400" kern="0" spc="-1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578" marR="48578" marT="13430" marB="1343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kern="0" spc="-1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육아휴직</a:t>
                      </a:r>
                      <a:r>
                        <a:rPr lang="en-US" altLang="ko-KR" sz="1400" kern="0" spc="-1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(9</a:t>
                      </a:r>
                      <a:r>
                        <a:rPr lang="ko-KR" altLang="en-US" sz="1400" kern="0" spc="-1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월</a:t>
                      </a:r>
                      <a:r>
                        <a:rPr lang="en-US" altLang="ko-KR" sz="1400" kern="0" spc="-1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~)</a:t>
                      </a:r>
                      <a:endParaRPr lang="ko-KR" altLang="en-US" sz="1400" kern="0" spc="-1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578" marR="48578" marT="13430" marB="1343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kern="0" spc="-1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점자교실 외</a:t>
                      </a:r>
                      <a:r>
                        <a:rPr lang="en-US" altLang="ko-KR" sz="1400" kern="0" spc="-1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 </a:t>
                      </a:r>
                      <a:r>
                        <a:rPr lang="en-US" altLang="ko-KR" sz="1400" b="1" kern="0" spc="-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22</a:t>
                      </a:r>
                      <a:r>
                        <a:rPr lang="ko-KR" altLang="en-US" sz="1400" b="1" kern="0" spc="-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년 온라인 </a:t>
                      </a:r>
                      <a:r>
                        <a:rPr lang="ko-KR" altLang="en-US" sz="1400" b="1" kern="0" spc="-1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점자문해교실 추가</a:t>
                      </a:r>
                    </a:p>
                  </a:txBody>
                  <a:tcPr marL="48578" marR="48578" marT="13430" marB="1343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5190094"/>
                  </a:ext>
                </a:extLst>
              </a:tr>
              <a:tr h="40590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48578" marR="48578" marT="13430" marB="1343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10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김수주</a:t>
                      </a:r>
                      <a:endParaRPr lang="en-US" altLang="ko-KR" sz="1400" kern="0" spc="-1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578" marR="48578" marT="13430" marB="1343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1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육아휴직</a:t>
                      </a:r>
                      <a:r>
                        <a:rPr lang="en-US" altLang="ko-KR" sz="1400" kern="0" spc="-1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(10</a:t>
                      </a:r>
                      <a:r>
                        <a:rPr lang="ko-KR" altLang="en-US" sz="1400" kern="0" spc="-1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월</a:t>
                      </a:r>
                      <a:r>
                        <a:rPr lang="en-US" altLang="ko-KR" sz="1400" kern="0" spc="-1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~)</a:t>
                      </a:r>
                      <a:endParaRPr lang="ko-KR" altLang="en-US" sz="1400" kern="0" spc="-1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578" marR="48578" marT="13430" marB="1343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10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학습멘토링</a:t>
                      </a:r>
                      <a:r>
                        <a:rPr lang="ko-KR" altLang="en-US" sz="1400" kern="0" spc="-1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외</a:t>
                      </a:r>
                      <a:r>
                        <a:rPr lang="en-US" altLang="ko-KR" sz="1400" kern="0" spc="-1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 </a:t>
                      </a:r>
                      <a:r>
                        <a:rPr lang="en-US" altLang="ko-KR" sz="1400" b="1" kern="0" spc="-1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</a:t>
                      </a:r>
                      <a:r>
                        <a:rPr lang="ko-KR" altLang="en-US" sz="1400" b="1" kern="0" spc="-1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년 </a:t>
                      </a:r>
                      <a:r>
                        <a:rPr lang="en-US" altLang="ko-KR" sz="1400" b="1" kern="0" spc="-1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  <a:r>
                        <a:rPr lang="ko-KR" altLang="en-US" sz="1400" b="1" kern="0" spc="-1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주 서비스 추가</a:t>
                      </a:r>
                    </a:p>
                  </a:txBody>
                  <a:tcPr marL="48578" marR="48578" marT="13430" marB="1343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051242"/>
                  </a:ext>
                </a:extLst>
              </a:tr>
              <a:tr h="40590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48578" marR="48578" marT="13430" marB="1343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10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김혜리</a:t>
                      </a:r>
                      <a:r>
                        <a:rPr lang="en-US" altLang="ko-KR" sz="1400" kern="0" spc="-1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(11,12</a:t>
                      </a:r>
                      <a:r>
                        <a:rPr lang="ko-KR" altLang="en-US" sz="1400" kern="0" spc="-1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월</a:t>
                      </a:r>
                      <a:r>
                        <a:rPr lang="en-US" altLang="ko-KR" sz="1400" kern="0" spc="-1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48578" marR="48578" marT="13430" marB="1343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1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육아휴직</a:t>
                      </a:r>
                      <a:r>
                        <a:rPr lang="en-US" altLang="ko-KR" sz="1400" kern="0" spc="-1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(1</a:t>
                      </a:r>
                      <a:r>
                        <a:rPr lang="ko-KR" altLang="en-US" sz="1400" kern="0" spc="-1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월</a:t>
                      </a:r>
                      <a:r>
                        <a:rPr lang="en-US" altLang="ko-KR" sz="1400" kern="0" spc="-1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~12</a:t>
                      </a:r>
                      <a:r>
                        <a:rPr lang="ko-KR" altLang="en-US" sz="1400" kern="0" spc="-1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월</a:t>
                      </a:r>
                      <a:r>
                        <a:rPr lang="en-US" altLang="ko-KR" sz="1400" kern="0" spc="-1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ko-KR" altLang="en-US" sz="1400" kern="0" spc="-1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578" marR="48578" marT="13430" marB="1343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1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대체직원</a:t>
                      </a:r>
                      <a:r>
                        <a:rPr lang="en-US" altLang="ko-KR" sz="1400" kern="0" spc="-1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ko-KR" altLang="en-US" sz="1400" kern="0" spc="-10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신광숙</a:t>
                      </a:r>
                      <a:r>
                        <a:rPr lang="en-US" altLang="ko-KR" sz="1400" kern="0" spc="-1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: </a:t>
                      </a:r>
                      <a:r>
                        <a:rPr lang="ko-KR" altLang="en-US" sz="1400" kern="0" spc="-10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전화일본어</a:t>
                      </a:r>
                      <a:r>
                        <a:rPr lang="en-US" altLang="ko-KR" sz="1400" kern="0" spc="-1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ko-KR" altLang="en-US" sz="1400" kern="0" spc="-1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578" marR="48578" marT="13430" marB="1343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3082988"/>
                  </a:ext>
                </a:extLst>
              </a:tr>
              <a:tr h="40590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48578" marR="48578" marT="13430" marB="1343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400" dirty="0">
                          <a:latin typeface="+mj-lt"/>
                        </a:rPr>
                        <a:t>이시내</a:t>
                      </a:r>
                      <a:r>
                        <a:rPr lang="en-US" altLang="ko-KR" sz="1400" dirty="0">
                          <a:latin typeface="+mj-lt"/>
                        </a:rPr>
                        <a:t>(11,12</a:t>
                      </a:r>
                      <a:r>
                        <a:rPr lang="ko-KR" altLang="en-US" sz="1400" dirty="0">
                          <a:latin typeface="+mj-lt"/>
                        </a:rPr>
                        <a:t>월</a:t>
                      </a:r>
                      <a:r>
                        <a:rPr lang="en-US" altLang="ko-KR" sz="1400" dirty="0">
                          <a:latin typeface="+mj-lt"/>
                        </a:rPr>
                        <a:t>)</a:t>
                      </a:r>
                      <a:endParaRPr lang="ko-KR" altLang="en-US" sz="1400" dirty="0">
                        <a:latin typeface="+mj-lt"/>
                      </a:endParaRPr>
                    </a:p>
                  </a:txBody>
                  <a:tcPr marL="48578" marR="48578" marT="13430" marB="1343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400" dirty="0">
                          <a:latin typeface="+mj-lt"/>
                        </a:rPr>
                        <a:t>육아휴직</a:t>
                      </a:r>
                      <a:r>
                        <a:rPr lang="en-US" altLang="ko-KR" sz="1400" dirty="0">
                          <a:latin typeface="+mj-lt"/>
                        </a:rPr>
                        <a:t>(3</a:t>
                      </a:r>
                      <a:r>
                        <a:rPr lang="ko-KR" altLang="en-US" sz="1400" dirty="0">
                          <a:latin typeface="+mj-lt"/>
                        </a:rPr>
                        <a:t>월</a:t>
                      </a:r>
                      <a:r>
                        <a:rPr lang="en-US" altLang="ko-KR" sz="1400" dirty="0">
                          <a:latin typeface="+mj-lt"/>
                        </a:rPr>
                        <a:t>~12</a:t>
                      </a:r>
                      <a:r>
                        <a:rPr lang="ko-KR" altLang="en-US" sz="1400" dirty="0">
                          <a:latin typeface="+mj-lt"/>
                        </a:rPr>
                        <a:t>월</a:t>
                      </a:r>
                      <a:r>
                        <a:rPr lang="en-US" altLang="ko-KR" sz="1400" dirty="0">
                          <a:latin typeface="+mj-lt"/>
                        </a:rPr>
                        <a:t>)</a:t>
                      </a:r>
                      <a:r>
                        <a:rPr lang="ko-KR" altLang="en-US" sz="1400" dirty="0">
                          <a:latin typeface="+mj-lt"/>
                        </a:rPr>
                        <a:t> </a:t>
                      </a:r>
                    </a:p>
                  </a:txBody>
                  <a:tcPr marL="48578" marR="48578" marT="13430" marB="1343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1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대체직원</a:t>
                      </a:r>
                      <a:r>
                        <a:rPr lang="en-US" altLang="ko-KR" sz="1400" kern="0" spc="-1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ko-KR" altLang="en-US" sz="1400" kern="0" spc="-10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채영주</a:t>
                      </a:r>
                      <a:r>
                        <a:rPr lang="en-US" altLang="ko-KR" sz="1400" kern="0" spc="-1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: </a:t>
                      </a:r>
                      <a:r>
                        <a:rPr lang="ko-KR" altLang="en-US" sz="1400" kern="0" spc="-1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전화영어</a:t>
                      </a:r>
                      <a:r>
                        <a:rPr lang="en-US" altLang="ko-KR" sz="1400" kern="0" spc="-1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ko-KR" altLang="en-US" sz="1400" kern="0" spc="-1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578" marR="48578" marT="13430" marB="1343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086449"/>
                  </a:ext>
                </a:extLst>
              </a:tr>
              <a:tr h="40590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48578" marR="48578" marT="13430" marB="1343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1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차상현</a:t>
                      </a:r>
                      <a:r>
                        <a:rPr lang="en-US" altLang="ko-KR" sz="1400" kern="0" spc="-1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(9</a:t>
                      </a:r>
                      <a:r>
                        <a:rPr lang="ko-KR" altLang="en-US" sz="1400" kern="0" spc="-1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월 퇴사</a:t>
                      </a:r>
                      <a:r>
                        <a:rPr lang="en-US" altLang="ko-KR" sz="1400" kern="0" spc="-1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48578" marR="48578" marT="13430" marB="1343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10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한희진</a:t>
                      </a:r>
                      <a:r>
                        <a:rPr lang="en-US" altLang="ko-KR" sz="1400" kern="0" spc="-1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(9</a:t>
                      </a:r>
                      <a:r>
                        <a:rPr lang="ko-KR" altLang="en-US" sz="1400" kern="0" spc="-1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월</a:t>
                      </a:r>
                      <a:r>
                        <a:rPr lang="en-US" altLang="ko-KR" sz="1400" kern="0" spc="-1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~10</a:t>
                      </a:r>
                      <a:r>
                        <a:rPr lang="ko-KR" altLang="en-US" sz="1400" kern="0" spc="-1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월</a:t>
                      </a:r>
                      <a:r>
                        <a:rPr lang="en-US" altLang="ko-KR" sz="1400" kern="0" spc="-1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ko-KR" altLang="en-US" sz="1400" kern="0" spc="-1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578" marR="48578" marT="13430" marB="1343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1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신입직원 </a:t>
                      </a:r>
                      <a:r>
                        <a:rPr lang="en-US" altLang="ko-KR" sz="1400" kern="0" spc="-1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r>
                        <a:rPr lang="ko-KR" altLang="en-US" sz="1400" kern="0" spc="-1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명 채용</a:t>
                      </a:r>
                      <a:r>
                        <a:rPr lang="en-US" altLang="ko-KR" sz="1400" kern="0" spc="-1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/</a:t>
                      </a:r>
                      <a:r>
                        <a:rPr lang="ko-KR" altLang="en-US" sz="1400" kern="0" spc="-1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퇴사</a:t>
                      </a:r>
                    </a:p>
                  </a:txBody>
                  <a:tcPr marL="48578" marR="48578" marT="13430" marB="1343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0661309"/>
                  </a:ext>
                </a:extLst>
              </a:tr>
            </a:tbl>
          </a:graphicData>
        </a:graphic>
      </p:graphicFrame>
      <p:sp>
        <p:nvSpPr>
          <p:cNvPr id="5" name="직사각형 4">
            <a:extLst>
              <a:ext uri="{FF2B5EF4-FFF2-40B4-BE49-F238E27FC236}">
                <a16:creationId xmlns:a16="http://schemas.microsoft.com/office/drawing/2014/main" id="{5F49CEB6-3D05-44BD-8417-7C59AB17A93E}"/>
              </a:ext>
            </a:extLst>
          </p:cNvPr>
          <p:cNvSpPr/>
          <p:nvPr/>
        </p:nvSpPr>
        <p:spPr>
          <a:xfrm>
            <a:off x="628650" y="4077147"/>
            <a:ext cx="8026715" cy="196580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ko-KR" altLang="en-US" sz="135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1072794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934BBEB-DB62-49AC-91A5-B66D31FA8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/>
              <a:t>2. 22</a:t>
            </a:r>
            <a:r>
              <a:rPr lang="ko-KR" altLang="en-US" b="1" dirty="0"/>
              <a:t>년 중점</a:t>
            </a:r>
            <a:r>
              <a:rPr lang="en-US" altLang="ko-KR" b="1" dirty="0"/>
              <a:t>/</a:t>
            </a:r>
            <a:r>
              <a:rPr lang="ko-KR" altLang="en-US" b="1" dirty="0"/>
              <a:t>신규 사업 성과 평가 </a:t>
            </a:r>
            <a:r>
              <a:rPr lang="en-US" altLang="ko-KR" b="1" dirty="0"/>
              <a:t>(1)</a:t>
            </a:r>
            <a:endParaRPr lang="ko-KR" altLang="en-US" b="1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A7FA102E-07CA-4AC1-AC6C-4343097E2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6469"/>
            <a:ext cx="7886700" cy="3500438"/>
          </a:xfrm>
        </p:spPr>
        <p:txBody>
          <a:bodyPr>
            <a:normAutofit fontScale="92500" lnSpcReduction="10000"/>
          </a:bodyPr>
          <a:lstStyle/>
          <a:p>
            <a:r>
              <a:rPr lang="ko-KR" altLang="en-US" sz="2400" b="1" dirty="0">
                <a:solidFill>
                  <a:srgbClr val="0070C0"/>
                </a:solidFill>
              </a:rPr>
              <a:t>온라인 점자문해교실 시범 사업</a:t>
            </a:r>
            <a:r>
              <a:rPr lang="en-US" altLang="ko-KR" sz="2400" b="1" dirty="0">
                <a:solidFill>
                  <a:srgbClr val="0070C0"/>
                </a:solidFill>
              </a:rPr>
              <a:t> </a:t>
            </a:r>
            <a:r>
              <a:rPr lang="ko-KR" altLang="en-US" sz="2400" b="1" dirty="0">
                <a:solidFill>
                  <a:srgbClr val="0070C0"/>
                </a:solidFill>
              </a:rPr>
              <a:t>운영 </a:t>
            </a:r>
            <a:r>
              <a:rPr lang="en-US" altLang="ko-KR" sz="2400" b="1" dirty="0">
                <a:solidFill>
                  <a:srgbClr val="0070C0"/>
                </a:solidFill>
              </a:rPr>
              <a:t>(</a:t>
            </a:r>
            <a:r>
              <a:rPr lang="ko-KR" altLang="en-US" sz="2400" b="1" dirty="0" err="1">
                <a:solidFill>
                  <a:srgbClr val="0070C0"/>
                </a:solidFill>
              </a:rPr>
              <a:t>두닷두닷</a:t>
            </a:r>
            <a:r>
              <a:rPr lang="en-US" altLang="ko-KR" b="1" dirty="0">
                <a:solidFill>
                  <a:srgbClr val="0070C0"/>
                </a:solidFill>
              </a:rPr>
              <a:t>)</a:t>
            </a:r>
          </a:p>
          <a:p>
            <a:pPr marL="0" indent="0">
              <a:buNone/>
            </a:pPr>
            <a:endParaRPr lang="en-US" altLang="ko-KR" b="1" dirty="0"/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dirty="0"/>
              <a:t>  - </a:t>
            </a:r>
            <a:r>
              <a:rPr lang="ko-KR" altLang="en-US" dirty="0"/>
              <a:t>점자교실 </a:t>
            </a:r>
            <a:r>
              <a:rPr lang="en-US" altLang="ko-KR" dirty="0"/>
              <a:t>+ (21</a:t>
            </a:r>
            <a:r>
              <a:rPr lang="ko-KR" altLang="en-US" dirty="0"/>
              <a:t>년</a:t>
            </a:r>
            <a:r>
              <a:rPr lang="en-US" altLang="ko-KR" dirty="0"/>
              <a:t>) </a:t>
            </a:r>
            <a:r>
              <a:rPr lang="ko-KR" altLang="en-US" dirty="0"/>
              <a:t>온라인 촉각교실 통합</a:t>
            </a:r>
            <a:endParaRPr lang="en-US" altLang="ko-KR" dirty="0"/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dirty="0"/>
              <a:t>  - </a:t>
            </a:r>
            <a:r>
              <a:rPr lang="ko-KR" altLang="en-US" dirty="0"/>
              <a:t>통합 초등</a:t>
            </a:r>
            <a:r>
              <a:rPr lang="en-US" altLang="ko-KR" dirty="0"/>
              <a:t>(1~2</a:t>
            </a:r>
            <a:r>
              <a:rPr lang="ko-KR" altLang="en-US" dirty="0"/>
              <a:t>학년</a:t>
            </a:r>
            <a:r>
              <a:rPr lang="en-US" altLang="ko-KR" dirty="0"/>
              <a:t>) 5</a:t>
            </a:r>
            <a:r>
              <a:rPr lang="ko-KR" altLang="en-US" dirty="0"/>
              <a:t>명</a:t>
            </a:r>
            <a:r>
              <a:rPr lang="en-US" altLang="ko-KR" dirty="0"/>
              <a:t>, </a:t>
            </a:r>
            <a:r>
              <a:rPr lang="ko-KR" altLang="en-US" dirty="0"/>
              <a:t>주</a:t>
            </a:r>
            <a:r>
              <a:rPr lang="en-US" altLang="ko-KR" dirty="0"/>
              <a:t>1</a:t>
            </a:r>
            <a:r>
              <a:rPr lang="ko-KR" altLang="en-US" dirty="0"/>
              <a:t>회</a:t>
            </a:r>
            <a:r>
              <a:rPr lang="en-US" altLang="ko-KR" dirty="0"/>
              <a:t>, </a:t>
            </a:r>
            <a:r>
              <a:rPr lang="ko-KR" altLang="en-US" dirty="0"/>
              <a:t>총</a:t>
            </a:r>
            <a:r>
              <a:rPr lang="en-US" altLang="ko-KR" dirty="0"/>
              <a:t>8</a:t>
            </a:r>
            <a:r>
              <a:rPr lang="ko-KR" altLang="en-US" dirty="0"/>
              <a:t>회</a:t>
            </a:r>
            <a:endParaRPr lang="en-US" altLang="ko-KR" dirty="0"/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dirty="0"/>
              <a:t>  - </a:t>
            </a:r>
            <a:r>
              <a:rPr lang="ko-KR" altLang="en-US" dirty="0"/>
              <a:t>내용</a:t>
            </a:r>
            <a:r>
              <a:rPr lang="en-US" altLang="ko-KR" dirty="0"/>
              <a:t>: </a:t>
            </a:r>
            <a:r>
              <a:rPr lang="ko-KR" altLang="en-US" dirty="0" err="1"/>
              <a:t>점자책</a:t>
            </a:r>
            <a:r>
              <a:rPr lang="ko-KR" altLang="en-US" dirty="0"/>
              <a:t> 함께 읽기</a:t>
            </a:r>
            <a:r>
              <a:rPr lang="en-US" altLang="ko-KR" dirty="0"/>
              <a:t>, </a:t>
            </a:r>
            <a:r>
              <a:rPr lang="ko-KR" altLang="en-US" dirty="0"/>
              <a:t>교구활동</a:t>
            </a:r>
            <a:r>
              <a:rPr lang="en-US" altLang="ko-KR" dirty="0"/>
              <a:t>, </a:t>
            </a:r>
            <a:r>
              <a:rPr lang="ko-KR" altLang="en-US" dirty="0"/>
              <a:t>꼬마사서 발표 등</a:t>
            </a:r>
            <a:endParaRPr lang="en-US" altLang="ko-KR" dirty="0"/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b="1" dirty="0"/>
              <a:t>  - </a:t>
            </a:r>
            <a:r>
              <a:rPr lang="ko-KR" altLang="en-US" b="1" dirty="0"/>
              <a:t>성과</a:t>
            </a:r>
            <a:r>
              <a:rPr lang="en-US" altLang="ko-KR" b="1" dirty="0"/>
              <a:t>: </a:t>
            </a:r>
            <a:r>
              <a:rPr lang="ko-KR" altLang="en-US" b="1" dirty="0">
                <a:solidFill>
                  <a:srgbClr val="FF0000"/>
                </a:solidFill>
              </a:rPr>
              <a:t>수업만족도</a:t>
            </a:r>
            <a:r>
              <a:rPr lang="en-US" altLang="ko-KR" b="1" dirty="0">
                <a:solidFill>
                  <a:srgbClr val="FF0000"/>
                </a:solidFill>
              </a:rPr>
              <a:t>/</a:t>
            </a:r>
            <a:r>
              <a:rPr lang="ko-KR" altLang="en-US" b="1" dirty="0">
                <a:solidFill>
                  <a:srgbClr val="FF0000"/>
                </a:solidFill>
              </a:rPr>
              <a:t>재참여희망</a:t>
            </a:r>
            <a:r>
              <a:rPr lang="en-US" altLang="ko-KR" b="1" dirty="0">
                <a:solidFill>
                  <a:srgbClr val="FF0000"/>
                </a:solidFill>
              </a:rPr>
              <a:t>/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b="1" dirty="0">
                <a:solidFill>
                  <a:srgbClr val="FF0000"/>
                </a:solidFill>
              </a:rPr>
              <a:t>           </a:t>
            </a:r>
            <a:r>
              <a:rPr lang="ko-KR" altLang="en-US" b="1" dirty="0" err="1">
                <a:solidFill>
                  <a:srgbClr val="FF0000"/>
                </a:solidFill>
              </a:rPr>
              <a:t>점자책</a:t>
            </a:r>
            <a:r>
              <a:rPr lang="ko-KR" altLang="en-US" b="1" dirty="0">
                <a:solidFill>
                  <a:srgbClr val="FF0000"/>
                </a:solidFill>
              </a:rPr>
              <a:t> 읽기 흥미도</a:t>
            </a:r>
            <a:r>
              <a:rPr lang="en-US" altLang="ko-KR" b="1" dirty="0">
                <a:solidFill>
                  <a:srgbClr val="FF0000"/>
                </a:solidFill>
              </a:rPr>
              <a:t>/</a:t>
            </a:r>
            <a:r>
              <a:rPr lang="ko-KR" altLang="en-US" b="1" dirty="0">
                <a:solidFill>
                  <a:srgbClr val="FF0000"/>
                </a:solidFill>
              </a:rPr>
              <a:t>생각 말하기</a:t>
            </a:r>
            <a:r>
              <a:rPr lang="en-US" altLang="ko-KR" b="1" dirty="0">
                <a:solidFill>
                  <a:srgbClr val="FF0000"/>
                </a:solidFill>
              </a:rPr>
              <a:t>/</a:t>
            </a:r>
            <a:r>
              <a:rPr lang="ko-KR" altLang="en-US" b="1" dirty="0">
                <a:solidFill>
                  <a:srgbClr val="FF0000"/>
                </a:solidFill>
              </a:rPr>
              <a:t>자신감</a:t>
            </a:r>
            <a:r>
              <a:rPr lang="en-US" altLang="ko-KR" b="1" dirty="0">
                <a:solidFill>
                  <a:srgbClr val="FF0000"/>
                </a:solidFill>
              </a:rPr>
              <a:t> </a:t>
            </a:r>
            <a:r>
              <a:rPr lang="ko-KR" altLang="en-US" b="1" dirty="0">
                <a:solidFill>
                  <a:srgbClr val="FF0000"/>
                </a:solidFill>
              </a:rPr>
              <a:t>향상</a:t>
            </a:r>
            <a:endParaRPr lang="en-US" altLang="ko-KR" b="1" dirty="0">
              <a:solidFill>
                <a:srgbClr val="FF0000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b="1" dirty="0"/>
              <a:t>  - </a:t>
            </a:r>
            <a:r>
              <a:rPr lang="ko-KR" altLang="en-US" b="1" dirty="0"/>
              <a:t>비고</a:t>
            </a:r>
            <a:r>
              <a:rPr lang="en-US" altLang="ko-KR" b="1" dirty="0"/>
              <a:t>: </a:t>
            </a:r>
            <a:r>
              <a:rPr lang="ko-KR" altLang="en-US" b="1" dirty="0">
                <a:solidFill>
                  <a:srgbClr val="FF0000"/>
                </a:solidFill>
              </a:rPr>
              <a:t>자문회의 시</a:t>
            </a:r>
            <a:r>
              <a:rPr lang="en-US" altLang="ko-KR" b="1" dirty="0">
                <a:solidFill>
                  <a:srgbClr val="FF0000"/>
                </a:solidFill>
              </a:rPr>
              <a:t>, </a:t>
            </a:r>
            <a:r>
              <a:rPr lang="ko-KR" altLang="en-US" b="1" dirty="0">
                <a:solidFill>
                  <a:srgbClr val="FF0000"/>
                </a:solidFill>
              </a:rPr>
              <a:t>통합 시각장애 학생 </a:t>
            </a:r>
            <a:r>
              <a:rPr lang="ko-KR" altLang="en-US" b="1" dirty="0" err="1">
                <a:solidFill>
                  <a:srgbClr val="FF0000"/>
                </a:solidFill>
              </a:rPr>
              <a:t>문해력</a:t>
            </a:r>
            <a:r>
              <a:rPr lang="ko-KR" altLang="en-US" b="1" dirty="0">
                <a:solidFill>
                  <a:srgbClr val="FF0000"/>
                </a:solidFill>
              </a:rPr>
              <a:t> 향상 위한</a:t>
            </a:r>
            <a:endParaRPr lang="en-US" altLang="ko-KR" b="1" dirty="0">
              <a:solidFill>
                <a:srgbClr val="FF0000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b="1" dirty="0">
                <a:solidFill>
                  <a:srgbClr val="FF0000"/>
                </a:solidFill>
              </a:rPr>
              <a:t>           </a:t>
            </a:r>
            <a:r>
              <a:rPr lang="ko-KR" altLang="en-US" b="1" dirty="0">
                <a:solidFill>
                  <a:srgbClr val="FF0000"/>
                </a:solidFill>
              </a:rPr>
              <a:t>프로그램으로서 타당성 확보</a:t>
            </a:r>
            <a:endParaRPr lang="en-US" altLang="ko-K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44750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934BBEB-DB62-49AC-91A5-B66D31FA8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/>
              <a:t>2. 22</a:t>
            </a:r>
            <a:r>
              <a:rPr lang="ko-KR" altLang="en-US" b="1" dirty="0"/>
              <a:t>년 중점</a:t>
            </a:r>
            <a:r>
              <a:rPr lang="en-US" altLang="ko-KR" b="1" dirty="0"/>
              <a:t>/</a:t>
            </a:r>
            <a:r>
              <a:rPr lang="ko-KR" altLang="en-US" b="1" dirty="0"/>
              <a:t>신규 사업 성과 평가 </a:t>
            </a:r>
            <a:r>
              <a:rPr lang="en-US" altLang="ko-KR" b="1" dirty="0"/>
              <a:t>(2)</a:t>
            </a:r>
            <a:endParaRPr lang="ko-KR" altLang="en-US" b="1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A7FA102E-07CA-4AC1-AC6C-4343097E2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68672"/>
            <a:ext cx="8209772" cy="3579091"/>
          </a:xfrm>
        </p:spPr>
        <p:txBody>
          <a:bodyPr>
            <a:normAutofit fontScale="70000" lnSpcReduction="20000"/>
          </a:bodyPr>
          <a:lstStyle/>
          <a:p>
            <a:r>
              <a:rPr lang="ko-KR" altLang="en-US" sz="3225" b="1" dirty="0">
                <a:solidFill>
                  <a:srgbClr val="0070C0"/>
                </a:solidFill>
              </a:rPr>
              <a:t>성인 일본어학습 프로그램 확대 </a:t>
            </a:r>
            <a:r>
              <a:rPr lang="en-US" altLang="ko-KR" sz="3225" b="1" dirty="0">
                <a:solidFill>
                  <a:srgbClr val="0070C0"/>
                </a:solidFill>
              </a:rPr>
              <a:t>(</a:t>
            </a:r>
            <a:r>
              <a:rPr lang="ko-KR" altLang="en-US" sz="3225" b="1" dirty="0">
                <a:solidFill>
                  <a:srgbClr val="0070C0"/>
                </a:solidFill>
              </a:rPr>
              <a:t>스마트 </a:t>
            </a:r>
            <a:r>
              <a:rPr lang="ko-KR" altLang="en-US" sz="3225" b="1" dirty="0" err="1">
                <a:solidFill>
                  <a:srgbClr val="0070C0"/>
                </a:solidFill>
              </a:rPr>
              <a:t>니혼고</a:t>
            </a:r>
            <a:r>
              <a:rPr lang="en-US" altLang="ko-KR" sz="3225" b="1" dirty="0">
                <a:solidFill>
                  <a:srgbClr val="0070C0"/>
                </a:solidFill>
              </a:rPr>
              <a:t>)</a:t>
            </a:r>
          </a:p>
          <a:p>
            <a:pPr marL="0" indent="0">
              <a:buNone/>
            </a:pPr>
            <a:endParaRPr lang="en-US" altLang="ko-KR" b="1" dirty="0"/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dirty="0"/>
              <a:t>  </a:t>
            </a:r>
            <a:r>
              <a:rPr lang="en-US" altLang="ko-KR" sz="2475" dirty="0"/>
              <a:t>- </a:t>
            </a:r>
            <a:r>
              <a:rPr lang="ko-KR" altLang="en-US" sz="2325" dirty="0"/>
              <a:t>그룹 전화 수업 실시</a:t>
            </a:r>
            <a:endParaRPr lang="en-US" altLang="ko-KR" sz="2325" dirty="0"/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2325" dirty="0"/>
              <a:t>  - </a:t>
            </a:r>
            <a:r>
              <a:rPr lang="ko-KR" altLang="en-US" sz="2325" dirty="0" err="1"/>
              <a:t>초급반</a:t>
            </a:r>
            <a:r>
              <a:rPr lang="en-US" altLang="ko-KR" sz="2325" dirty="0"/>
              <a:t>: </a:t>
            </a:r>
            <a:r>
              <a:rPr lang="ko-KR" altLang="en-US" sz="2325" dirty="0"/>
              <a:t>원어민회화 맛보기</a:t>
            </a:r>
            <a:r>
              <a:rPr lang="en-US" altLang="ko-KR" sz="2325" dirty="0"/>
              <a:t>(</a:t>
            </a:r>
            <a:r>
              <a:rPr lang="ko-KR" altLang="en-US" sz="2325" dirty="0"/>
              <a:t>월</a:t>
            </a:r>
            <a:r>
              <a:rPr lang="en-US" altLang="ko-KR" sz="2325" dirty="0"/>
              <a:t>1</a:t>
            </a:r>
            <a:r>
              <a:rPr lang="ko-KR" altLang="en-US" sz="2325" dirty="0"/>
              <a:t>회</a:t>
            </a:r>
            <a:r>
              <a:rPr lang="en-US" altLang="ko-KR" sz="2325" dirty="0"/>
              <a:t>, </a:t>
            </a:r>
            <a:r>
              <a:rPr lang="ko-KR" altLang="en-US" sz="2325" dirty="0"/>
              <a:t>연</a:t>
            </a:r>
            <a:r>
              <a:rPr lang="en-US" altLang="ko-KR" sz="2325" dirty="0"/>
              <a:t>2</a:t>
            </a:r>
            <a:r>
              <a:rPr lang="ko-KR" altLang="en-US" sz="2325" dirty="0"/>
              <a:t>회 체험</a:t>
            </a:r>
            <a:r>
              <a:rPr lang="en-US" altLang="ko-KR" sz="2325" dirty="0"/>
              <a:t>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2325" dirty="0"/>
              <a:t>  - </a:t>
            </a:r>
            <a:r>
              <a:rPr lang="ko-KR" altLang="en-US" sz="2325" dirty="0"/>
              <a:t>고급반</a:t>
            </a:r>
            <a:r>
              <a:rPr lang="en-US" altLang="ko-KR" sz="2325" dirty="0"/>
              <a:t>: </a:t>
            </a:r>
            <a:r>
              <a:rPr lang="ko-KR" altLang="en-US" sz="2325" dirty="0"/>
              <a:t>원서 읽기</a:t>
            </a:r>
            <a:r>
              <a:rPr lang="en-US" altLang="ko-KR" sz="2325" dirty="0"/>
              <a:t>(4</a:t>
            </a:r>
            <a:r>
              <a:rPr lang="ko-KR" altLang="en-US" sz="2325" dirty="0"/>
              <a:t>기</a:t>
            </a:r>
            <a:r>
              <a:rPr lang="en-US" altLang="ko-KR" sz="2325" dirty="0"/>
              <a:t>, </a:t>
            </a:r>
            <a:r>
              <a:rPr lang="ko-KR" altLang="en-US" sz="2325" dirty="0"/>
              <a:t>연</a:t>
            </a:r>
            <a:r>
              <a:rPr lang="en-US" altLang="ko-KR" sz="2325" dirty="0"/>
              <a:t>2</a:t>
            </a:r>
            <a:r>
              <a:rPr lang="ko-KR" altLang="en-US" sz="2325" dirty="0"/>
              <a:t>회 체험</a:t>
            </a:r>
            <a:r>
              <a:rPr lang="en-US" altLang="ko-KR" sz="2325" dirty="0"/>
              <a:t>, </a:t>
            </a:r>
            <a:r>
              <a:rPr lang="ko-KR" altLang="en-US" sz="2325" dirty="0"/>
              <a:t>일본국제교류기금연계</a:t>
            </a:r>
            <a:r>
              <a:rPr lang="en-US" altLang="ko-KR" sz="2325" dirty="0"/>
              <a:t>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2325" dirty="0"/>
              <a:t>  - </a:t>
            </a:r>
            <a:r>
              <a:rPr lang="ko-KR" altLang="en-US" sz="2325" dirty="0" err="1"/>
              <a:t>비상설</a:t>
            </a:r>
            <a:r>
              <a:rPr lang="en-US" altLang="ko-KR" sz="2325" dirty="0"/>
              <a:t>: </a:t>
            </a:r>
            <a:r>
              <a:rPr lang="ko-KR" altLang="en-US" sz="2325" dirty="0"/>
              <a:t>일본어 점자교육</a:t>
            </a:r>
            <a:r>
              <a:rPr lang="en-US" altLang="ko-KR" sz="2325" dirty="0"/>
              <a:t>(</a:t>
            </a:r>
            <a:r>
              <a:rPr lang="ko-KR" altLang="en-US" sz="2325" dirty="0"/>
              <a:t>기초</a:t>
            </a:r>
            <a:r>
              <a:rPr lang="en-US" altLang="ko-KR" sz="2325" dirty="0"/>
              <a:t>/</a:t>
            </a:r>
            <a:r>
              <a:rPr lang="ko-KR" altLang="en-US" sz="2325" dirty="0"/>
              <a:t>심화</a:t>
            </a:r>
            <a:r>
              <a:rPr lang="en-US" altLang="ko-KR" sz="2325" dirty="0"/>
              <a:t> </a:t>
            </a:r>
            <a:r>
              <a:rPr lang="ko-KR" altLang="en-US" sz="2325" dirty="0"/>
              <a:t>수료 후</a:t>
            </a:r>
            <a:r>
              <a:rPr lang="en-US" altLang="ko-KR" sz="2325" dirty="0"/>
              <a:t>, </a:t>
            </a:r>
            <a:r>
              <a:rPr lang="ko-KR" altLang="en-US" sz="2325" dirty="0"/>
              <a:t>자조모임 진행</a:t>
            </a:r>
            <a:r>
              <a:rPr lang="en-US" altLang="ko-KR" sz="2325" dirty="0"/>
              <a:t>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2325" dirty="0"/>
              <a:t>  - </a:t>
            </a:r>
            <a:r>
              <a:rPr lang="ko-KR" altLang="en-US" sz="2325" dirty="0"/>
              <a:t>일본어능력시험 대비</a:t>
            </a:r>
            <a:r>
              <a:rPr lang="en-US" altLang="ko-KR" sz="2325" dirty="0"/>
              <a:t>: 2</a:t>
            </a:r>
            <a:r>
              <a:rPr lang="ko-KR" altLang="en-US" sz="2325" dirty="0"/>
              <a:t>개 반 운영</a:t>
            </a:r>
            <a:r>
              <a:rPr lang="en-US" altLang="ko-KR" sz="2325" dirty="0"/>
              <a:t>, </a:t>
            </a:r>
            <a:r>
              <a:rPr lang="ko-KR" altLang="en-US" sz="2325" dirty="0"/>
              <a:t>상반기 </a:t>
            </a:r>
            <a:r>
              <a:rPr lang="en-US" altLang="ko-KR" sz="2325" dirty="0"/>
              <a:t>N3</a:t>
            </a:r>
            <a:r>
              <a:rPr lang="ko-KR" altLang="en-US" sz="2325" dirty="0"/>
              <a:t>급 </a:t>
            </a:r>
            <a:r>
              <a:rPr lang="en-US" altLang="ko-KR" sz="2325" dirty="0"/>
              <a:t>6</a:t>
            </a:r>
            <a:r>
              <a:rPr lang="ko-KR" altLang="en-US" sz="2325" dirty="0"/>
              <a:t>명 합격</a:t>
            </a:r>
            <a:r>
              <a:rPr lang="en-US" altLang="ko-KR" sz="2325" dirty="0"/>
              <a:t>(100%)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2325" dirty="0"/>
              <a:t>                                  </a:t>
            </a:r>
            <a:r>
              <a:rPr lang="ko-KR" altLang="en-US" sz="2325" dirty="0"/>
              <a:t>하반기 </a:t>
            </a:r>
            <a:r>
              <a:rPr lang="en-US" altLang="ko-KR" sz="2325" dirty="0"/>
              <a:t>N4</a:t>
            </a:r>
            <a:r>
              <a:rPr lang="ko-KR" altLang="en-US" sz="2325" dirty="0"/>
              <a:t>급 </a:t>
            </a:r>
            <a:r>
              <a:rPr lang="en-US" altLang="ko-KR" sz="2325" dirty="0"/>
              <a:t>3</a:t>
            </a:r>
            <a:r>
              <a:rPr lang="ko-KR" altLang="en-US" sz="2325" dirty="0"/>
              <a:t>명 응시</a:t>
            </a:r>
            <a:r>
              <a:rPr lang="en-US" altLang="ko-KR" sz="2325" dirty="0"/>
              <a:t>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2325" dirty="0"/>
              <a:t>  </a:t>
            </a:r>
            <a:r>
              <a:rPr lang="en-US" altLang="ko-KR" sz="2325" b="1" dirty="0"/>
              <a:t>- </a:t>
            </a:r>
            <a:r>
              <a:rPr lang="ko-KR" altLang="en-US" sz="3000" b="1" dirty="0"/>
              <a:t>성과</a:t>
            </a:r>
            <a:r>
              <a:rPr lang="en-US" altLang="ko-KR" sz="3000" b="1" dirty="0"/>
              <a:t>:</a:t>
            </a:r>
            <a:r>
              <a:rPr lang="en-US" altLang="ko-KR" sz="2325" b="1" dirty="0"/>
              <a:t> </a:t>
            </a:r>
            <a:r>
              <a:rPr lang="ko-KR" altLang="en-US" sz="3000" b="1" dirty="0">
                <a:solidFill>
                  <a:srgbClr val="FF0000"/>
                </a:solidFill>
              </a:rPr>
              <a:t>편의성 높은 온라인 일본어학습 프로그램 확장으로 </a:t>
            </a:r>
            <a:endParaRPr lang="en-US" altLang="ko-KR" sz="3000" b="1" dirty="0">
              <a:solidFill>
                <a:srgbClr val="FF000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3000" b="1" dirty="0">
                <a:solidFill>
                  <a:srgbClr val="FF0000"/>
                </a:solidFill>
              </a:rPr>
              <a:t>           일본어 학습자 선택권 확대</a:t>
            </a:r>
            <a:endParaRPr lang="en-US" altLang="ko-KR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65689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934BBEB-DB62-49AC-91A5-B66D31FA8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/>
              <a:t>2. 22</a:t>
            </a:r>
            <a:r>
              <a:rPr lang="ko-KR" altLang="en-US" b="1" dirty="0"/>
              <a:t>년 중점</a:t>
            </a:r>
            <a:r>
              <a:rPr lang="en-US" altLang="ko-KR" b="1" dirty="0"/>
              <a:t>/</a:t>
            </a:r>
            <a:r>
              <a:rPr lang="ko-KR" altLang="en-US" b="1" dirty="0"/>
              <a:t>신규 사업 성과 평가 </a:t>
            </a:r>
            <a:r>
              <a:rPr lang="en-US" altLang="ko-KR" b="1" dirty="0"/>
              <a:t>(3)</a:t>
            </a:r>
            <a:endParaRPr lang="ko-KR" altLang="en-US" b="1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A7FA102E-07CA-4AC1-AC6C-4343097E2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6469"/>
            <a:ext cx="8447703" cy="3500438"/>
          </a:xfrm>
        </p:spPr>
        <p:txBody>
          <a:bodyPr>
            <a:normAutofit fontScale="92500" lnSpcReduction="20000"/>
          </a:bodyPr>
          <a:lstStyle/>
          <a:p>
            <a:r>
              <a:rPr lang="ko-KR" altLang="en-US" sz="2400" b="1" dirty="0">
                <a:solidFill>
                  <a:srgbClr val="0070C0"/>
                </a:solidFill>
              </a:rPr>
              <a:t>청년 통합 프로그램 시범 사업 운영 </a:t>
            </a:r>
            <a:r>
              <a:rPr lang="en-US" altLang="ko-KR" sz="2400" b="1" dirty="0">
                <a:solidFill>
                  <a:srgbClr val="0070C0"/>
                </a:solidFill>
              </a:rPr>
              <a:t>(</a:t>
            </a:r>
            <a:r>
              <a:rPr lang="ko-KR" altLang="en-US" sz="2400" b="1" dirty="0">
                <a:solidFill>
                  <a:srgbClr val="0070C0"/>
                </a:solidFill>
              </a:rPr>
              <a:t>위드 </a:t>
            </a:r>
            <a:r>
              <a:rPr lang="ko-KR" altLang="en-US" sz="2400" b="1" dirty="0" err="1">
                <a:solidFill>
                  <a:srgbClr val="0070C0"/>
                </a:solidFill>
              </a:rPr>
              <a:t>프렌즈</a:t>
            </a:r>
            <a:r>
              <a:rPr lang="en-US" altLang="ko-KR" sz="2400" b="1" dirty="0">
                <a:solidFill>
                  <a:srgbClr val="0070C0"/>
                </a:solidFill>
              </a:rPr>
              <a:t>)</a:t>
            </a:r>
          </a:p>
          <a:p>
            <a:pPr marL="0" indent="0">
              <a:buNone/>
            </a:pPr>
            <a:endParaRPr lang="en-US" altLang="ko-KR" b="1" dirty="0"/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dirty="0"/>
              <a:t>  </a:t>
            </a:r>
            <a:r>
              <a:rPr lang="en-US" altLang="ko-KR" sz="2250" dirty="0"/>
              <a:t>- </a:t>
            </a:r>
            <a:r>
              <a:rPr lang="ko-KR" altLang="en-US" dirty="0"/>
              <a:t>시각</a:t>
            </a:r>
            <a:r>
              <a:rPr lang="en-US" altLang="ko-KR" dirty="0"/>
              <a:t>/</a:t>
            </a:r>
            <a:r>
              <a:rPr lang="ko-KR" altLang="en-US" dirty="0" err="1"/>
              <a:t>비시각</a:t>
            </a:r>
            <a:r>
              <a:rPr lang="ko-KR" altLang="en-US" dirty="0"/>
              <a:t> 함께하는 그룹채팅방</a:t>
            </a:r>
            <a:r>
              <a:rPr lang="en-US" altLang="ko-KR" dirty="0"/>
              <a:t>(16</a:t>
            </a:r>
            <a:r>
              <a:rPr lang="ko-KR" altLang="en-US" dirty="0"/>
              <a:t>명 참여</a:t>
            </a:r>
            <a:r>
              <a:rPr lang="en-US" altLang="ko-KR" dirty="0"/>
              <a:t>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dirty="0"/>
              <a:t>  - </a:t>
            </a:r>
            <a:r>
              <a:rPr lang="ko-KR" altLang="en-US" dirty="0"/>
              <a:t>내용</a:t>
            </a:r>
            <a:r>
              <a:rPr lang="en-US" altLang="ko-KR" dirty="0"/>
              <a:t>: </a:t>
            </a:r>
            <a:r>
              <a:rPr lang="ko-KR" altLang="en-US" dirty="0"/>
              <a:t>통합활동 프로그램</a:t>
            </a:r>
            <a:r>
              <a:rPr lang="en-US" altLang="ko-KR" dirty="0"/>
              <a:t>(4</a:t>
            </a:r>
            <a:r>
              <a:rPr lang="ko-KR" altLang="en-US" dirty="0"/>
              <a:t>회</a:t>
            </a:r>
            <a:r>
              <a:rPr lang="en-US" altLang="ko-KR" dirty="0"/>
              <a:t>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dirty="0"/>
              <a:t>            (</a:t>
            </a:r>
            <a:r>
              <a:rPr lang="ko-KR" altLang="en-US" dirty="0"/>
              <a:t>서울로</a:t>
            </a:r>
            <a:r>
              <a:rPr lang="en-US" altLang="ko-KR" dirty="0"/>
              <a:t>7017 </a:t>
            </a:r>
            <a:r>
              <a:rPr lang="ko-KR" altLang="en-US" dirty="0"/>
              <a:t>산책</a:t>
            </a:r>
            <a:r>
              <a:rPr lang="en-US" altLang="ko-KR" dirty="0"/>
              <a:t>, </a:t>
            </a:r>
            <a:r>
              <a:rPr lang="ko-KR" altLang="en-US" dirty="0"/>
              <a:t>홍대 체험</a:t>
            </a:r>
            <a:r>
              <a:rPr lang="en-US" altLang="ko-KR" dirty="0"/>
              <a:t>, </a:t>
            </a:r>
            <a:r>
              <a:rPr lang="ko-KR" altLang="en-US" dirty="0" err="1"/>
              <a:t>뚝섬한강공원</a:t>
            </a:r>
            <a:r>
              <a:rPr lang="ko-KR" altLang="en-US" dirty="0"/>
              <a:t> 나들이 등</a:t>
            </a:r>
            <a:r>
              <a:rPr lang="en-US" altLang="ko-KR" dirty="0"/>
              <a:t>)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altLang="ko-KR" dirty="0"/>
              <a:t>  - </a:t>
            </a:r>
            <a:r>
              <a:rPr lang="ko-KR" altLang="en-US" b="1" dirty="0"/>
              <a:t>성과</a:t>
            </a:r>
            <a:r>
              <a:rPr lang="en-US" altLang="ko-KR" dirty="0"/>
              <a:t>: </a:t>
            </a:r>
            <a:r>
              <a:rPr lang="ko-KR" altLang="en-US" b="1" dirty="0">
                <a:solidFill>
                  <a:srgbClr val="FF0000"/>
                </a:solidFill>
              </a:rPr>
              <a:t>시각</a:t>
            </a:r>
            <a:r>
              <a:rPr lang="en-US" altLang="ko-KR" b="1" dirty="0">
                <a:solidFill>
                  <a:srgbClr val="FF0000"/>
                </a:solidFill>
              </a:rPr>
              <a:t>/</a:t>
            </a:r>
            <a:r>
              <a:rPr lang="ko-KR" altLang="en-US" b="1" dirty="0" err="1">
                <a:solidFill>
                  <a:srgbClr val="FF0000"/>
                </a:solidFill>
              </a:rPr>
              <a:t>비시각</a:t>
            </a:r>
            <a:r>
              <a:rPr lang="ko-KR" altLang="en-US" b="1" dirty="0">
                <a:solidFill>
                  <a:srgbClr val="FF0000"/>
                </a:solidFill>
              </a:rPr>
              <a:t> 청년의 정보 교류</a:t>
            </a:r>
            <a:endParaRPr lang="en-US" altLang="ko-KR" b="1" dirty="0">
              <a:solidFill>
                <a:srgbClr val="FF0000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ko-KR" altLang="en-US" b="1" dirty="0">
                <a:solidFill>
                  <a:srgbClr val="FF0000"/>
                </a:solidFill>
              </a:rPr>
              <a:t>            관계성 강화 및 참여자 욕구에 의해 자조모임 발전 가능성 </a:t>
            </a:r>
            <a:endParaRPr lang="en-US" altLang="ko-KR" b="1" dirty="0">
              <a:solidFill>
                <a:srgbClr val="FF0000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dirty="0"/>
              <a:t>  - </a:t>
            </a:r>
            <a:r>
              <a:rPr lang="ko-KR" altLang="en-US" b="1" dirty="0"/>
              <a:t>비고</a:t>
            </a:r>
            <a:r>
              <a:rPr lang="en-US" altLang="ko-KR" dirty="0"/>
              <a:t>: </a:t>
            </a:r>
            <a:r>
              <a:rPr lang="en-US" altLang="ko-KR" b="1" dirty="0">
                <a:solidFill>
                  <a:srgbClr val="FF0000"/>
                </a:solidFill>
              </a:rPr>
              <a:t>22</a:t>
            </a:r>
            <a:r>
              <a:rPr lang="ko-KR" altLang="en-US" b="1" dirty="0">
                <a:solidFill>
                  <a:srgbClr val="FF0000"/>
                </a:solidFill>
              </a:rPr>
              <a:t>년 자문회의 및 장애학생지원센터 네트워크회의 시</a:t>
            </a:r>
            <a:r>
              <a:rPr lang="en-US" altLang="ko-KR" b="1" dirty="0">
                <a:solidFill>
                  <a:srgbClr val="FF0000"/>
                </a:solidFill>
              </a:rPr>
              <a:t>,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ko-KR" altLang="en-US" b="1" dirty="0">
                <a:solidFill>
                  <a:srgbClr val="FF0000"/>
                </a:solidFill>
              </a:rPr>
              <a:t>            사회성 향상 위한 시각장애청년 통합프로그램 타당성 확보</a:t>
            </a:r>
            <a:endParaRPr lang="en-US" altLang="ko-K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89324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934BBEB-DB62-49AC-91A5-B66D31FA8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/>
              <a:t>2. 22</a:t>
            </a:r>
            <a:r>
              <a:rPr lang="ko-KR" altLang="en-US" b="1" dirty="0"/>
              <a:t>년 중점</a:t>
            </a:r>
            <a:r>
              <a:rPr lang="en-US" altLang="ko-KR" b="1" dirty="0"/>
              <a:t>/</a:t>
            </a:r>
            <a:r>
              <a:rPr lang="ko-KR" altLang="en-US" b="1" dirty="0"/>
              <a:t>신규 사업 성과 평가 </a:t>
            </a:r>
            <a:r>
              <a:rPr lang="en-US" altLang="ko-KR" b="1" dirty="0"/>
              <a:t>(4)</a:t>
            </a:r>
            <a:endParaRPr lang="ko-KR" altLang="en-US" b="1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A7FA102E-07CA-4AC1-AC6C-4343097E2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12327"/>
            <a:ext cx="8202344" cy="396709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altLang="ko-KR" b="1" dirty="0"/>
          </a:p>
          <a:p>
            <a:pPr marL="0" indent="0">
              <a:buNone/>
            </a:pPr>
            <a:r>
              <a:rPr lang="ko-KR" altLang="en-US" sz="2400" b="1" dirty="0">
                <a:solidFill>
                  <a:srgbClr val="0070C0"/>
                </a:solidFill>
              </a:rPr>
              <a:t>총괄 평가</a:t>
            </a:r>
            <a:endParaRPr lang="en-US" altLang="ko-KR" sz="2400" b="1" dirty="0"/>
          </a:p>
          <a:p>
            <a:pPr marL="0" indent="0">
              <a:buNone/>
            </a:pPr>
            <a:endParaRPr lang="en-US" altLang="ko-KR" b="1" dirty="0"/>
          </a:p>
          <a:p>
            <a:pPr marL="0" indent="0">
              <a:lnSpc>
                <a:spcPct val="160000"/>
              </a:lnSpc>
              <a:buNone/>
            </a:pPr>
            <a:r>
              <a:rPr lang="en-US" altLang="ko-KR" b="1" dirty="0"/>
              <a:t>1. </a:t>
            </a:r>
            <a:r>
              <a:rPr lang="ko-KR" altLang="en-US" b="1" dirty="0">
                <a:solidFill>
                  <a:srgbClr val="FF0000"/>
                </a:solidFill>
              </a:rPr>
              <a:t>특성화 사업 대외 인지도 및 평판도 향상</a:t>
            </a:r>
            <a:endParaRPr lang="en-US" altLang="ko-KR" b="1" dirty="0">
              <a:solidFill>
                <a:srgbClr val="FF0000"/>
              </a:solidFill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en-US" altLang="ko-KR" b="1" dirty="0"/>
              <a:t>     : EBS(2</a:t>
            </a:r>
            <a:r>
              <a:rPr lang="ko-KR" altLang="en-US" b="1" dirty="0"/>
              <a:t>회</a:t>
            </a:r>
            <a:r>
              <a:rPr lang="en-US" altLang="ko-KR" b="1" dirty="0"/>
              <a:t>), MBC(2</a:t>
            </a:r>
            <a:r>
              <a:rPr lang="ko-KR" altLang="en-US" b="1" dirty="0"/>
              <a:t>회</a:t>
            </a:r>
            <a:r>
              <a:rPr lang="en-US" altLang="ko-KR" b="1" dirty="0"/>
              <a:t>) </a:t>
            </a:r>
            <a:r>
              <a:rPr lang="ko-KR" altLang="en-US" b="1" dirty="0"/>
              <a:t>방송</a:t>
            </a:r>
            <a:r>
              <a:rPr lang="en-US" altLang="ko-KR" b="1" dirty="0"/>
              <a:t>, </a:t>
            </a:r>
            <a:r>
              <a:rPr lang="ko-KR" altLang="en-US" b="1" dirty="0"/>
              <a:t>타기관 내방 </a:t>
            </a:r>
            <a:endParaRPr lang="en-US" altLang="ko-KR" b="1" dirty="0"/>
          </a:p>
          <a:p>
            <a:pPr marL="0" indent="0">
              <a:lnSpc>
                <a:spcPct val="160000"/>
              </a:lnSpc>
              <a:buNone/>
            </a:pPr>
            <a:r>
              <a:rPr lang="en-US" altLang="ko-KR" b="1" dirty="0"/>
              <a:t>2. </a:t>
            </a:r>
            <a:r>
              <a:rPr lang="ko-KR" altLang="en-US" b="1" dirty="0">
                <a:solidFill>
                  <a:srgbClr val="FF0000"/>
                </a:solidFill>
              </a:rPr>
              <a:t>온</a:t>
            </a:r>
            <a:r>
              <a:rPr lang="en-US" altLang="ko-KR" b="1" dirty="0">
                <a:solidFill>
                  <a:srgbClr val="FF0000"/>
                </a:solidFill>
              </a:rPr>
              <a:t>/</a:t>
            </a:r>
            <a:r>
              <a:rPr lang="ko-KR" altLang="en-US" b="1" dirty="0">
                <a:solidFill>
                  <a:srgbClr val="FF0000"/>
                </a:solidFill>
              </a:rPr>
              <a:t>오프라인 컨텐츠 확대</a:t>
            </a:r>
            <a:endParaRPr lang="en-US" altLang="ko-KR" b="1" dirty="0">
              <a:solidFill>
                <a:srgbClr val="FF0000"/>
              </a:solidFill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en-US" altLang="ko-KR" b="1" dirty="0"/>
              <a:t>     : </a:t>
            </a:r>
            <a:r>
              <a:rPr lang="ko-KR" altLang="en-US" b="1" dirty="0"/>
              <a:t>수준별 온라인 </a:t>
            </a:r>
            <a:r>
              <a:rPr lang="ko-KR" altLang="en-US" b="1" dirty="0" err="1"/>
              <a:t>학습방</a:t>
            </a:r>
            <a:r>
              <a:rPr lang="en-US" altLang="ko-KR" b="1" dirty="0"/>
              <a:t>, </a:t>
            </a:r>
            <a:r>
              <a:rPr lang="ko-KR" altLang="en-US" b="1" dirty="0" err="1"/>
              <a:t>온라인점자문해교실</a:t>
            </a:r>
            <a:r>
              <a:rPr lang="en-US" altLang="ko-KR" b="1" dirty="0"/>
              <a:t>, SNS, </a:t>
            </a:r>
            <a:r>
              <a:rPr lang="ko-KR" altLang="en-US" b="1" dirty="0" err="1"/>
              <a:t>학부모자조</a:t>
            </a:r>
            <a:endParaRPr lang="en-US" altLang="ko-KR" b="1" dirty="0"/>
          </a:p>
          <a:p>
            <a:pPr marL="0" indent="0">
              <a:lnSpc>
                <a:spcPct val="160000"/>
              </a:lnSpc>
              <a:buNone/>
            </a:pPr>
            <a:r>
              <a:rPr lang="en-US" altLang="ko-KR" b="1" dirty="0"/>
              <a:t>3. </a:t>
            </a:r>
            <a:r>
              <a:rPr lang="ko-KR" altLang="en-US" b="1" dirty="0">
                <a:solidFill>
                  <a:srgbClr val="FF0000"/>
                </a:solidFill>
              </a:rPr>
              <a:t>시각장애인에 대한 지역사회 인식 확대 및 통합 활동 노력</a:t>
            </a:r>
            <a:endParaRPr lang="en-US" altLang="ko-KR" b="1" dirty="0">
              <a:solidFill>
                <a:srgbClr val="FF0000"/>
              </a:solidFill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en-US" altLang="ko-KR" b="1" dirty="0"/>
              <a:t>    : </a:t>
            </a:r>
            <a:r>
              <a:rPr lang="ko-KR" altLang="en-US" b="1" dirty="0"/>
              <a:t>장애지원센터</a:t>
            </a:r>
            <a:r>
              <a:rPr lang="en-US" altLang="ko-KR" b="1" dirty="0"/>
              <a:t>, </a:t>
            </a:r>
            <a:r>
              <a:rPr lang="ko-KR" altLang="en-US" b="1" dirty="0"/>
              <a:t>장애</a:t>
            </a:r>
            <a:r>
              <a:rPr lang="en-US" altLang="ko-KR" b="1" dirty="0"/>
              <a:t>/</a:t>
            </a:r>
            <a:r>
              <a:rPr lang="ko-KR" altLang="en-US" b="1" dirty="0" err="1"/>
              <a:t>비장애</a:t>
            </a:r>
            <a:r>
              <a:rPr lang="ko-KR" altLang="en-US" b="1" dirty="0"/>
              <a:t> 청년 활동</a:t>
            </a:r>
          </a:p>
        </p:txBody>
      </p:sp>
    </p:spTree>
    <p:extLst>
      <p:ext uri="{BB962C8B-B14F-4D97-AF65-F5344CB8AC3E}">
        <p14:creationId xmlns:p14="http://schemas.microsoft.com/office/powerpoint/2010/main" val="4954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3454" y="341090"/>
            <a:ext cx="7280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-3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HY강M" panose="02030600000101010101" pitchFamily="18" charset="-127"/>
                <a:ea typeface="HY강M" panose="02030600000101010101" pitchFamily="18" charset="-127"/>
                <a:cs typeface="+mn-cs"/>
              </a:rPr>
              <a:t>2022</a:t>
            </a:r>
            <a:r>
              <a:rPr kumimoji="0" lang="ko-KR" altLang="en-US" sz="2000" b="0" i="0" u="none" strike="noStrike" kern="1200" cap="none" spc="-3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HY강M" panose="02030600000101010101" pitchFamily="18" charset="-127"/>
                <a:ea typeface="HY강M" panose="02030600000101010101" pitchFamily="18" charset="-127"/>
                <a:cs typeface="+mn-cs"/>
              </a:rPr>
              <a:t> 중점추진사항  및 </a:t>
            </a:r>
            <a:r>
              <a:rPr kumimoji="0" lang="en-US" altLang="ko-KR" sz="2000" b="0" i="0" u="none" strike="noStrike" kern="1200" cap="none" spc="-3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HY강M" panose="02030600000101010101" pitchFamily="18" charset="-127"/>
                <a:ea typeface="HY강M" panose="02030600000101010101" pitchFamily="18" charset="-127"/>
                <a:cs typeface="+mn-cs"/>
              </a:rPr>
              <a:t>2023</a:t>
            </a:r>
            <a:r>
              <a:rPr kumimoji="0" lang="ko-KR" altLang="en-US" sz="2000" b="0" i="0" u="none" strike="noStrike" kern="1200" cap="none" spc="-3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HY강M" panose="02030600000101010101" pitchFamily="18" charset="-127"/>
                <a:ea typeface="HY강M" panose="02030600000101010101" pitchFamily="18" charset="-127"/>
                <a:cs typeface="+mn-cs"/>
              </a:rPr>
              <a:t> 추진 계획</a:t>
            </a:r>
            <a:endParaRPr kumimoji="0" lang="en-US" altLang="ko-KR" sz="2000" b="0" i="0" u="none" strike="noStrike" kern="1200" cap="none" spc="-3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HY강M" panose="02030600000101010101" pitchFamily="18" charset="-127"/>
              <a:ea typeface="HY강M" panose="02030600000101010101" pitchFamily="18" charset="-127"/>
              <a:cs typeface="+mn-cs"/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364803" y="728834"/>
            <a:ext cx="8406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직사각형 12"/>
          <p:cNvSpPr/>
          <p:nvPr/>
        </p:nvSpPr>
        <p:spPr>
          <a:xfrm>
            <a:off x="1982523" y="1524000"/>
            <a:ext cx="6666177" cy="2181225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542925" marR="0" lvl="0" indent="-276225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기능보강사업 </a:t>
            </a: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: 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변전설비 교체 공사 </a:t>
            </a:r>
            <a:endParaRPr kumimoji="0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542925" marR="0" lvl="0" indent="-276225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시설 보수 </a:t>
            </a: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: 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본관 옥상 보수</a:t>
            </a: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점자블럭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보수</a:t>
            </a: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핸드레일 교체</a:t>
            </a: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인보관 수전설비 및 배수펌프 교체</a:t>
            </a: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본관 자동문 보수 등</a:t>
            </a:r>
            <a:endParaRPr kumimoji="0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542925" marR="0" lvl="0" indent="-276225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복지관 폐기물품 처리 </a:t>
            </a: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: 11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월 폐기물품 처리</a:t>
            </a:r>
            <a:endParaRPr kumimoji="0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77411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1376A-1BCE-4C3B-85BD-05D751D6B156}" type="slidenum">
              <a:rPr kumimoji="0" lang="en-US" altLang="ko-KR" sz="800" b="0" i="0" u="none" strike="noStrike" kern="1200" cap="none" spc="-3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r>
              <a:rPr kumimoji="0" lang="en-US" altLang="ko-KR" sz="800" b="0" i="0" u="none" strike="noStrike" kern="1200" cap="none" spc="-3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rPr>
              <a:t> /7</a:t>
            </a:r>
          </a:p>
        </p:txBody>
      </p:sp>
      <p:sp>
        <p:nvSpPr>
          <p:cNvPr id="18" name="제목 17"/>
          <p:cNvSpPr>
            <a:spLocks noGrp="1"/>
          </p:cNvSpPr>
          <p:nvPr>
            <p:ph type="title"/>
          </p:nvPr>
        </p:nvSpPr>
        <p:spPr>
          <a:xfrm>
            <a:off x="257174" y="752474"/>
            <a:ext cx="8372475" cy="912813"/>
          </a:xfrm>
        </p:spPr>
        <p:txBody>
          <a:bodyPr>
            <a:normAutofit/>
          </a:bodyPr>
          <a:lstStyle/>
          <a:p>
            <a:pPr algn="l"/>
            <a:r>
              <a:rPr lang="ko-KR" altLang="en-US" sz="4000" b="1" spc="-150" dirty="0">
                <a:solidFill>
                  <a:srgbClr val="1D314E"/>
                </a:solidFill>
              </a:rPr>
              <a:t> </a:t>
            </a:r>
            <a:r>
              <a:rPr lang="ko-KR" altLang="en-US" sz="4000" b="1" spc="-150" dirty="0">
                <a:solidFill>
                  <a:srgbClr val="1D314E"/>
                </a:solidFill>
                <a:latin typeface="HY강M" panose="02030600000101010101" pitchFamily="18" charset="-127"/>
                <a:ea typeface="HY강M" panose="02030600000101010101" pitchFamily="18" charset="-127"/>
                <a:cs typeface="Verdana" panose="020B0604030504040204" pitchFamily="34" charset="0"/>
              </a:rPr>
              <a:t>시설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1987604" y="3847071"/>
            <a:ext cx="6666177" cy="2578444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542925" marR="0" lvl="0" indent="-276225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기능보강사업 </a:t>
            </a: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: 2024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년 기능보강사업 신청</a:t>
            </a:r>
            <a:endParaRPr kumimoji="0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542925" marR="0" lvl="0" indent="-276225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시설 보수 </a:t>
            </a: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: 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휴게시설 설치</a:t>
            </a: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안전 시설</a:t>
            </a: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공간 재배치 등</a:t>
            </a:r>
          </a:p>
          <a:p>
            <a:pPr marL="542925" marR="0" lvl="0" indent="-276225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주차관리 강화 및 차량통행 안전설비 설치</a:t>
            </a:r>
            <a:endParaRPr kumimoji="0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542925" marR="0" lvl="0" indent="-276225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보행로 </a:t>
            </a:r>
            <a:r>
              <a:rPr kumimoji="0" lang="ko-KR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점자블럭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정비</a:t>
            </a:r>
            <a:endParaRPr kumimoji="0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542925" marR="0" lvl="0" indent="-276225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시설 관리 및 보수 업무 아웃소싱 분야 점검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400050" y="1524001"/>
            <a:ext cx="1467296" cy="2181224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강M" panose="02030600000101010101" pitchFamily="18" charset="-127"/>
                <a:ea typeface="HY강M" panose="02030600000101010101" pitchFamily="18" charset="-127"/>
                <a:cs typeface="+mn-cs"/>
              </a:rPr>
              <a:t>2022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강M" panose="02030600000101010101" pitchFamily="18" charset="-127"/>
                <a:ea typeface="HY강M" panose="02030600000101010101" pitchFamily="18" charset="-127"/>
                <a:cs typeface="+mn-cs"/>
              </a:rPr>
              <a:t>평가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391402" y="3847071"/>
            <a:ext cx="1467296" cy="2578444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강M" panose="02030600000101010101" pitchFamily="18" charset="-127"/>
                <a:ea typeface="HY강M" panose="02030600000101010101" pitchFamily="18" charset="-127"/>
                <a:cs typeface="+mn-cs"/>
              </a:rPr>
              <a:t>2023</a:t>
            </a:r>
            <a:r>
              <a:rPr kumimoji="0" lang="ko-KR" altLang="en-US" sz="18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강M" panose="02030600000101010101" pitchFamily="18" charset="-127"/>
                <a:ea typeface="HY강M" panose="02030600000101010101" pitchFamily="18" charset="-127"/>
                <a:cs typeface="+mn-cs"/>
              </a:rPr>
              <a:t> </a:t>
            </a:r>
            <a:endParaRPr kumimoji="0" lang="en-US" altLang="ko-KR" sz="1800" b="1" i="0" u="none" strike="noStrike" kern="1200" cap="none" spc="-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강M" panose="02030600000101010101" pitchFamily="18" charset="-127"/>
              <a:ea typeface="HY강M" panose="02030600000101010101" pitchFamily="18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강M" panose="02030600000101010101" pitchFamily="18" charset="-127"/>
                <a:ea typeface="HY강M" panose="02030600000101010101" pitchFamily="18" charset="-127"/>
                <a:cs typeface="+mn-cs"/>
              </a:rPr>
              <a:t>추진 계획</a:t>
            </a:r>
          </a:p>
        </p:txBody>
      </p:sp>
    </p:spTree>
    <p:extLst>
      <p:ext uri="{BB962C8B-B14F-4D97-AF65-F5344CB8AC3E}">
        <p14:creationId xmlns:p14="http://schemas.microsoft.com/office/powerpoint/2010/main" val="365335129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934BBEB-DB62-49AC-91A5-B66D31FA8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/>
              <a:t>4. </a:t>
            </a:r>
            <a:r>
              <a:rPr lang="ko-KR" altLang="en-US" b="1" dirty="0"/>
              <a:t>애로사항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067A7F0-AB21-4BF0-BA06-3340F19FD7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b="1" dirty="0"/>
              <a:t>안정된 환경의 점자교실 장소 </a:t>
            </a:r>
            <a:endParaRPr lang="en-US" altLang="ko-KR" b="1" dirty="0"/>
          </a:p>
          <a:p>
            <a:endParaRPr lang="en-US" altLang="ko-KR" b="1" dirty="0"/>
          </a:p>
          <a:p>
            <a:r>
              <a:rPr lang="ko-KR" altLang="en-US" b="1" dirty="0"/>
              <a:t>육아휴직 및 결원에 따른 업무 부담</a:t>
            </a:r>
            <a:endParaRPr lang="en-US" altLang="ko-KR" b="1" dirty="0"/>
          </a:p>
          <a:p>
            <a:pPr marL="0" indent="0">
              <a:buNone/>
            </a:pPr>
            <a:r>
              <a:rPr lang="en-US" altLang="ko-KR" sz="1800" dirty="0"/>
              <a:t>       4</a:t>
            </a:r>
            <a:r>
              <a:rPr lang="ko-KR" altLang="en-US" sz="1800" dirty="0"/>
              <a:t>명</a:t>
            </a:r>
            <a:r>
              <a:rPr lang="en-US" altLang="ko-KR" sz="1800" dirty="0"/>
              <a:t>: </a:t>
            </a:r>
            <a:r>
              <a:rPr lang="ko-KR" altLang="en-US" sz="1800" dirty="0" err="1"/>
              <a:t>김혜리</a:t>
            </a:r>
            <a:r>
              <a:rPr lang="en-US" altLang="ko-KR" sz="1800" dirty="0"/>
              <a:t>(1</a:t>
            </a:r>
            <a:r>
              <a:rPr lang="ko-KR" altLang="en-US" sz="1800" dirty="0"/>
              <a:t>월</a:t>
            </a:r>
            <a:r>
              <a:rPr lang="en-US" altLang="ko-KR" sz="1800" dirty="0"/>
              <a:t>~), </a:t>
            </a:r>
            <a:r>
              <a:rPr lang="ko-KR" altLang="en-US" sz="1800" dirty="0"/>
              <a:t>이시내</a:t>
            </a:r>
            <a:r>
              <a:rPr lang="en-US" altLang="ko-KR" sz="1800" dirty="0"/>
              <a:t>(3</a:t>
            </a:r>
            <a:r>
              <a:rPr lang="ko-KR" altLang="en-US" sz="1800" dirty="0"/>
              <a:t>월</a:t>
            </a:r>
            <a:r>
              <a:rPr lang="en-US" altLang="ko-KR" sz="1800" dirty="0"/>
              <a:t>~), </a:t>
            </a:r>
            <a:r>
              <a:rPr lang="ko-KR" altLang="en-US" sz="1800" dirty="0"/>
              <a:t>송은혜</a:t>
            </a:r>
            <a:r>
              <a:rPr lang="en-US" altLang="ko-KR" sz="1800" dirty="0"/>
              <a:t>(9</a:t>
            </a:r>
            <a:r>
              <a:rPr lang="ko-KR" altLang="en-US" sz="1800" dirty="0"/>
              <a:t>월</a:t>
            </a:r>
            <a:r>
              <a:rPr lang="en-US" altLang="ko-KR" sz="1800" dirty="0"/>
              <a:t>~), </a:t>
            </a:r>
            <a:r>
              <a:rPr lang="ko-KR" altLang="en-US" sz="1800" dirty="0" err="1"/>
              <a:t>김수주</a:t>
            </a:r>
            <a:r>
              <a:rPr lang="en-US" altLang="ko-KR" sz="1800" dirty="0"/>
              <a:t>(10</a:t>
            </a:r>
            <a:r>
              <a:rPr lang="ko-KR" altLang="en-US" sz="1800" dirty="0"/>
              <a:t>월</a:t>
            </a:r>
            <a:r>
              <a:rPr lang="en-US" altLang="ko-KR" sz="1800" dirty="0"/>
              <a:t>~)</a:t>
            </a:r>
          </a:p>
          <a:p>
            <a:pPr marL="0" indent="0">
              <a:buNone/>
            </a:pPr>
            <a:r>
              <a:rPr lang="en-US" altLang="ko-KR" sz="1800" dirty="0"/>
              <a:t>       1</a:t>
            </a:r>
            <a:r>
              <a:rPr lang="ko-KR" altLang="en-US" sz="1800" dirty="0"/>
              <a:t>명</a:t>
            </a:r>
            <a:r>
              <a:rPr lang="en-US" altLang="ko-KR" sz="1800" dirty="0"/>
              <a:t>: </a:t>
            </a:r>
            <a:r>
              <a:rPr lang="ko-KR" altLang="en-US" sz="1800" dirty="0"/>
              <a:t>차상현</a:t>
            </a:r>
            <a:r>
              <a:rPr lang="en-US" altLang="ko-KR" sz="1800" dirty="0"/>
              <a:t>(21</a:t>
            </a:r>
            <a:r>
              <a:rPr lang="ko-KR" altLang="en-US" sz="1800" dirty="0"/>
              <a:t>년 </a:t>
            </a:r>
            <a:r>
              <a:rPr lang="en-US" altLang="ko-KR" sz="1800" dirty="0"/>
              <a:t>10</a:t>
            </a:r>
            <a:r>
              <a:rPr lang="ko-KR" altLang="en-US" sz="1800" dirty="0"/>
              <a:t>월</a:t>
            </a:r>
            <a:r>
              <a:rPr lang="en-US" altLang="ko-KR" sz="1800" dirty="0"/>
              <a:t>~)</a:t>
            </a:r>
          </a:p>
          <a:p>
            <a:pPr marL="0" indent="0">
              <a:buNone/>
            </a:pPr>
            <a:r>
              <a:rPr lang="en-US" altLang="ko-KR" sz="1800" dirty="0"/>
              <a:t>       </a:t>
            </a:r>
            <a:r>
              <a:rPr lang="ko-KR" altLang="en-US" sz="1800" dirty="0"/>
              <a:t>→</a:t>
            </a:r>
            <a:r>
              <a:rPr lang="en-US" altLang="ko-KR" sz="1800" dirty="0"/>
              <a:t> </a:t>
            </a:r>
            <a:r>
              <a:rPr lang="ko-KR" altLang="en-US" sz="1800" dirty="0"/>
              <a:t>훈련된 대체직원 채용으로 업무 진행</a:t>
            </a:r>
            <a:endParaRPr lang="en-US" altLang="ko-KR" sz="1800" dirty="0"/>
          </a:p>
          <a:p>
            <a:pPr marL="0" indent="0">
              <a:buNone/>
            </a:pPr>
            <a:r>
              <a:rPr lang="en-US" altLang="ko-KR" sz="1800" dirty="0"/>
              <a:t>       </a:t>
            </a:r>
            <a:r>
              <a:rPr lang="ko-KR" altLang="en-US" sz="1800" dirty="0"/>
              <a:t>→ 효율적 운영 위해</a:t>
            </a:r>
            <a:r>
              <a:rPr lang="en-US" altLang="ko-KR" sz="1800" dirty="0"/>
              <a:t> </a:t>
            </a:r>
            <a:r>
              <a:rPr lang="ko-KR" altLang="en-US" sz="1800" dirty="0"/>
              <a:t>단위 사업 통합</a:t>
            </a:r>
            <a:r>
              <a:rPr lang="en-US" altLang="ko-KR" sz="1800" dirty="0"/>
              <a:t>/</a:t>
            </a:r>
            <a:r>
              <a:rPr lang="ko-KR" altLang="en-US" sz="1800" dirty="0"/>
              <a:t>전환 </a:t>
            </a:r>
            <a:endParaRPr lang="en-US" altLang="ko-KR" sz="1800" dirty="0"/>
          </a:p>
        </p:txBody>
      </p:sp>
    </p:spTree>
    <p:extLst>
      <p:ext uri="{BB962C8B-B14F-4D97-AF65-F5344CB8AC3E}">
        <p14:creationId xmlns:p14="http://schemas.microsoft.com/office/powerpoint/2010/main" val="121971516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934BBEB-DB62-49AC-91A5-B66D31FA8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/>
              <a:t>5. 23</a:t>
            </a:r>
            <a:r>
              <a:rPr lang="ko-KR" altLang="en-US" b="1" dirty="0"/>
              <a:t>년 중점추진방향 </a:t>
            </a:r>
            <a:r>
              <a:rPr lang="en-US" altLang="ko-KR" b="1" dirty="0"/>
              <a:t>(1)</a:t>
            </a:r>
            <a:endParaRPr lang="ko-KR" altLang="en-US" b="1" dirty="0"/>
          </a:p>
        </p:txBody>
      </p:sp>
      <p:graphicFrame>
        <p:nvGraphicFramePr>
          <p:cNvPr id="4" name="내용 개체 틀 3">
            <a:extLst>
              <a:ext uri="{FF2B5EF4-FFF2-40B4-BE49-F238E27FC236}">
                <a16:creationId xmlns:a16="http://schemas.microsoft.com/office/drawing/2014/main" id="{0FD8CD5C-A257-475B-BDC8-211830E8C6AF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607548" y="1836954"/>
          <a:ext cx="8055818" cy="4114324"/>
        </p:xfrm>
        <a:graphic>
          <a:graphicData uri="http://schemas.openxmlformats.org/drawingml/2006/table">
            <a:tbl>
              <a:tblPr/>
              <a:tblGrid>
                <a:gridCol w="316758">
                  <a:extLst>
                    <a:ext uri="{9D8B030D-6E8A-4147-A177-3AD203B41FA5}">
                      <a16:colId xmlns:a16="http://schemas.microsoft.com/office/drawing/2014/main" val="1437917934"/>
                    </a:ext>
                  </a:extLst>
                </a:gridCol>
                <a:gridCol w="4254076">
                  <a:extLst>
                    <a:ext uri="{9D8B030D-6E8A-4147-A177-3AD203B41FA5}">
                      <a16:colId xmlns:a16="http://schemas.microsoft.com/office/drawing/2014/main" val="3964541250"/>
                    </a:ext>
                  </a:extLst>
                </a:gridCol>
                <a:gridCol w="3484984">
                  <a:extLst>
                    <a:ext uri="{9D8B030D-6E8A-4147-A177-3AD203B41FA5}">
                      <a16:colId xmlns:a16="http://schemas.microsoft.com/office/drawing/2014/main" val="111154414"/>
                    </a:ext>
                  </a:extLst>
                </a:gridCol>
              </a:tblGrid>
              <a:tr h="40567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 i="1" kern="0" spc="-100" dirty="0">
                        <a:solidFill>
                          <a:srgbClr val="BD3D3D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2023</a:t>
                      </a: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 팀 중점추진방향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근거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5436951"/>
                  </a:ext>
                </a:extLst>
              </a:tr>
              <a:tr h="184213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-1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en-US" sz="1800" b="1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00" dirty="0">
                          <a:solidFill>
                            <a:srgbClr val="0070C0"/>
                          </a:solidFill>
                          <a:effectLst/>
                          <a:latin typeface="함초롬바탕" panose="02030604000101010101" pitchFamily="18" charset="-127"/>
                        </a:rPr>
                        <a:t>◎ </a:t>
                      </a:r>
                      <a:r>
                        <a:rPr lang="ko-KR" altLang="en-US" sz="1700" b="1" kern="0" spc="-100" dirty="0">
                          <a:solidFill>
                            <a:srgbClr val="0070C0"/>
                          </a:solidFill>
                          <a:effectLst/>
                          <a:latin typeface="함초롬바탕" panose="02030604000101010101" pitchFamily="18" charset="-127"/>
                        </a:rPr>
                        <a:t>청년 프로그램  활성화</a:t>
                      </a:r>
                      <a:endParaRPr lang="en-US" altLang="ko-KR" sz="1700" b="1" kern="0" spc="-100" dirty="0">
                        <a:solidFill>
                          <a:srgbClr val="0070C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kern="0" spc="-10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</a:rPr>
                        <a:t>    - </a:t>
                      </a:r>
                      <a:r>
                        <a:rPr lang="ko-KR" altLang="en-US" sz="1500" kern="0" spc="-100" dirty="0" err="1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</a:rPr>
                        <a:t>통큰</a:t>
                      </a:r>
                      <a:r>
                        <a:rPr lang="en-US" altLang="ko-KR" sz="1500" kern="0" spc="-10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</a:rPr>
                        <a:t> </a:t>
                      </a:r>
                      <a:r>
                        <a:rPr lang="ko-KR" altLang="en-US" sz="1500" kern="0" spc="-10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</a:rPr>
                        <a:t>청년 동아리</a:t>
                      </a:r>
                      <a:r>
                        <a:rPr lang="en-US" altLang="ko-KR" sz="1500" kern="0" spc="-10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</a:rPr>
                        <a:t>(</a:t>
                      </a:r>
                      <a:r>
                        <a:rPr lang="ko-KR" altLang="en-US" sz="1500" kern="0" spc="-10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</a:rPr>
                        <a:t>시각</a:t>
                      </a:r>
                      <a:r>
                        <a:rPr lang="en-US" altLang="ko-KR" sz="1500" kern="0" spc="-10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</a:rPr>
                        <a:t>/</a:t>
                      </a:r>
                      <a:r>
                        <a:rPr lang="ko-KR" altLang="en-US" sz="1500" kern="0" spc="-100" dirty="0" err="1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</a:rPr>
                        <a:t>비시각</a:t>
                      </a:r>
                      <a:r>
                        <a:rPr lang="en-US" altLang="ko-KR" sz="1500" kern="0" spc="-10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</a:rPr>
                        <a:t>)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kern="0" spc="-10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</a:rPr>
                        <a:t>    - </a:t>
                      </a:r>
                      <a:r>
                        <a:rPr lang="ko-KR" altLang="en-US" sz="1500" kern="0" spc="-10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</a:rPr>
                        <a:t>청년 스터디 모임</a:t>
                      </a:r>
                      <a:endParaRPr lang="en-US" altLang="ko-KR" sz="1500" kern="0" spc="-10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kern="0" spc="-10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</a:rPr>
                        <a:t>    - </a:t>
                      </a:r>
                      <a:r>
                        <a:rPr lang="ko-KR" altLang="en-US" sz="1500" kern="0" spc="-10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</a:rPr>
                        <a:t>대학 도우미와 함께 하는 활동</a:t>
                      </a:r>
                      <a:endParaRPr lang="en-US" altLang="ko-KR" sz="1500" kern="0" spc="-10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kern="0" spc="-10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</a:rPr>
                        <a:t>    - </a:t>
                      </a:r>
                      <a:r>
                        <a:rPr lang="ko-KR" altLang="en-US" sz="1500" kern="0" spc="-10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</a:rPr>
                        <a:t>장애지원센터 실무자 간담회 운영</a:t>
                      </a:r>
                    </a:p>
                  </a:txBody>
                  <a:tcPr marL="48578" marR="48578" marT="13430" marB="1343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▶ </a:t>
                      </a:r>
                      <a:r>
                        <a:rPr lang="en-US" altLang="ko-KR" sz="1500" b="1" kern="0" spc="-1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</a:t>
                      </a:r>
                      <a:r>
                        <a:rPr lang="ko-KR" altLang="en-US" sz="1500" b="1" kern="0" spc="-1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년 청년</a:t>
                      </a:r>
                      <a:r>
                        <a:rPr lang="en-US" altLang="ko-KR" sz="1500" b="1" kern="0" spc="-1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/</a:t>
                      </a:r>
                      <a:r>
                        <a:rPr lang="ko-KR" altLang="en-US" sz="1500" b="1" kern="0" spc="-1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대체도서 평가회의</a:t>
                      </a:r>
                      <a:endParaRPr lang="en-US" altLang="ko-KR" sz="1500" b="1" kern="0" spc="-1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▶ </a:t>
                      </a:r>
                      <a:r>
                        <a:rPr lang="en-US" altLang="ko-KR" sz="1500" b="1" kern="0" spc="-1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</a:t>
                      </a:r>
                      <a:r>
                        <a:rPr lang="ko-KR" altLang="en-US" sz="1500" b="1" kern="0" spc="-1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년 자문회의</a:t>
                      </a:r>
                      <a:endParaRPr lang="en-US" altLang="ko-KR" sz="1500" b="1" kern="0" spc="-1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▶ 장애학생지원센터 네트워크회의</a:t>
                      </a:r>
                      <a:endParaRPr lang="en-US" altLang="ko-KR" sz="1500" b="1" kern="0" spc="-1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kern="0" spc="-1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endParaRPr lang="ko-KR" altLang="en-US" sz="1500" kern="0" spc="-1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578" marR="48578" marT="13430" marB="1343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6460839"/>
                  </a:ext>
                </a:extLst>
              </a:tr>
              <a:tr h="184213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-1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en-US" sz="1800" b="1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700" b="1" kern="0" spc="-100" dirty="0">
                          <a:solidFill>
                            <a:srgbClr val="0070C0"/>
                          </a:solidFill>
                          <a:effectLst/>
                          <a:latin typeface="함초롬바탕" panose="02030604000101010101" pitchFamily="18" charset="-127"/>
                        </a:rPr>
                        <a:t>◎ 성인 외국어 프로그램 맞춤형 지원 강화</a:t>
                      </a:r>
                      <a:endParaRPr lang="en-US" altLang="ko-KR" sz="1700" b="1" kern="0" spc="-100" dirty="0">
                        <a:solidFill>
                          <a:srgbClr val="0070C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0" spc="-10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</a:rPr>
                        <a:t>         </a:t>
                      </a:r>
                      <a:r>
                        <a:rPr lang="en-US" altLang="ko-KR" sz="1500" kern="0" spc="-10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</a:rPr>
                        <a:t>- </a:t>
                      </a:r>
                      <a:r>
                        <a:rPr lang="ko-KR" altLang="en-US" sz="1500" kern="0" spc="-10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</a:rPr>
                        <a:t>일본어</a:t>
                      </a:r>
                      <a:r>
                        <a:rPr lang="en-US" altLang="ko-KR" sz="1500" kern="0" spc="-10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</a:rPr>
                        <a:t>:  </a:t>
                      </a:r>
                      <a:r>
                        <a:rPr lang="ko-KR" altLang="en-US" sz="1500" kern="0" spc="-100" dirty="0" err="1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</a:rPr>
                        <a:t>일본어능력시험대비반</a:t>
                      </a:r>
                      <a:r>
                        <a:rPr lang="ko-KR" altLang="en-US" sz="1500" kern="0" spc="-10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</a:rPr>
                        <a:t> </a:t>
                      </a:r>
                      <a:r>
                        <a:rPr lang="ko-KR" altLang="en-US" sz="1500" kern="0" spc="-100" dirty="0" err="1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</a:rPr>
                        <a:t>급수별</a:t>
                      </a:r>
                      <a:r>
                        <a:rPr lang="ko-KR" altLang="en-US" sz="1500" kern="0" spc="-10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</a:rPr>
                        <a:t> 운영</a:t>
                      </a:r>
                      <a:endParaRPr lang="en-US" altLang="ko-KR" sz="1500" kern="0" spc="-10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kern="0" spc="-10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</a:rPr>
                        <a:t>                     </a:t>
                      </a:r>
                      <a:r>
                        <a:rPr lang="ko-KR" altLang="en-US" sz="1500" kern="0" spc="-100" dirty="0" err="1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</a:rPr>
                        <a:t>스마트니혼고</a:t>
                      </a:r>
                      <a:r>
                        <a:rPr lang="ko-KR" altLang="en-US" sz="1500" kern="0" spc="-10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</a:rPr>
                        <a:t> 분야별 그룹 수업 진행</a:t>
                      </a:r>
                      <a:endParaRPr lang="en-US" altLang="ko-KR" sz="1500" kern="0" spc="-10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kern="0" spc="-10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</a:rPr>
                        <a:t>    - </a:t>
                      </a:r>
                      <a:r>
                        <a:rPr lang="ko-KR" altLang="en-US" sz="1500" kern="0" spc="-10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</a:rPr>
                        <a:t>영어</a:t>
                      </a:r>
                      <a:r>
                        <a:rPr lang="en-US" altLang="ko-KR" sz="1500" kern="0" spc="-10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</a:rPr>
                        <a:t>: </a:t>
                      </a:r>
                      <a:r>
                        <a:rPr lang="ko-KR" altLang="en-US" sz="1500" kern="0" spc="-10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</a:rPr>
                        <a:t>운영 기간 축소</a:t>
                      </a:r>
                      <a:r>
                        <a:rPr lang="en-US" altLang="ko-KR" sz="1500" kern="0" spc="-10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</a:rPr>
                        <a:t>(</a:t>
                      </a:r>
                      <a:r>
                        <a:rPr lang="ko-KR" altLang="en-US" sz="1500" kern="0" spc="-10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</a:rPr>
                        <a:t>연간 → </a:t>
                      </a:r>
                      <a:r>
                        <a:rPr lang="ko-KR" altLang="en-US" sz="1500" kern="0" spc="-100" dirty="0" err="1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</a:rPr>
                        <a:t>학기별</a:t>
                      </a:r>
                      <a:r>
                        <a:rPr lang="en-US" altLang="ko-KR" sz="1500" kern="0" spc="-10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</a:rPr>
                        <a:t>)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kern="0" spc="-10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</a:rPr>
                        <a:t>                 </a:t>
                      </a:r>
                      <a:r>
                        <a:rPr lang="ko-KR" altLang="en-US" sz="1500" kern="0" spc="-10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</a:rPr>
                        <a:t>온라인 그룹 수업 신설</a:t>
                      </a:r>
                      <a:endParaRPr lang="en-US" altLang="ko-KR" sz="1500" kern="0" spc="-10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▶ </a:t>
                      </a:r>
                      <a:r>
                        <a:rPr lang="en-US" altLang="ko-KR" sz="1500" b="1" kern="0" spc="-1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</a:t>
                      </a:r>
                      <a:r>
                        <a:rPr lang="ko-KR" altLang="en-US" sz="1500" b="1" kern="0" spc="-1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년 성인외국어학습 평가회의</a:t>
                      </a:r>
                      <a:endParaRPr lang="en-US" altLang="ko-KR" sz="1500" b="1" kern="0" spc="-1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▶ 이용자 </a:t>
                      </a:r>
                      <a:r>
                        <a:rPr lang="ko-KR" altLang="en-US" sz="1500" b="1" kern="0" spc="-10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욕구만족도조사</a:t>
                      </a:r>
                      <a:r>
                        <a:rPr lang="ko-KR" altLang="en-US" sz="1500" b="1" kern="0" spc="-1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endParaRPr lang="ko-KR" altLang="en-US" sz="1500" kern="0" spc="-1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578" marR="48578" marT="13430" marB="1343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3399310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C16E3590-971E-4C3E-88DA-FDD43B015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89020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/>
            <a:endParaRPr lang="ko-KR" altLang="en-US" sz="1350">
              <a:solidFill>
                <a:prstClr val="black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5657969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934BBEB-DB62-49AC-91A5-B66D31FA8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/>
              <a:t>5. 23</a:t>
            </a:r>
            <a:r>
              <a:rPr lang="ko-KR" altLang="en-US" b="1" dirty="0"/>
              <a:t>년 중점추진방향 </a:t>
            </a:r>
            <a:r>
              <a:rPr lang="en-US" altLang="ko-KR" b="1" dirty="0"/>
              <a:t>(2)</a:t>
            </a:r>
            <a:endParaRPr lang="ko-KR" altLang="en-US" b="1" dirty="0"/>
          </a:p>
        </p:txBody>
      </p:sp>
      <p:graphicFrame>
        <p:nvGraphicFramePr>
          <p:cNvPr id="4" name="내용 개체 틀 3">
            <a:extLst>
              <a:ext uri="{FF2B5EF4-FFF2-40B4-BE49-F238E27FC236}">
                <a16:creationId xmlns:a16="http://schemas.microsoft.com/office/drawing/2014/main" id="{0FD8CD5C-A257-475B-BDC8-211830E8C6AF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910812"/>
          <a:ext cx="8055818" cy="3538236"/>
        </p:xfrm>
        <a:graphic>
          <a:graphicData uri="http://schemas.openxmlformats.org/drawingml/2006/table">
            <a:tbl>
              <a:tblPr/>
              <a:tblGrid>
                <a:gridCol w="316758">
                  <a:extLst>
                    <a:ext uri="{9D8B030D-6E8A-4147-A177-3AD203B41FA5}">
                      <a16:colId xmlns:a16="http://schemas.microsoft.com/office/drawing/2014/main" val="1437917934"/>
                    </a:ext>
                  </a:extLst>
                </a:gridCol>
                <a:gridCol w="4254076">
                  <a:extLst>
                    <a:ext uri="{9D8B030D-6E8A-4147-A177-3AD203B41FA5}">
                      <a16:colId xmlns:a16="http://schemas.microsoft.com/office/drawing/2014/main" val="3964541250"/>
                    </a:ext>
                  </a:extLst>
                </a:gridCol>
                <a:gridCol w="3484984">
                  <a:extLst>
                    <a:ext uri="{9D8B030D-6E8A-4147-A177-3AD203B41FA5}">
                      <a16:colId xmlns:a16="http://schemas.microsoft.com/office/drawing/2014/main" val="111154414"/>
                    </a:ext>
                  </a:extLst>
                </a:gridCol>
              </a:tblGrid>
              <a:tr h="40567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 i="1" kern="0" spc="-100" dirty="0">
                        <a:solidFill>
                          <a:srgbClr val="BD3D3D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2023</a:t>
                      </a: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 팀 중점추진방향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근거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5436951"/>
                  </a:ext>
                </a:extLst>
              </a:tr>
              <a:tr h="152272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48578" marR="48578" marT="13430" marB="1343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700" b="1" kern="0" spc="-100" dirty="0">
                          <a:solidFill>
                            <a:srgbClr val="0070C0"/>
                          </a:solidFill>
                          <a:effectLst/>
                          <a:latin typeface="함초롬바탕" panose="02030604000101010101" pitchFamily="18" charset="-127"/>
                        </a:rPr>
                        <a:t>◎ 아동 온라인 점자문해교실 정착</a:t>
                      </a:r>
                      <a:endParaRPr lang="en-US" altLang="ko-KR" sz="1700" b="1" kern="0" spc="-100" dirty="0">
                        <a:solidFill>
                          <a:srgbClr val="0070C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kern="0" spc="-10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</a:rPr>
                        <a:t>    - </a:t>
                      </a:r>
                      <a:r>
                        <a:rPr lang="ko-KR" altLang="en-US" sz="1500" kern="0" spc="-100" dirty="0" err="1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</a:rPr>
                        <a:t>두닷</a:t>
                      </a:r>
                      <a:r>
                        <a:rPr lang="en-US" altLang="ko-KR" sz="1500" kern="0" spc="-10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</a:rPr>
                        <a:t>(</a:t>
                      </a:r>
                      <a:r>
                        <a:rPr lang="en-US" altLang="ko-KR" sz="1500" kern="0" spc="-1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Do Dot</a:t>
                      </a:r>
                      <a:r>
                        <a:rPr lang="en-US" altLang="ko-KR" sz="1500" kern="0" spc="-10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</a:rPr>
                        <a:t>)</a:t>
                      </a:r>
                      <a:r>
                        <a:rPr lang="ko-KR" altLang="en-US" sz="1500" kern="0" spc="-100" dirty="0" err="1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</a:rPr>
                        <a:t>두닷</a:t>
                      </a:r>
                      <a:r>
                        <a:rPr lang="ko-KR" altLang="en-US" sz="1500" kern="0" spc="-10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</a:rPr>
                        <a:t> 사고</a:t>
                      </a:r>
                      <a:r>
                        <a:rPr lang="en-US" altLang="ko-KR" sz="1500" kern="0" spc="-10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</a:rPr>
                        <a:t>(</a:t>
                      </a:r>
                      <a:r>
                        <a:rPr lang="ko-KR" altLang="en-US" sz="1500" kern="0" spc="-10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</a:rPr>
                        <a:t>思考</a:t>
                      </a:r>
                      <a:r>
                        <a:rPr lang="en-US" altLang="ko-KR" sz="1500" kern="0" spc="-10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</a:rPr>
                        <a:t>); </a:t>
                      </a:r>
                      <a:r>
                        <a:rPr lang="ko-KR" altLang="en-US" sz="1500" kern="0" spc="-10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</a:rPr>
                        <a:t>뭉치</a:t>
                      </a:r>
                      <a:endParaRPr lang="en-US" altLang="ko-KR" sz="1500" kern="0" spc="-10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kern="0" spc="-10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</a:rPr>
                        <a:t>    - </a:t>
                      </a:r>
                      <a:r>
                        <a:rPr lang="ko-KR" altLang="en-US" sz="1500" kern="0" spc="-10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</a:rPr>
                        <a:t>교육과정 연계 점자 </a:t>
                      </a:r>
                      <a:r>
                        <a:rPr lang="ko-KR" altLang="en-US" sz="1500" kern="0" spc="-100" dirty="0" err="1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</a:rPr>
                        <a:t>문해력</a:t>
                      </a:r>
                      <a:r>
                        <a:rPr lang="ko-KR" altLang="en-US" sz="1500" kern="0" spc="-10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</a:rPr>
                        <a:t> 향상 프로그램 운영</a:t>
                      </a:r>
                    </a:p>
                  </a:txBody>
                  <a:tcPr marL="48578" marR="48578" marT="13430" marB="1343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▶ </a:t>
                      </a:r>
                      <a:r>
                        <a:rPr lang="en-US" altLang="ko-KR" sz="1500" b="1" kern="0" spc="-1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</a:t>
                      </a:r>
                      <a:r>
                        <a:rPr lang="ko-KR" altLang="en-US" sz="1500" b="1" kern="0" spc="-1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년 자문회의</a:t>
                      </a:r>
                      <a:endParaRPr lang="en-US" altLang="ko-KR" sz="1500" b="1" kern="0" spc="-1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▶ </a:t>
                      </a:r>
                      <a:r>
                        <a:rPr lang="en-US" altLang="ko-KR" sz="1500" b="1" kern="0" spc="-1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</a:t>
                      </a:r>
                      <a:r>
                        <a:rPr lang="ko-KR" altLang="en-US" sz="1500" b="1" kern="0" spc="-1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년 아동학습 평가회의</a:t>
                      </a:r>
                      <a:endParaRPr lang="en-US" altLang="ko-KR" sz="1500" b="1" kern="0" spc="-1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▶ 이용자 </a:t>
                      </a:r>
                      <a:r>
                        <a:rPr lang="ko-KR" altLang="en-US" sz="1500" b="1" kern="0" spc="-10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욕구만족도조사</a:t>
                      </a:r>
                      <a:r>
                        <a:rPr lang="ko-KR" altLang="en-US" sz="1500" b="1" kern="0" spc="-1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endParaRPr lang="en-US" altLang="ko-KR" sz="1500" b="1" kern="0" spc="-1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8578" marR="48578" marT="13430" marB="1343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6460839"/>
                  </a:ext>
                </a:extLst>
              </a:tr>
              <a:tr h="160984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48578" marR="48578" marT="13430" marB="1343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700" b="1" kern="0" spc="-100" dirty="0">
                          <a:solidFill>
                            <a:srgbClr val="0070C0"/>
                          </a:solidFill>
                          <a:effectLst/>
                          <a:latin typeface="함초롬바탕" panose="02030604000101010101" pitchFamily="18" charset="-127"/>
                        </a:rPr>
                        <a:t>◎ 휴직 및 복직자의 원활한 업무 적응</a:t>
                      </a:r>
                      <a:endParaRPr lang="en-US" altLang="ko-KR" sz="1700" b="1" kern="0" spc="-100" dirty="0">
                        <a:solidFill>
                          <a:srgbClr val="0070C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800" kern="0" spc="-10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</a:rPr>
                        <a:t>         </a:t>
                      </a:r>
                      <a:r>
                        <a:rPr lang="en-US" altLang="ko-KR" sz="1500" kern="0" spc="-10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</a:rPr>
                        <a:t>- </a:t>
                      </a:r>
                      <a:r>
                        <a:rPr lang="ko-KR" altLang="en-US" sz="1500" kern="0" spc="-100" dirty="0" err="1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</a:rPr>
                        <a:t>복직자</a:t>
                      </a:r>
                      <a:r>
                        <a:rPr lang="ko-KR" altLang="en-US" sz="1500" kern="0" spc="-10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</a:rPr>
                        <a:t> </a:t>
                      </a:r>
                      <a:r>
                        <a:rPr lang="en-US" altLang="ko-KR" sz="1500" kern="0" spc="-10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</a:rPr>
                        <a:t>2</a:t>
                      </a:r>
                      <a:r>
                        <a:rPr lang="ko-KR" altLang="en-US" sz="1500" kern="0" spc="-10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</a:rPr>
                        <a:t>명</a:t>
                      </a:r>
                      <a:r>
                        <a:rPr lang="en-US" altLang="ko-KR" sz="1500" kern="0" spc="-10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</a:rPr>
                        <a:t>(</a:t>
                      </a:r>
                      <a:r>
                        <a:rPr lang="ko-KR" altLang="en-US" sz="1500" kern="0" spc="-100" dirty="0" err="1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</a:rPr>
                        <a:t>김혜리</a:t>
                      </a:r>
                      <a:r>
                        <a:rPr lang="en-US" altLang="ko-KR" sz="1500" kern="0" spc="-10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</a:rPr>
                        <a:t>: 3</a:t>
                      </a:r>
                      <a:r>
                        <a:rPr lang="ko-KR" altLang="en-US" sz="1500" kern="0" spc="-10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</a:rPr>
                        <a:t>월</a:t>
                      </a:r>
                      <a:r>
                        <a:rPr lang="en-US" altLang="ko-KR" sz="1500" kern="0" spc="-10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</a:rPr>
                        <a:t>, </a:t>
                      </a:r>
                      <a:r>
                        <a:rPr lang="ko-KR" altLang="en-US" sz="1500" kern="0" spc="-10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</a:rPr>
                        <a:t>이시내</a:t>
                      </a:r>
                      <a:r>
                        <a:rPr lang="en-US" altLang="ko-KR" sz="1500" kern="0" spc="-10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</a:rPr>
                        <a:t>: 5</a:t>
                      </a:r>
                      <a:r>
                        <a:rPr lang="ko-KR" altLang="en-US" sz="1500" kern="0" spc="-10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</a:rPr>
                        <a:t>월</a:t>
                      </a:r>
                      <a:r>
                        <a:rPr lang="en-US" altLang="ko-KR" sz="1500" kern="0" spc="-10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</a:rPr>
                        <a:t>)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kern="0" spc="-10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</a:rPr>
                        <a:t>    - </a:t>
                      </a:r>
                      <a:r>
                        <a:rPr lang="ko-KR" altLang="en-US" sz="1500" kern="0" spc="-100" dirty="0" err="1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</a:rPr>
                        <a:t>휴직자</a:t>
                      </a:r>
                      <a:r>
                        <a:rPr lang="ko-KR" altLang="en-US" sz="1500" kern="0" spc="-10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</a:rPr>
                        <a:t> </a:t>
                      </a:r>
                      <a:r>
                        <a:rPr lang="en-US" altLang="ko-KR" sz="1500" kern="0" spc="-10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</a:rPr>
                        <a:t>2</a:t>
                      </a:r>
                      <a:r>
                        <a:rPr lang="ko-KR" altLang="en-US" sz="1500" kern="0" spc="-10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</a:rPr>
                        <a:t>명</a:t>
                      </a:r>
                      <a:r>
                        <a:rPr lang="en-US" altLang="ko-KR" sz="1500" kern="0" spc="-10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</a:rPr>
                        <a:t>(</a:t>
                      </a:r>
                      <a:r>
                        <a:rPr lang="ko-KR" altLang="en-US" sz="1500" kern="0" spc="-10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</a:rPr>
                        <a:t>송은혜</a:t>
                      </a:r>
                      <a:r>
                        <a:rPr lang="en-US" altLang="ko-KR" sz="1500" kern="0" spc="-10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</a:rPr>
                        <a:t>, </a:t>
                      </a:r>
                      <a:r>
                        <a:rPr lang="ko-KR" altLang="en-US" sz="1500" kern="0" spc="-100" dirty="0" err="1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</a:rPr>
                        <a:t>김수주</a:t>
                      </a:r>
                      <a:r>
                        <a:rPr lang="en-US" altLang="ko-KR" sz="1500" kern="0" spc="-10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</a:rPr>
                        <a:t>) </a:t>
                      </a:r>
                      <a:r>
                        <a:rPr lang="ko-KR" altLang="en-US" sz="1500" kern="0" spc="-10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</a:rPr>
                        <a:t>대체직원 채용</a:t>
                      </a:r>
                      <a:endParaRPr lang="en-US" altLang="ko-KR" sz="1500" kern="0" spc="-10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kern="0" spc="-10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</a:rPr>
                        <a:t>    - </a:t>
                      </a:r>
                      <a:r>
                        <a:rPr lang="ko-KR" altLang="en-US" sz="1500" kern="0" spc="-10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</a:rPr>
                        <a:t>신입직원 </a:t>
                      </a:r>
                      <a:r>
                        <a:rPr lang="en-US" altLang="ko-KR" sz="1500" kern="0" spc="-10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</a:rPr>
                        <a:t>1</a:t>
                      </a:r>
                      <a:r>
                        <a:rPr lang="ko-KR" altLang="en-US" sz="1500" kern="0" spc="-10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</a:rPr>
                        <a:t>명</a:t>
                      </a:r>
                      <a:r>
                        <a:rPr lang="en-US" altLang="ko-KR" sz="1500" kern="0" spc="-10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</a:rPr>
                        <a:t>(1</a:t>
                      </a:r>
                      <a:r>
                        <a:rPr lang="ko-KR" altLang="en-US" sz="1500" kern="0" spc="-10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</a:rPr>
                        <a:t>월</a:t>
                      </a:r>
                      <a:r>
                        <a:rPr lang="en-US" altLang="ko-KR" sz="1500" kern="0" spc="-10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</a:rPr>
                        <a:t>~) </a:t>
                      </a:r>
                      <a:r>
                        <a:rPr lang="ko-KR" altLang="en-US" sz="1500" kern="0" spc="-10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</a:rPr>
                        <a:t>채용</a:t>
                      </a:r>
                      <a:endParaRPr lang="en-US" altLang="ko-KR" sz="1500" kern="0" spc="-10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 kern="0" spc="-10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48578" marR="48578" marT="13430" marB="1343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3399310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C16E3590-971E-4C3E-88DA-FDD43B015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89020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/>
            <a:endParaRPr lang="ko-KR" altLang="en-US" sz="1350">
              <a:solidFill>
                <a:prstClr val="black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44697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3454" y="341090"/>
            <a:ext cx="7280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-3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HY강M" panose="02030600000101010101" pitchFamily="18" charset="-127"/>
                <a:ea typeface="HY강M" panose="02030600000101010101" pitchFamily="18" charset="-127"/>
                <a:cs typeface="+mn-cs"/>
              </a:rPr>
              <a:t>2022</a:t>
            </a:r>
            <a:r>
              <a:rPr kumimoji="0" lang="ko-KR" altLang="en-US" sz="2000" b="0" i="0" u="none" strike="noStrike" kern="1200" cap="none" spc="-3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HY강M" panose="02030600000101010101" pitchFamily="18" charset="-127"/>
                <a:ea typeface="HY강M" panose="02030600000101010101" pitchFamily="18" charset="-127"/>
                <a:cs typeface="+mn-cs"/>
              </a:rPr>
              <a:t> 중점추진사항  및 </a:t>
            </a:r>
            <a:r>
              <a:rPr kumimoji="0" lang="en-US" altLang="ko-KR" sz="2000" b="0" i="0" u="none" strike="noStrike" kern="1200" cap="none" spc="-3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HY강M" panose="02030600000101010101" pitchFamily="18" charset="-127"/>
                <a:ea typeface="HY강M" panose="02030600000101010101" pitchFamily="18" charset="-127"/>
                <a:cs typeface="+mn-cs"/>
              </a:rPr>
              <a:t>2023</a:t>
            </a:r>
            <a:r>
              <a:rPr kumimoji="0" lang="ko-KR" altLang="en-US" sz="2000" b="0" i="0" u="none" strike="noStrike" kern="1200" cap="none" spc="-3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HY강M" panose="02030600000101010101" pitchFamily="18" charset="-127"/>
                <a:ea typeface="HY강M" panose="02030600000101010101" pitchFamily="18" charset="-127"/>
                <a:cs typeface="+mn-cs"/>
              </a:rPr>
              <a:t> 추진 계획</a:t>
            </a:r>
            <a:endParaRPr kumimoji="0" lang="en-US" altLang="ko-KR" sz="2000" b="0" i="0" u="none" strike="noStrike" kern="1200" cap="none" spc="-3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HY강M" panose="02030600000101010101" pitchFamily="18" charset="-127"/>
              <a:ea typeface="HY강M" panose="02030600000101010101" pitchFamily="18" charset="-127"/>
              <a:cs typeface="+mn-cs"/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364803" y="728834"/>
            <a:ext cx="8406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직사각형 12"/>
          <p:cNvSpPr/>
          <p:nvPr/>
        </p:nvSpPr>
        <p:spPr>
          <a:xfrm>
            <a:off x="1982523" y="1665289"/>
            <a:ext cx="6666177" cy="2059424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542925" marR="0" lvl="0" indent="-276225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활동지원사업 정상 운영 </a:t>
            </a: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: 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활동지원인 </a:t>
            </a: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32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명</a:t>
            </a:r>
            <a:endParaRPr kumimoji="0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542925" marR="0" lvl="0" indent="-276225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2022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년 급여 수가 </a:t>
            </a: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: 14,800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원 </a:t>
            </a: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(+780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원</a:t>
            </a: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)</a:t>
            </a:r>
          </a:p>
          <a:p>
            <a:pPr marL="542925" marR="0" lvl="0" indent="-276225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수당 지급 </a:t>
            </a: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: 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연차수당 소급</a:t>
            </a: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지급</a:t>
            </a:r>
            <a:endParaRPr kumimoji="0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542925" marR="0" lvl="0" indent="-276225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예외지급 청구 </a:t>
            </a: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: </a:t>
            </a:r>
            <a:r>
              <a:rPr kumimoji="0" lang="ko-KR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가족돌봄</a:t>
            </a: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긴급활동지원 등</a:t>
            </a:r>
          </a:p>
          <a:p>
            <a:pPr marL="542925" marR="0" lvl="0" indent="-276225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2022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년 연금관리공단 평가</a:t>
            </a:r>
            <a:endParaRPr kumimoji="0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77411" y="195231"/>
            <a:ext cx="15841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1376A-1BCE-4C3B-85BD-05D751D6B156}" type="slidenum">
              <a:rPr kumimoji="0" lang="en-US" altLang="ko-KR" sz="800" b="0" i="0" u="none" strike="noStrike" kern="1200" cap="none" spc="-3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r>
              <a:rPr kumimoji="0" lang="en-US" altLang="ko-KR" sz="800" b="0" i="0" u="none" strike="noStrike" kern="1200" cap="none" spc="-3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나눔고딕" pitchFamily="50" charset="-127"/>
                <a:ea typeface="나눔고딕" pitchFamily="50" charset="-127"/>
                <a:cs typeface="+mn-cs"/>
              </a:rPr>
              <a:t> / 7</a:t>
            </a:r>
          </a:p>
        </p:txBody>
      </p:sp>
      <p:sp>
        <p:nvSpPr>
          <p:cNvPr id="18" name="제목 17"/>
          <p:cNvSpPr>
            <a:spLocks noGrp="1"/>
          </p:cNvSpPr>
          <p:nvPr>
            <p:ph type="title"/>
          </p:nvPr>
        </p:nvSpPr>
        <p:spPr>
          <a:xfrm>
            <a:off x="257174" y="752474"/>
            <a:ext cx="8372475" cy="912813"/>
          </a:xfrm>
        </p:spPr>
        <p:txBody>
          <a:bodyPr>
            <a:normAutofit/>
          </a:bodyPr>
          <a:lstStyle/>
          <a:p>
            <a:pPr algn="l"/>
            <a:r>
              <a:rPr lang="ko-KR" altLang="en-US" sz="4000" b="1" spc="-150" dirty="0">
                <a:solidFill>
                  <a:srgbClr val="1D314E"/>
                </a:solidFill>
                <a:latin typeface="HY강M" panose="02030600000101010101" pitchFamily="18" charset="-127"/>
                <a:ea typeface="HY강M" panose="02030600000101010101" pitchFamily="18" charset="-127"/>
                <a:cs typeface="Verdana" panose="020B0604030504040204" pitchFamily="34" charset="0"/>
              </a:rPr>
              <a:t> 활동지원사업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1987604" y="3850546"/>
            <a:ext cx="6666177" cy="2516681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542925" marR="0" lvl="0" indent="-276225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ko-KR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활동지원사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32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명 운영</a:t>
            </a:r>
            <a:endParaRPr kumimoji="0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542925" marR="0" lvl="0" indent="-276225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2023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년 급여 수가 </a:t>
            </a: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: 15,570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원 </a:t>
            </a: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(+765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원</a:t>
            </a: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)</a:t>
            </a:r>
          </a:p>
          <a:p>
            <a:pPr marL="542925" marR="0" lvl="0" indent="-276225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이용자 및 활동지원사 실시간 서비스 모니터링 강화</a:t>
            </a:r>
            <a:endParaRPr kumimoji="0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542925" marR="0" lvl="0" indent="-276225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활동지원사 건강검진비 지원</a:t>
            </a:r>
            <a:endParaRPr kumimoji="0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542925" marR="0" lvl="0" indent="-276225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활동지원사 및 이용자 휴게실 설치</a:t>
            </a:r>
            <a:endParaRPr kumimoji="0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542925" marR="0" lvl="0" indent="-276225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이용자 사례관리 </a:t>
            </a: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: 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지역사회팀과 연계 관리</a:t>
            </a:r>
            <a:endParaRPr kumimoji="0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400050" y="1665288"/>
            <a:ext cx="1467296" cy="2059424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강M" panose="02030600000101010101" pitchFamily="18" charset="-127"/>
                <a:ea typeface="HY강M" panose="02030600000101010101" pitchFamily="18" charset="-127"/>
                <a:cs typeface="+mn-cs"/>
              </a:rPr>
              <a:t>2022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강M" panose="02030600000101010101" pitchFamily="18" charset="-127"/>
                <a:ea typeface="HY강M" panose="02030600000101010101" pitchFamily="18" charset="-127"/>
                <a:cs typeface="+mn-cs"/>
              </a:rPr>
              <a:t>평가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391402" y="3850546"/>
            <a:ext cx="1467296" cy="2516690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강M" panose="02030600000101010101" pitchFamily="18" charset="-127"/>
                <a:ea typeface="HY강M" panose="02030600000101010101" pitchFamily="18" charset="-127"/>
                <a:cs typeface="+mn-cs"/>
              </a:rPr>
              <a:t>2023</a:t>
            </a:r>
            <a:r>
              <a:rPr kumimoji="0" lang="ko-KR" altLang="en-US" sz="18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강M" panose="02030600000101010101" pitchFamily="18" charset="-127"/>
                <a:ea typeface="HY강M" panose="02030600000101010101" pitchFamily="18" charset="-127"/>
                <a:cs typeface="+mn-cs"/>
              </a:rPr>
              <a:t> </a:t>
            </a:r>
            <a:endParaRPr kumimoji="0" lang="en-US" altLang="ko-KR" sz="1800" b="1" i="0" u="none" strike="noStrike" kern="1200" cap="none" spc="-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강M" panose="02030600000101010101" pitchFamily="18" charset="-127"/>
              <a:ea typeface="HY강M" panose="02030600000101010101" pitchFamily="18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강M" panose="02030600000101010101" pitchFamily="18" charset="-127"/>
                <a:ea typeface="HY강M" panose="02030600000101010101" pitchFamily="18" charset="-127"/>
                <a:cs typeface="+mn-cs"/>
              </a:rPr>
              <a:t>추진 계획</a:t>
            </a:r>
          </a:p>
        </p:txBody>
      </p:sp>
    </p:spTree>
    <p:extLst>
      <p:ext uri="{BB962C8B-B14F-4D97-AF65-F5344CB8AC3E}">
        <p14:creationId xmlns:p14="http://schemas.microsoft.com/office/powerpoint/2010/main" val="3116296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>
                <a:latin typeface="+mn-ea"/>
                <a:ea typeface="+mn-ea"/>
              </a:rPr>
              <a:t>◆2022</a:t>
            </a:r>
            <a:r>
              <a:rPr lang="ko-KR" altLang="en-US" dirty="0">
                <a:latin typeface="+mn-ea"/>
                <a:ea typeface="+mn-ea"/>
              </a:rPr>
              <a:t>년 사업 보고</a:t>
            </a:r>
            <a:r>
              <a:rPr lang="ko-KR" altLang="en-US" dirty="0"/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ko-KR" altLang="en-US" b="1" dirty="0"/>
              <a:t>생활지원팀</a:t>
            </a:r>
            <a:endParaRPr lang="en-US" altLang="ko-KR" b="1" dirty="0"/>
          </a:p>
        </p:txBody>
      </p:sp>
      <p:pic>
        <p:nvPicPr>
          <p:cNvPr id="2052" name="Picture 4" descr="노트와 연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5" y="5292865"/>
            <a:ext cx="1632441" cy="1012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F0843D-5D99-4447-9FFE-8AC11AD40308}" type="slidenum">
              <a:rPr kumimoji="0" lang="ko-KR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굴림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ko-KR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굴림" charset="-127"/>
              <a:cs typeface="+mn-cs"/>
            </a:endParaRPr>
          </a:p>
        </p:txBody>
      </p:sp>
    </p:spTree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테마">
  <a:themeElements>
    <a:clrScheme name="사용자 지정 1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39639D"/>
      </a:hlink>
      <a:folHlink>
        <a:srgbClr val="343434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도시">
  <a:themeElements>
    <a:clrScheme name="도시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도시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도시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New_Simple01">
  <a:themeElements>
    <a:clrScheme name="New_Simple01">
      <a:dk1>
        <a:sysClr val="windowText" lastClr="000000"/>
      </a:dk1>
      <a:lt1>
        <a:sysClr val="window" lastClr="FFFFFF"/>
      </a:lt1>
      <a:dk2>
        <a:srgbClr val="562B71"/>
      </a:dk2>
      <a:lt2>
        <a:srgbClr val="DFF0F7"/>
      </a:lt2>
      <a:accent1>
        <a:srgbClr val="6BA2DF"/>
      </a:accent1>
      <a:accent2>
        <a:srgbClr val="C0504D"/>
      </a:accent2>
      <a:accent3>
        <a:srgbClr val="9BBB59"/>
      </a:accent3>
      <a:accent4>
        <a:srgbClr val="8064A2"/>
      </a:accent4>
      <a:accent5>
        <a:srgbClr val="AA5E74"/>
      </a:accent5>
      <a:accent6>
        <a:srgbClr val="EF9031"/>
      </a:accent6>
      <a:hlink>
        <a:srgbClr val="FF0000"/>
      </a:hlink>
      <a:folHlink>
        <a:srgbClr val="92D050"/>
      </a:folHlink>
    </a:clrScheme>
    <a:fontScheme name="New_Simple01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맑은 고딕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맑은 고딕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New_Simple01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hade val="100000"/>
                <a:satMod val="165000"/>
              </a:schemeClr>
            </a:gs>
            <a:gs pos="55000">
              <a:schemeClr val="phClr">
                <a:tint val="83000"/>
                <a:shade val="100000"/>
                <a:satMod val="155000"/>
              </a:schemeClr>
            </a:gs>
            <a:gs pos="100000">
              <a:schemeClr val="phClr">
                <a:shade val="85000"/>
                <a:satMod val="100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20040000"/>
            </a:lightRig>
          </a:scene3d>
          <a:sp3d contourW="12700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hueMod val="105000"/>
                <a:satMod val="250000"/>
              </a:schemeClr>
            </a:gs>
            <a:gs pos="100000">
              <a:schemeClr val="phClr">
                <a:tint val="95000"/>
                <a:shade val="100000"/>
                <a:satMod val="200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4000"/>
                <a:satMod val="200000"/>
              </a:schemeClr>
            </a:gs>
            <a:gs pos="100000">
              <a:schemeClr val="phClr">
                <a:shade val="70000"/>
                <a:satMod val="200000"/>
              </a:schemeClr>
            </a:gs>
          </a:gsLst>
          <a:path path="circle">
            <a:fillToRect l="40000" r="40000" b="6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raining presentation">
  <a:themeElements>
    <a:clrScheme name="Office 테마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Office 테마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FontTx/>
          <a:buNone/>
          <a:defRPr kumimoji="0" lang="en-US" altLang="ko-KR" sz="1800" b="0" i="0" u="none" strike="noStrike" cap="none" normalizeH="0" baseline="0" smtClean="0">
            <a:solidFill>
              <a:schemeClr val="tx1"/>
            </a:solidFill>
            <a:effectLst/>
            <a:latin typeface="Arial"/>
          </a:defRPr>
        </a:defPPr>
      </a:lstStyle>
    </a:spDef>
    <a:lnDef>
      <a:spPr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FontTx/>
          <a:buNone/>
          <a:defRPr kumimoji="0" lang="en-US" altLang="ko-KR" sz="1800" b="0" i="0" u="none" strike="noStrike" cap="none" normalizeH="0" baseline="0" smtClean="0">
            <a:solidFill>
              <a:schemeClr val="tx1"/>
            </a:solidFill>
            <a:effectLst/>
            <a:latin typeface="Arial"/>
          </a:defRPr>
        </a:defPPr>
      </a:lstStyle>
    </a:lnDef>
    <a:txDef>
      <a:spPr/>
      <a:bodyPr/>
      <a:lstStyle/>
    </a:txDef>
  </a:objectDefaults>
  <a:extraClrSchemeLst/>
</a:theme>
</file>

<file path=ppt/theme/theme9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4213</TotalTime>
  <Words>5734</Words>
  <Application>Microsoft Office PowerPoint</Application>
  <PresentationFormat>화면 슬라이드 쇼(4:3)</PresentationFormat>
  <Paragraphs>855</Paragraphs>
  <Slides>72</Slides>
  <Notes>19</Notes>
  <HiddenSlides>0</HiddenSlides>
  <MMClips>0</MMClips>
  <ScaleCrop>false</ScaleCrop>
  <HeadingPairs>
    <vt:vector size="6" baseType="variant">
      <vt:variant>
        <vt:lpstr>사용한 글꼴</vt:lpstr>
      </vt:variant>
      <vt:variant>
        <vt:i4>23</vt:i4>
      </vt:variant>
      <vt:variant>
        <vt:lpstr>테마</vt:lpstr>
      </vt:variant>
      <vt:variant>
        <vt:i4>8</vt:i4>
      </vt:variant>
      <vt:variant>
        <vt:lpstr>슬라이드 제목</vt:lpstr>
      </vt:variant>
      <vt:variant>
        <vt:i4>72</vt:i4>
      </vt:variant>
    </vt:vector>
  </HeadingPairs>
  <TitlesOfParts>
    <vt:vector size="103" baseType="lpstr">
      <vt:lpstr>Wingdings</vt:lpstr>
      <vt:lpstr>나눔고딕</vt:lpstr>
      <vt:lpstr>바탕</vt:lpstr>
      <vt:lpstr>Georgia</vt:lpstr>
      <vt:lpstr>HY울릉도B</vt:lpstr>
      <vt:lpstr>Wingdings 3</vt:lpstr>
      <vt:lpstr>Tmon몬소리 Black</vt:lpstr>
      <vt:lpstr>Trebuchet MS</vt:lpstr>
      <vt:lpstr>HY헤드라인M</vt:lpstr>
      <vt:lpstr>나눔고딕 ExtraBold</vt:lpstr>
      <vt:lpstr>HY견고딕</vt:lpstr>
      <vt:lpstr>Calibri</vt:lpstr>
      <vt:lpstr>한컴 고딕</vt:lpstr>
      <vt:lpstr>Wingdings 2</vt:lpstr>
      <vt:lpstr>Tw Cen MT</vt:lpstr>
      <vt:lpstr>Arial</vt:lpstr>
      <vt:lpstr>Verdana</vt:lpstr>
      <vt:lpstr>HY강M</vt:lpstr>
      <vt:lpstr>굴림</vt:lpstr>
      <vt:lpstr>함초롬바탕</vt:lpstr>
      <vt:lpstr>맑은 고딕</vt:lpstr>
      <vt:lpstr>Calibri Light</vt:lpstr>
      <vt:lpstr>맑은고딕</vt:lpstr>
      <vt:lpstr>Office 테마</vt:lpstr>
      <vt:lpstr>7_Office 테마</vt:lpstr>
      <vt:lpstr>도시</vt:lpstr>
      <vt:lpstr>1_Office 테마</vt:lpstr>
      <vt:lpstr>2_Office 테마</vt:lpstr>
      <vt:lpstr>New_Simple01</vt:lpstr>
      <vt:lpstr>3_Office 테마</vt:lpstr>
      <vt:lpstr>Training presentation</vt:lpstr>
      <vt:lpstr>2022년 한국시각장애인복지관  연간 사업평가회</vt:lpstr>
      <vt:lpstr>2022년 사업평가보고</vt:lpstr>
      <vt:lpstr> 회계 - 1</vt:lpstr>
      <vt:lpstr> 회계 - 2</vt:lpstr>
      <vt:lpstr> 인사ㆍ행정</vt:lpstr>
      <vt:lpstr> 복무ㆍ서무 </vt:lpstr>
      <vt:lpstr> 시설</vt:lpstr>
      <vt:lpstr> 활동지원사업</vt:lpstr>
      <vt:lpstr>◆2022년 사업 보고 </vt:lpstr>
      <vt:lpstr>◆ 1.전년대비 조직 변화 사항</vt:lpstr>
      <vt:lpstr>◆ 3-1. 2022년 중점 사업 평가 </vt:lpstr>
      <vt:lpstr>◆ 3-2. 2022년 중점 사업 평가 </vt:lpstr>
      <vt:lpstr>◆ 3-3. 2022년 중점 사업 평가 </vt:lpstr>
      <vt:lpstr> ◆ 4. 사업 애로사항</vt:lpstr>
      <vt:lpstr> ◆ 5-1. 2023년 팀 중점 추진 방향</vt:lpstr>
      <vt:lpstr> ◆ 5-2. 2023년 팀 중점 추진 방향</vt:lpstr>
      <vt:lpstr> ◆ 5-3. 2023년 팀 중점 추진 방향</vt:lpstr>
      <vt:lpstr>  2022년도 사업 평가    기획홍보팀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2022  재활자립팀 사업평가 보고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2022년 사업 평가 보고</vt:lpstr>
      <vt:lpstr>팀 인원 변화 사항</vt:lpstr>
      <vt:lpstr>2022년 중점 사업 평가</vt:lpstr>
      <vt:lpstr>2022년 중점 사업 평가</vt:lpstr>
      <vt:lpstr>2022년 신규 사업 평가</vt:lpstr>
      <vt:lpstr>2023년 중점 추진 방향</vt:lpstr>
      <vt:lpstr>2023년 중점 추진 방향</vt:lpstr>
      <vt:lpstr>2022년 학습지원센터 사업 성과 보고</vt:lpstr>
      <vt:lpstr>1. 전년 대비 조직 변화사항</vt:lpstr>
      <vt:lpstr>2. 22년 중점/신규 사업 성과 평가 (1)</vt:lpstr>
      <vt:lpstr>2. 22년 중점/신규 사업 성과 평가 (2)</vt:lpstr>
      <vt:lpstr>2. 22년 중점/신규 사업 성과 평가 (3)</vt:lpstr>
      <vt:lpstr>2. 22년 중점/신규 사업 성과 평가 (4)</vt:lpstr>
      <vt:lpstr>4. 애로사항</vt:lpstr>
      <vt:lpstr>5. 23년 중점추진방향 (1)</vt:lpstr>
      <vt:lpstr>5. 23년 중점추진방향 (2)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문서의 제목 나눔고딕B, 54pt</dc:title>
  <dc:creator>네이버 한글캠페인</dc:creator>
  <cp:lastModifiedBy>이기원</cp:lastModifiedBy>
  <cp:revision>135</cp:revision>
  <cp:lastPrinted>2021-12-29T04:24:40Z</cp:lastPrinted>
  <dcterms:created xsi:type="dcterms:W3CDTF">2011-08-24T01:05:33Z</dcterms:created>
  <dcterms:modified xsi:type="dcterms:W3CDTF">2023-07-25T08:55:05Z</dcterms:modified>
</cp:coreProperties>
</file>