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8" r:id="rId2"/>
    <p:sldMasterId id="2147483690" r:id="rId3"/>
    <p:sldMasterId id="2147483726" r:id="rId4"/>
    <p:sldMasterId id="2147483738" r:id="rId5"/>
    <p:sldMasterId id="2147483750" r:id="rId6"/>
    <p:sldMasterId id="2147483762" r:id="rId7"/>
    <p:sldMasterId id="2147483774" r:id="rId8"/>
  </p:sldMasterIdLst>
  <p:notesMasterIdLst>
    <p:notesMasterId r:id="rId82"/>
  </p:notesMasterIdLst>
  <p:handoutMasterIdLst>
    <p:handoutMasterId r:id="rId83"/>
  </p:handoutMasterIdLst>
  <p:sldIdLst>
    <p:sldId id="257" r:id="rId9"/>
    <p:sldId id="296" r:id="rId10"/>
    <p:sldId id="297" r:id="rId11"/>
    <p:sldId id="294" r:id="rId12"/>
    <p:sldId id="284" r:id="rId13"/>
    <p:sldId id="285" r:id="rId14"/>
    <p:sldId id="290" r:id="rId15"/>
    <p:sldId id="376" r:id="rId16"/>
    <p:sldId id="377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7" r:id="rId25"/>
    <p:sldId id="309" r:id="rId26"/>
    <p:sldId id="310" r:id="rId27"/>
    <p:sldId id="311" r:id="rId28"/>
    <p:sldId id="312" r:id="rId29"/>
    <p:sldId id="313" r:id="rId30"/>
    <p:sldId id="314" r:id="rId31"/>
    <p:sldId id="316" r:id="rId32"/>
    <p:sldId id="317" r:id="rId33"/>
    <p:sldId id="318" r:id="rId34"/>
    <p:sldId id="319" r:id="rId35"/>
    <p:sldId id="320" r:id="rId36"/>
    <p:sldId id="321" r:id="rId37"/>
    <p:sldId id="256" r:id="rId38"/>
    <p:sldId id="260" r:id="rId39"/>
    <p:sldId id="273" r:id="rId40"/>
    <p:sldId id="289" r:id="rId41"/>
    <p:sldId id="388" r:id="rId42"/>
    <p:sldId id="292" r:id="rId43"/>
    <p:sldId id="288" r:id="rId44"/>
    <p:sldId id="283" r:id="rId45"/>
    <p:sldId id="389" r:id="rId46"/>
    <p:sldId id="286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39" r:id="rId55"/>
    <p:sldId id="340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68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66" r:id="rId80"/>
    <p:sldId id="367" r:id="rId81"/>
  </p:sldIdLst>
  <p:sldSz cx="9144000" cy="6858000" type="screen4x3"/>
  <p:notesSz cx="6797675" cy="9926638"/>
  <p:embeddedFontLst>
    <p:embeddedFont>
      <p:font typeface="HY강M" panose="020B0600000101010101" charset="-127"/>
      <p:regular r:id="rId84"/>
    </p:embeddedFont>
    <p:embeddedFont>
      <p:font typeface="HY울릉도B" panose="020B0600000101010101" charset="-127"/>
      <p:regular r:id="rId85"/>
    </p:embeddedFont>
    <p:embeddedFont>
      <p:font typeface="나눔고딕 ExtraBold" panose="020B0600000101010101" charset="-127"/>
      <p:bold r:id="rId86"/>
    </p:embeddedFon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Calibri Light" panose="020F0302020204030204" pitchFamily="34" charset="0"/>
      <p:regular r:id="rId91"/>
      <p:italic r:id="rId92"/>
    </p:embeddedFont>
    <p:embeddedFont>
      <p:font typeface="Georgia" panose="02040502050405020303" pitchFamily="18" charset="0"/>
      <p:regular r:id="rId93"/>
      <p:bold r:id="rId94"/>
      <p:italic r:id="rId95"/>
      <p:boldItalic r:id="rId96"/>
    </p:embeddedFont>
    <p:embeddedFont>
      <p:font typeface="HY견고딕" panose="02030600000101010101" pitchFamily="18" charset="-127"/>
      <p:regular r:id="rId97"/>
    </p:embeddedFont>
    <p:embeddedFont>
      <p:font typeface="HY헤드라인M" panose="02030600000101010101" pitchFamily="18" charset="-127"/>
      <p:regular r:id="rId98"/>
    </p:embeddedFont>
    <p:embeddedFont>
      <p:font typeface="Trebuchet MS" panose="020B0603020202020204" pitchFamily="34" charset="0"/>
      <p:regular r:id="rId99"/>
      <p:bold r:id="rId100"/>
      <p:italic r:id="rId101"/>
      <p:boldItalic r:id="rId102"/>
    </p:embeddedFont>
    <p:embeddedFont>
      <p:font typeface="Verdana" panose="020B0604030504040204" pitchFamily="34" charset="0"/>
      <p:regular r:id="rId103"/>
      <p:bold r:id="rId104"/>
      <p:italic r:id="rId105"/>
      <p:boldItalic r:id="rId106"/>
    </p:embeddedFont>
    <p:embeddedFont>
      <p:font typeface="Wingdings 2" panose="05020102010507070707" pitchFamily="18" charset="2"/>
      <p:regular r:id="rId107"/>
    </p:embeddedFont>
    <p:embeddedFont>
      <p:font typeface="나눔고딕" panose="020D0604000000000000" pitchFamily="50" charset="-127"/>
      <p:regular r:id="rId108"/>
      <p:bold r:id="rId109"/>
    </p:embeddedFont>
    <p:embeddedFont>
      <p:font typeface="맑은 고딕" panose="020B0503020000020004" pitchFamily="50" charset="-127"/>
      <p:regular r:id="rId110"/>
      <p:bold r:id="rId1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orient="horz" pos="1164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848">
          <p15:clr>
            <a:srgbClr val="A4A3A4"/>
          </p15:clr>
        </p15:guide>
        <p15:guide id="5" orient="horz" pos="1348">
          <p15:clr>
            <a:srgbClr val="A4A3A4"/>
          </p15:clr>
        </p15:guide>
        <p15:guide id="6" orient="horz" pos="559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1664">
          <p15:clr>
            <a:srgbClr val="A4A3A4"/>
          </p15:clr>
        </p15:guide>
        <p15:guide id="9" pos="2894">
          <p15:clr>
            <a:srgbClr val="A4A3A4"/>
          </p15:clr>
        </p15:guide>
        <p15:guide id="10" pos="5528">
          <p15:clr>
            <a:srgbClr val="A4A3A4"/>
          </p15:clr>
        </p15:guide>
        <p15:guide id="11" pos="230">
          <p15:clr>
            <a:srgbClr val="A4A3A4"/>
          </p15:clr>
        </p15:guide>
        <p15:guide id="12" pos="1562">
          <p15:clr>
            <a:srgbClr val="A4A3A4"/>
          </p15:clr>
        </p15:guide>
        <p15:guide id="13" pos="4226">
          <p15:clr>
            <a:srgbClr val="A4A3A4"/>
          </p15:clr>
        </p15:guide>
        <p15:guide id="14" pos="900">
          <p15:clr>
            <a:srgbClr val="A4A3A4"/>
          </p15:clr>
        </p15:guide>
        <p15:guide id="15" pos="4910">
          <p15:clr>
            <a:srgbClr val="A4A3A4"/>
          </p15:clr>
        </p15:guide>
        <p15:guide id="16" pos="1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56E"/>
    <a:srgbClr val="39649D"/>
    <a:srgbClr val="355D93"/>
    <a:srgbClr val="315687"/>
    <a:srgbClr val="1D314E"/>
    <a:srgbClr val="3D3C3E"/>
    <a:srgbClr val="063656"/>
    <a:srgbClr val="569CF0"/>
    <a:srgbClr val="8DBDF7"/>
    <a:srgbClr val="5D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86364" autoAdjust="0"/>
  </p:normalViewPr>
  <p:slideViewPr>
    <p:cSldViewPr snapToGrid="0">
      <p:cViewPr varScale="1">
        <p:scale>
          <a:sx n="110" d="100"/>
          <a:sy n="110" d="100"/>
        </p:scale>
        <p:origin x="120" y="174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12" Type="http://schemas.openxmlformats.org/officeDocument/2006/relationships/presProps" Target="presProps.xml"/><Relationship Id="rId16" Type="http://schemas.openxmlformats.org/officeDocument/2006/relationships/slide" Target="slides/slide8.xml"/><Relationship Id="rId107" Type="http://schemas.openxmlformats.org/officeDocument/2006/relationships/font" Target="fonts/font24.fntdata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viewProps" Target="viewProps.xml"/><Relationship Id="rId80" Type="http://schemas.openxmlformats.org/officeDocument/2006/relationships/slide" Target="slides/slide72.xml"/><Relationship Id="rId85" Type="http://schemas.openxmlformats.org/officeDocument/2006/relationships/font" Target="fonts/font2.fntdata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font" Target="fonts/font20.fntdata"/><Relationship Id="rId108" Type="http://schemas.openxmlformats.org/officeDocument/2006/relationships/font" Target="fonts/font25.fntdata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font" Target="fonts/font23.fntdata"/><Relationship Id="rId114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font" Target="fonts/font16.fntdata"/><Relationship Id="rId101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font" Target="fonts/font26.fntdata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14.fntdata"/><Relationship Id="rId104" Type="http://schemas.openxmlformats.org/officeDocument/2006/relationships/font" Target="fonts/font2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4.fntdata"/><Relationship Id="rId110" Type="http://schemas.openxmlformats.org/officeDocument/2006/relationships/font" Target="fonts/font27.fntdata"/><Relationship Id="rId115" Type="http://schemas.openxmlformats.org/officeDocument/2006/relationships/tableStyles" Target="tableStyles.xml"/><Relationship Id="rId61" Type="http://schemas.openxmlformats.org/officeDocument/2006/relationships/slide" Target="slides/slide53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font" Target="fonts/font17.fntdata"/><Relationship Id="rId105" Type="http://schemas.openxmlformats.org/officeDocument/2006/relationships/font" Target="fonts/font2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111" Type="http://schemas.openxmlformats.org/officeDocument/2006/relationships/font" Target="fonts/font28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63865631091491E-2"/>
          <c:y val="5.8243061407393923E-2"/>
          <c:w val="0.87857961053837341"/>
          <c:h val="0.79398148148148151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dk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altLang="ko-KR" dirty="0"/>
                      <a:t>187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8E-4877-8FF2-AD3A7B9597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 dirty="0"/>
                      <a:t>1249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8E-4877-8FF2-AD3A7B959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목표실인원</c:v>
                </c:pt>
                <c:pt idx="1">
                  <c:v>결과실인원</c:v>
                </c:pt>
                <c:pt idx="2">
                  <c:v>목표연인원</c:v>
                </c:pt>
                <c:pt idx="3">
                  <c:v>결과연인원</c:v>
                </c:pt>
              </c:strCache>
            </c:strRef>
          </c:cat>
          <c:val>
            <c:numRef>
              <c:f>Sheet1!$B$1:$B$4</c:f>
              <c:numCache>
                <c:formatCode>#,##0</c:formatCode>
                <c:ptCount val="4"/>
                <c:pt idx="0">
                  <c:v>148</c:v>
                </c:pt>
                <c:pt idx="1">
                  <c:v>188</c:v>
                </c:pt>
                <c:pt idx="2" formatCode="General">
                  <c:v>1079</c:v>
                </c:pt>
                <c:pt idx="3" formatCode="General">
                  <c:v>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E-4877-8FF2-AD3A7B9597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2078808"/>
        <c:axId val="371878144"/>
      </c:barChart>
      <c:catAx>
        <c:axId val="37207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1878144"/>
        <c:crosses val="autoZero"/>
        <c:auto val="1"/>
        <c:lblAlgn val="ctr"/>
        <c:lblOffset val="100"/>
        <c:noMultiLvlLbl val="0"/>
      </c:catAx>
      <c:valAx>
        <c:axId val="371878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7207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ACCA2-5D4C-4D78-B783-47582B84DAB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C3B27586-742B-4A15-A759-FB068EC1ADD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재가지원관리대상의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지역적 확대</a:t>
          </a:r>
        </a:p>
      </dgm:t>
    </dgm:pt>
    <dgm:pt modelId="{D336485B-2242-4A4D-B8EE-0A039156E8DD}" type="parTrans" cxnId="{AE9A4B15-1251-4182-A810-9374885AF010}">
      <dgm:prSet/>
      <dgm:spPr/>
      <dgm:t>
        <a:bodyPr/>
        <a:lstStyle/>
        <a:p>
          <a:pPr latinLnBrk="1"/>
          <a:endParaRPr lang="ko-KR" altLang="en-US"/>
        </a:p>
      </dgm:t>
    </dgm:pt>
    <dgm:pt modelId="{94B1011D-8CAE-4FBF-8DB8-CCB59E6EC983}" type="sibTrans" cxnId="{AE9A4B15-1251-4182-A810-9374885AF010}">
      <dgm:prSet/>
      <dgm:spPr/>
      <dgm:t>
        <a:bodyPr/>
        <a:lstStyle/>
        <a:p>
          <a:pPr latinLnBrk="1"/>
          <a:endParaRPr lang="ko-KR" altLang="en-US"/>
        </a:p>
      </dgm:t>
    </dgm:pt>
    <dgm:pt modelId="{95B0310A-A798-4F91-9514-480828FE3E1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광진구 이용자 현황조사 및 재가서비스 지원</a:t>
          </a:r>
        </a:p>
      </dgm:t>
    </dgm:pt>
    <dgm:pt modelId="{A28C6FE5-5677-480F-BED8-6EE5B7F5E35C}" type="par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3A08B5F3-1864-4B7F-A57F-ED17AC6CBC51}" type="sib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03C14760-5846-4392-9F8A-F2AC5865BBA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이용자 및 자원 정보 지역사회현황보고서 제작</a:t>
          </a:r>
        </a:p>
      </dgm:t>
    </dgm:pt>
    <dgm:pt modelId="{C417948E-DC45-4108-A48D-3179CF638D6B}" type="parTrans" cxnId="{D06B87AF-EB2C-49D7-9CE1-F58188E61B07}">
      <dgm:prSet/>
      <dgm:spPr/>
      <dgm:t>
        <a:bodyPr/>
        <a:lstStyle/>
        <a:p>
          <a:pPr latinLnBrk="1"/>
          <a:endParaRPr lang="ko-KR" altLang="en-US"/>
        </a:p>
      </dgm:t>
    </dgm:pt>
    <dgm:pt modelId="{2205EDB2-F1AD-490C-A80A-D7174F06EC29}" type="sibTrans" cxnId="{D06B87AF-EB2C-49D7-9CE1-F58188E61B07}">
      <dgm:prSet/>
      <dgm:spPr/>
      <dgm:t>
        <a:bodyPr/>
        <a:lstStyle/>
        <a:p>
          <a:pPr latinLnBrk="1"/>
          <a:endParaRPr lang="ko-KR" altLang="en-US"/>
        </a:p>
      </dgm:t>
    </dgm:pt>
    <dgm:pt modelId="{740088DF-21E3-47AD-A6FB-B4E9A0CFD936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사각지대 신규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대상자 발굴</a:t>
          </a:r>
        </a:p>
      </dgm:t>
    </dgm:pt>
    <dgm:pt modelId="{31A63E33-AC65-4836-AEFB-1150A5473BD9}" type="par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F9A7B50C-4483-46D6-9E2F-26A7B57DBB85}" type="sib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5BB63FC2-4B0A-4701-AFE5-AC8FA6A5876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복지관 사업 안내서를 제작하여 유관기관 특히 강동구 동 주민센터 배부를 통해 신규 대상자 발굴 안내</a:t>
          </a:r>
        </a:p>
      </dgm:t>
    </dgm:pt>
    <dgm:pt modelId="{7D8F2B00-D0C1-4DC5-84ED-133788D909DC}" type="parTrans" cxnId="{E58E2BF7-1AEB-4AB5-84FB-36A0717B5302}">
      <dgm:prSet/>
      <dgm:spPr/>
      <dgm:t>
        <a:bodyPr/>
        <a:lstStyle/>
        <a:p>
          <a:pPr latinLnBrk="1"/>
          <a:endParaRPr lang="ko-KR" altLang="en-US"/>
        </a:p>
      </dgm:t>
    </dgm:pt>
    <dgm:pt modelId="{F8188298-CC0B-4B6A-9DE9-67774F4F1DFA}" type="sibTrans" cxnId="{E58E2BF7-1AEB-4AB5-84FB-36A0717B5302}">
      <dgm:prSet/>
      <dgm:spPr/>
      <dgm:t>
        <a:bodyPr/>
        <a:lstStyle/>
        <a:p>
          <a:pPr latinLnBrk="1"/>
          <a:endParaRPr lang="ko-KR" altLang="en-US"/>
        </a:p>
      </dgm:t>
    </dgm:pt>
    <dgm:pt modelId="{9A51C152-0781-4519-A78C-66647712B9A5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개별 맞춤 및 소규모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프로그램 운영</a:t>
          </a:r>
        </a:p>
      </dgm:t>
    </dgm:pt>
    <dgm:pt modelId="{4E39778F-F4BC-4D51-9E56-FC35014E0C9C}" type="parTrans" cxnId="{185FB6C3-7E2F-4359-A0D3-6B328EF9B6DC}">
      <dgm:prSet/>
      <dgm:spPr/>
      <dgm:t>
        <a:bodyPr/>
        <a:lstStyle/>
        <a:p>
          <a:pPr latinLnBrk="1"/>
          <a:endParaRPr lang="ko-KR" altLang="en-US"/>
        </a:p>
      </dgm:t>
    </dgm:pt>
    <dgm:pt modelId="{ED48EA12-BFFE-406D-9829-DB48E41A56FB}" type="sibTrans" cxnId="{185FB6C3-7E2F-4359-A0D3-6B328EF9B6DC}">
      <dgm:prSet/>
      <dgm:spPr/>
      <dgm:t>
        <a:bodyPr/>
        <a:lstStyle/>
        <a:p>
          <a:pPr latinLnBrk="1"/>
          <a:endParaRPr lang="ko-KR" altLang="en-US"/>
        </a:p>
      </dgm:t>
    </dgm:pt>
    <dgm:pt modelId="{8C55BD66-9110-4720-A7CA-ED3F8130D8B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sz="1600" b="1" dirty="0">
              <a:latin typeface="+mn-ea"/>
              <a:ea typeface="+mn-ea"/>
            </a:rPr>
            <a:t>2020</a:t>
          </a:r>
          <a:r>
            <a:rPr lang="ko-KR" altLang="en-US" sz="1600" b="1" dirty="0">
              <a:latin typeface="+mn-ea"/>
              <a:ea typeface="+mn-ea"/>
            </a:rPr>
            <a:t>년 강동구 거주 이용자 실태조사 결과를 바탕으로 동료 활동</a:t>
          </a:r>
          <a:r>
            <a:rPr lang="en-US" altLang="ko-KR" sz="1600" b="1" dirty="0">
              <a:latin typeface="+mn-ea"/>
              <a:ea typeface="+mn-ea"/>
            </a:rPr>
            <a:t>, </a:t>
          </a:r>
          <a:r>
            <a:rPr lang="ko-KR" altLang="en-US" sz="1600" b="1" dirty="0">
              <a:latin typeface="+mn-ea"/>
              <a:ea typeface="+mn-ea"/>
            </a:rPr>
            <a:t>정보 제공</a:t>
          </a:r>
          <a:r>
            <a:rPr lang="en-US" altLang="ko-KR" sz="1600" b="1" dirty="0">
              <a:latin typeface="+mn-ea"/>
              <a:ea typeface="+mn-ea"/>
            </a:rPr>
            <a:t>, </a:t>
          </a:r>
          <a:r>
            <a:rPr lang="ko-KR" altLang="en-US" sz="1600" b="1" dirty="0">
              <a:latin typeface="+mn-ea"/>
              <a:ea typeface="+mn-ea"/>
            </a:rPr>
            <a:t>이웃관계 형성</a:t>
          </a:r>
          <a:r>
            <a:rPr lang="en-US" altLang="ko-KR" sz="1600" b="1" dirty="0">
              <a:latin typeface="+mn-ea"/>
              <a:ea typeface="+mn-ea"/>
            </a:rPr>
            <a:t>, </a:t>
          </a:r>
          <a:r>
            <a:rPr lang="ko-KR" altLang="en-US" sz="1600" b="1" dirty="0">
              <a:latin typeface="+mn-ea"/>
              <a:ea typeface="+mn-ea"/>
            </a:rPr>
            <a:t>가족지원 사업 운영</a:t>
          </a:r>
        </a:p>
      </dgm:t>
    </dgm:pt>
    <dgm:pt modelId="{71C943CA-7B63-4B59-BE5F-B3FEA484BCEA}" type="par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C7EB31C1-0664-474F-B48B-D6D3070712DF}" type="sib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5E89B031-0F64-4F89-85C5-8089A1B71683}" type="pres">
      <dgm:prSet presAssocID="{144ACCA2-5D4C-4D78-B783-47582B84DAB3}" presName="Name0" presStyleCnt="0">
        <dgm:presLayoutVars>
          <dgm:dir/>
          <dgm:animLvl val="lvl"/>
          <dgm:resizeHandles val="exact"/>
        </dgm:presLayoutVars>
      </dgm:prSet>
      <dgm:spPr/>
    </dgm:pt>
    <dgm:pt modelId="{A897BF58-F924-46CA-9C22-D51A3008D3E8}" type="pres">
      <dgm:prSet presAssocID="{C3B27586-742B-4A15-A759-FB068EC1ADD8}" presName="linNode" presStyleCnt="0"/>
      <dgm:spPr/>
    </dgm:pt>
    <dgm:pt modelId="{BFC2C159-3738-44F4-8EF3-4042724EA733}" type="pres">
      <dgm:prSet presAssocID="{C3B27586-742B-4A15-A759-FB068EC1ADD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F1194F9-1245-4203-850A-1446D315A6E5}" type="pres">
      <dgm:prSet presAssocID="{C3B27586-742B-4A15-A759-FB068EC1ADD8}" presName="descendantText" presStyleLbl="alignAccFollowNode1" presStyleIdx="0" presStyleCnt="3">
        <dgm:presLayoutVars>
          <dgm:bulletEnabled val="1"/>
        </dgm:presLayoutVars>
      </dgm:prSet>
      <dgm:spPr/>
    </dgm:pt>
    <dgm:pt modelId="{6AB716FF-25F9-40DE-81A9-8C543A38F9D2}" type="pres">
      <dgm:prSet presAssocID="{94B1011D-8CAE-4FBF-8DB8-CCB59E6EC983}" presName="sp" presStyleCnt="0"/>
      <dgm:spPr/>
    </dgm:pt>
    <dgm:pt modelId="{928C3425-A0FC-4FE9-B55D-A164939F7C0E}" type="pres">
      <dgm:prSet presAssocID="{740088DF-21E3-47AD-A6FB-B4E9A0CFD936}" presName="linNode" presStyleCnt="0"/>
      <dgm:spPr/>
    </dgm:pt>
    <dgm:pt modelId="{5923C925-ABCE-41A4-8AFA-9CD6494154DC}" type="pres">
      <dgm:prSet presAssocID="{740088DF-21E3-47AD-A6FB-B4E9A0CFD9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0A4CC11-76DB-44FA-B7AD-8FC1FF89F5F2}" type="pres">
      <dgm:prSet presAssocID="{740088DF-21E3-47AD-A6FB-B4E9A0CFD936}" presName="descendantText" presStyleLbl="alignAccFollowNode1" presStyleIdx="1" presStyleCnt="3">
        <dgm:presLayoutVars>
          <dgm:bulletEnabled val="1"/>
        </dgm:presLayoutVars>
      </dgm:prSet>
      <dgm:spPr/>
    </dgm:pt>
    <dgm:pt modelId="{59A95602-6978-497E-832A-606828FB9081}" type="pres">
      <dgm:prSet presAssocID="{F9A7B50C-4483-46D6-9E2F-26A7B57DBB85}" presName="sp" presStyleCnt="0"/>
      <dgm:spPr/>
    </dgm:pt>
    <dgm:pt modelId="{E35BE86F-49B7-4C2E-AF6F-931DB7AB6D99}" type="pres">
      <dgm:prSet presAssocID="{9A51C152-0781-4519-A78C-66647712B9A5}" presName="linNode" presStyleCnt="0"/>
      <dgm:spPr/>
    </dgm:pt>
    <dgm:pt modelId="{8D9A370D-8AD9-48D1-8A60-5EB7F9AD4A8C}" type="pres">
      <dgm:prSet presAssocID="{9A51C152-0781-4519-A78C-66647712B9A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FD2C7CE-BDC7-4DEB-BF62-E3C665A315AB}" type="pres">
      <dgm:prSet presAssocID="{9A51C152-0781-4519-A78C-66647712B9A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DBD5A12-078A-4D47-BA45-E415770E05B7}" type="presOf" srcId="{9A51C152-0781-4519-A78C-66647712B9A5}" destId="{8D9A370D-8AD9-48D1-8A60-5EB7F9AD4A8C}" srcOrd="0" destOrd="0" presId="urn:microsoft.com/office/officeart/2005/8/layout/vList5"/>
    <dgm:cxn modelId="{AE9A4B15-1251-4182-A810-9374885AF010}" srcId="{144ACCA2-5D4C-4D78-B783-47582B84DAB3}" destId="{C3B27586-742B-4A15-A759-FB068EC1ADD8}" srcOrd="0" destOrd="0" parTransId="{D336485B-2242-4A4D-B8EE-0A039156E8DD}" sibTransId="{94B1011D-8CAE-4FBF-8DB8-CCB59E6EC983}"/>
    <dgm:cxn modelId="{6EAEA61B-4872-45EE-BD8F-5DEA500555D4}" type="presOf" srcId="{03C14760-5846-4392-9F8A-F2AC5865BBAD}" destId="{FF1194F9-1245-4203-850A-1446D315A6E5}" srcOrd="0" destOrd="1" presId="urn:microsoft.com/office/officeart/2005/8/layout/vList5"/>
    <dgm:cxn modelId="{8187342E-13D4-4D2A-9445-8173FBB0667F}" type="presOf" srcId="{8C55BD66-9110-4720-A7CA-ED3F8130D8BD}" destId="{2FD2C7CE-BDC7-4DEB-BF62-E3C665A315AB}" srcOrd="0" destOrd="0" presId="urn:microsoft.com/office/officeart/2005/8/layout/vList5"/>
    <dgm:cxn modelId="{3589F75D-38BB-4620-8880-A63B85FA8BE6}" type="presOf" srcId="{740088DF-21E3-47AD-A6FB-B4E9A0CFD936}" destId="{5923C925-ABCE-41A4-8AFA-9CD6494154DC}" srcOrd="0" destOrd="0" presId="urn:microsoft.com/office/officeart/2005/8/layout/vList5"/>
    <dgm:cxn modelId="{D06B87AF-EB2C-49D7-9CE1-F58188E61B07}" srcId="{C3B27586-742B-4A15-A759-FB068EC1ADD8}" destId="{03C14760-5846-4392-9F8A-F2AC5865BBAD}" srcOrd="1" destOrd="0" parTransId="{C417948E-DC45-4108-A48D-3179CF638D6B}" sibTransId="{2205EDB2-F1AD-490C-A80A-D7174F06EC29}"/>
    <dgm:cxn modelId="{185FB6C3-7E2F-4359-A0D3-6B328EF9B6DC}" srcId="{144ACCA2-5D4C-4D78-B783-47582B84DAB3}" destId="{9A51C152-0781-4519-A78C-66647712B9A5}" srcOrd="2" destOrd="0" parTransId="{4E39778F-F4BC-4D51-9E56-FC35014E0C9C}" sibTransId="{ED48EA12-BFFE-406D-9829-DB48E41A56FB}"/>
    <dgm:cxn modelId="{B5910DC4-B70B-4CF1-B596-F034AFF6EDF6}" srcId="{C3B27586-742B-4A15-A759-FB068EC1ADD8}" destId="{95B0310A-A798-4F91-9514-480828FE3E14}" srcOrd="0" destOrd="0" parTransId="{A28C6FE5-5677-480F-BED8-6EE5B7F5E35C}" sibTransId="{3A08B5F3-1864-4B7F-A57F-ED17AC6CBC51}"/>
    <dgm:cxn modelId="{A8AF6ECF-F746-4C5A-A13C-5E79E2FCFAB3}" type="presOf" srcId="{95B0310A-A798-4F91-9514-480828FE3E14}" destId="{FF1194F9-1245-4203-850A-1446D315A6E5}" srcOrd="0" destOrd="0" presId="urn:microsoft.com/office/officeart/2005/8/layout/vList5"/>
    <dgm:cxn modelId="{0ABF24D2-417B-48F3-BD88-69E6A4DB7ABE}" srcId="{144ACCA2-5D4C-4D78-B783-47582B84DAB3}" destId="{740088DF-21E3-47AD-A6FB-B4E9A0CFD936}" srcOrd="1" destOrd="0" parTransId="{31A63E33-AC65-4836-AEFB-1150A5473BD9}" sibTransId="{F9A7B50C-4483-46D6-9E2F-26A7B57DBB85}"/>
    <dgm:cxn modelId="{EC8972DE-1568-45F2-9140-ADCA34DCF20B}" type="presOf" srcId="{144ACCA2-5D4C-4D78-B783-47582B84DAB3}" destId="{5E89B031-0F64-4F89-85C5-8089A1B71683}" srcOrd="0" destOrd="0" presId="urn:microsoft.com/office/officeart/2005/8/layout/vList5"/>
    <dgm:cxn modelId="{E216C4E0-B679-4305-84F5-A8E814CE1984}" srcId="{9A51C152-0781-4519-A78C-66647712B9A5}" destId="{8C55BD66-9110-4720-A7CA-ED3F8130D8BD}" srcOrd="0" destOrd="0" parTransId="{71C943CA-7B63-4B59-BE5F-B3FEA484BCEA}" sibTransId="{C7EB31C1-0664-474F-B48B-D6D3070712DF}"/>
    <dgm:cxn modelId="{E58E2BF7-1AEB-4AB5-84FB-36A0717B5302}" srcId="{740088DF-21E3-47AD-A6FB-B4E9A0CFD936}" destId="{5BB63FC2-4B0A-4701-AFE5-AC8FA6A58768}" srcOrd="0" destOrd="0" parTransId="{7D8F2B00-D0C1-4DC5-84ED-133788D909DC}" sibTransId="{F8188298-CC0B-4B6A-9DE9-67774F4F1DFA}"/>
    <dgm:cxn modelId="{CD5C11F8-BD3F-4977-9E9E-C78E3B73E846}" type="presOf" srcId="{C3B27586-742B-4A15-A759-FB068EC1ADD8}" destId="{BFC2C159-3738-44F4-8EF3-4042724EA733}" srcOrd="0" destOrd="0" presId="urn:microsoft.com/office/officeart/2005/8/layout/vList5"/>
    <dgm:cxn modelId="{5A647FFF-D1F8-40D4-A877-BD62C0410E50}" type="presOf" srcId="{5BB63FC2-4B0A-4701-AFE5-AC8FA6A58768}" destId="{30A4CC11-76DB-44FA-B7AD-8FC1FF89F5F2}" srcOrd="0" destOrd="0" presId="urn:microsoft.com/office/officeart/2005/8/layout/vList5"/>
    <dgm:cxn modelId="{0A9B7F34-95C2-4EB2-BC88-26F38B670A7D}" type="presParOf" srcId="{5E89B031-0F64-4F89-85C5-8089A1B71683}" destId="{A897BF58-F924-46CA-9C22-D51A3008D3E8}" srcOrd="0" destOrd="0" presId="urn:microsoft.com/office/officeart/2005/8/layout/vList5"/>
    <dgm:cxn modelId="{B9C88575-4BD4-4435-8E7C-921C4FDC28B0}" type="presParOf" srcId="{A897BF58-F924-46CA-9C22-D51A3008D3E8}" destId="{BFC2C159-3738-44F4-8EF3-4042724EA733}" srcOrd="0" destOrd="0" presId="urn:microsoft.com/office/officeart/2005/8/layout/vList5"/>
    <dgm:cxn modelId="{99771CAD-8348-4344-9135-B079159FEBD8}" type="presParOf" srcId="{A897BF58-F924-46CA-9C22-D51A3008D3E8}" destId="{FF1194F9-1245-4203-850A-1446D315A6E5}" srcOrd="1" destOrd="0" presId="urn:microsoft.com/office/officeart/2005/8/layout/vList5"/>
    <dgm:cxn modelId="{8C5297DB-B1F9-43E7-A1CC-3E8B300A92F4}" type="presParOf" srcId="{5E89B031-0F64-4F89-85C5-8089A1B71683}" destId="{6AB716FF-25F9-40DE-81A9-8C543A38F9D2}" srcOrd="1" destOrd="0" presId="urn:microsoft.com/office/officeart/2005/8/layout/vList5"/>
    <dgm:cxn modelId="{FD54CF33-98EB-46DA-99ED-F6E714B08FC2}" type="presParOf" srcId="{5E89B031-0F64-4F89-85C5-8089A1B71683}" destId="{928C3425-A0FC-4FE9-B55D-A164939F7C0E}" srcOrd="2" destOrd="0" presId="urn:microsoft.com/office/officeart/2005/8/layout/vList5"/>
    <dgm:cxn modelId="{91511D43-753F-4E29-A8B8-606AEB4155F6}" type="presParOf" srcId="{928C3425-A0FC-4FE9-B55D-A164939F7C0E}" destId="{5923C925-ABCE-41A4-8AFA-9CD6494154DC}" srcOrd="0" destOrd="0" presId="urn:microsoft.com/office/officeart/2005/8/layout/vList5"/>
    <dgm:cxn modelId="{C63D1B0E-3BAF-4185-9E7B-B3FABDE4AAFA}" type="presParOf" srcId="{928C3425-A0FC-4FE9-B55D-A164939F7C0E}" destId="{30A4CC11-76DB-44FA-B7AD-8FC1FF89F5F2}" srcOrd="1" destOrd="0" presId="urn:microsoft.com/office/officeart/2005/8/layout/vList5"/>
    <dgm:cxn modelId="{80982AD4-93D0-4527-87A8-AD060D5A8477}" type="presParOf" srcId="{5E89B031-0F64-4F89-85C5-8089A1B71683}" destId="{59A95602-6978-497E-832A-606828FB9081}" srcOrd="3" destOrd="0" presId="urn:microsoft.com/office/officeart/2005/8/layout/vList5"/>
    <dgm:cxn modelId="{DB3DEAA2-51DD-468B-BEB0-AA14E212ECF8}" type="presParOf" srcId="{5E89B031-0F64-4F89-85C5-8089A1B71683}" destId="{E35BE86F-49B7-4C2E-AF6F-931DB7AB6D99}" srcOrd="4" destOrd="0" presId="urn:microsoft.com/office/officeart/2005/8/layout/vList5"/>
    <dgm:cxn modelId="{2B76A138-8121-4066-B0D1-AEFFA9AE9389}" type="presParOf" srcId="{E35BE86F-49B7-4C2E-AF6F-931DB7AB6D99}" destId="{8D9A370D-8AD9-48D1-8A60-5EB7F9AD4A8C}" srcOrd="0" destOrd="0" presId="urn:microsoft.com/office/officeart/2005/8/layout/vList5"/>
    <dgm:cxn modelId="{BB41F381-E8F3-4120-8F0E-F40BA79812FB}" type="presParOf" srcId="{E35BE86F-49B7-4C2E-AF6F-931DB7AB6D99}" destId="{2FD2C7CE-BDC7-4DEB-BF62-E3C665A315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ACCA2-5D4C-4D78-B783-47582B84DAB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C3B27586-742B-4A15-A759-FB068EC1ADD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지역사회 관계망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조성의 기반 마련</a:t>
          </a:r>
        </a:p>
      </dgm:t>
    </dgm:pt>
    <dgm:pt modelId="{D336485B-2242-4A4D-B8EE-0A039156E8DD}" type="parTrans" cxnId="{AE9A4B15-1251-4182-A810-9374885AF010}">
      <dgm:prSet/>
      <dgm:spPr/>
      <dgm:t>
        <a:bodyPr/>
        <a:lstStyle/>
        <a:p>
          <a:pPr latinLnBrk="1"/>
          <a:endParaRPr lang="ko-KR" altLang="en-US"/>
        </a:p>
      </dgm:t>
    </dgm:pt>
    <dgm:pt modelId="{94B1011D-8CAE-4FBF-8DB8-CCB59E6EC983}" type="sibTrans" cxnId="{AE9A4B15-1251-4182-A810-9374885AF010}">
      <dgm:prSet/>
      <dgm:spPr/>
      <dgm:t>
        <a:bodyPr/>
        <a:lstStyle/>
        <a:p>
          <a:pPr latinLnBrk="1"/>
          <a:endParaRPr lang="ko-KR" altLang="en-US"/>
        </a:p>
      </dgm:t>
    </dgm:pt>
    <dgm:pt modelId="{95B0310A-A798-4F91-9514-480828FE3E1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지역 내 기존의 후원 업체에 방문하여 인사 활동</a:t>
          </a:r>
        </a:p>
      </dgm:t>
    </dgm:pt>
    <dgm:pt modelId="{A28C6FE5-5677-480F-BED8-6EE5B7F5E35C}" type="par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3A08B5F3-1864-4B7F-A57F-ED17AC6CBC51}" type="sib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03C14760-5846-4392-9F8A-F2AC5865BBA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이용자 욕구에 따라 지역자원 발굴 및 연계 활동</a:t>
          </a:r>
        </a:p>
      </dgm:t>
    </dgm:pt>
    <dgm:pt modelId="{C417948E-DC45-4108-A48D-3179CF638D6B}" type="parTrans" cxnId="{D06B87AF-EB2C-49D7-9CE1-F58188E61B07}">
      <dgm:prSet/>
      <dgm:spPr/>
      <dgm:t>
        <a:bodyPr/>
        <a:lstStyle/>
        <a:p>
          <a:pPr latinLnBrk="1"/>
          <a:endParaRPr lang="ko-KR" altLang="en-US"/>
        </a:p>
      </dgm:t>
    </dgm:pt>
    <dgm:pt modelId="{2205EDB2-F1AD-490C-A80A-D7174F06EC29}" type="sibTrans" cxnId="{D06B87AF-EB2C-49D7-9CE1-F58188E61B07}">
      <dgm:prSet/>
      <dgm:spPr/>
      <dgm:t>
        <a:bodyPr/>
        <a:lstStyle/>
        <a:p>
          <a:pPr latinLnBrk="1"/>
          <a:endParaRPr lang="ko-KR" altLang="en-US"/>
        </a:p>
      </dgm:t>
    </dgm:pt>
    <dgm:pt modelId="{740088DF-21E3-47AD-A6FB-B4E9A0CFD936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적극적인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후원 개발 관리 운영</a:t>
          </a:r>
        </a:p>
      </dgm:t>
    </dgm:pt>
    <dgm:pt modelId="{31A63E33-AC65-4836-AEFB-1150A5473BD9}" type="par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F9A7B50C-4483-46D6-9E2F-26A7B57DBB85}" type="sib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5BB63FC2-4B0A-4701-AFE5-AC8FA6A5876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개별 후원지원을 위한 체계적 기준과 과정 마련</a:t>
          </a:r>
        </a:p>
      </dgm:t>
    </dgm:pt>
    <dgm:pt modelId="{7D8F2B00-D0C1-4DC5-84ED-133788D909DC}" type="parTrans" cxnId="{E58E2BF7-1AEB-4AB5-84FB-36A0717B5302}">
      <dgm:prSet/>
      <dgm:spPr/>
      <dgm:t>
        <a:bodyPr/>
        <a:lstStyle/>
        <a:p>
          <a:pPr latinLnBrk="1"/>
          <a:endParaRPr lang="ko-KR" altLang="en-US"/>
        </a:p>
      </dgm:t>
    </dgm:pt>
    <dgm:pt modelId="{F8188298-CC0B-4B6A-9DE9-67774F4F1DFA}" type="sibTrans" cxnId="{E58E2BF7-1AEB-4AB5-84FB-36A0717B5302}">
      <dgm:prSet/>
      <dgm:spPr/>
      <dgm:t>
        <a:bodyPr/>
        <a:lstStyle/>
        <a:p>
          <a:pPr latinLnBrk="1"/>
          <a:endParaRPr lang="ko-KR" altLang="en-US"/>
        </a:p>
      </dgm:t>
    </dgm:pt>
    <dgm:pt modelId="{9A51C152-0781-4519-A78C-66647712B9A5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자원봉사 관리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체계적 운영</a:t>
          </a:r>
        </a:p>
      </dgm:t>
    </dgm:pt>
    <dgm:pt modelId="{4E39778F-F4BC-4D51-9E56-FC35014E0C9C}" type="parTrans" cxnId="{185FB6C3-7E2F-4359-A0D3-6B328EF9B6DC}">
      <dgm:prSet/>
      <dgm:spPr/>
      <dgm:t>
        <a:bodyPr/>
        <a:lstStyle/>
        <a:p>
          <a:pPr latinLnBrk="1"/>
          <a:endParaRPr lang="ko-KR" altLang="en-US"/>
        </a:p>
      </dgm:t>
    </dgm:pt>
    <dgm:pt modelId="{ED48EA12-BFFE-406D-9829-DB48E41A56FB}" type="sibTrans" cxnId="{185FB6C3-7E2F-4359-A0D3-6B328EF9B6DC}">
      <dgm:prSet/>
      <dgm:spPr/>
      <dgm:t>
        <a:bodyPr/>
        <a:lstStyle/>
        <a:p>
          <a:pPr latinLnBrk="1"/>
          <a:endParaRPr lang="ko-KR" altLang="en-US"/>
        </a:p>
      </dgm:t>
    </dgm:pt>
    <dgm:pt modelId="{8C55BD66-9110-4720-A7CA-ED3F8130D8B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각 팀 자원봉사 자료 취합 후 매월 실적 보고</a:t>
          </a:r>
        </a:p>
      </dgm:t>
    </dgm:pt>
    <dgm:pt modelId="{71C943CA-7B63-4B59-BE5F-B3FEA484BCEA}" type="par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C7EB31C1-0664-474F-B48B-D6D3070712DF}" type="sib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B0F6FF84-5D64-413C-91C3-4AC3518F4096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자원 개발과 공유를 위한 서울시 및 전국 복지기관 네트워크 활동</a:t>
          </a:r>
        </a:p>
      </dgm:t>
    </dgm:pt>
    <dgm:pt modelId="{1DF46B9F-7423-4847-9C50-2F2B169C1ED6}" type="parTrans" cxnId="{0D4AF1EA-9516-4964-83B2-06C9B993B9AF}">
      <dgm:prSet/>
      <dgm:spPr/>
      <dgm:t>
        <a:bodyPr/>
        <a:lstStyle/>
        <a:p>
          <a:pPr latinLnBrk="1"/>
          <a:endParaRPr lang="ko-KR" altLang="en-US"/>
        </a:p>
      </dgm:t>
    </dgm:pt>
    <dgm:pt modelId="{335D75C2-5C3B-4BA1-A19B-F1C6F6A3A4E6}" type="sibTrans" cxnId="{0D4AF1EA-9516-4964-83B2-06C9B993B9AF}">
      <dgm:prSet/>
      <dgm:spPr/>
      <dgm:t>
        <a:bodyPr/>
        <a:lstStyle/>
        <a:p>
          <a:pPr latinLnBrk="1"/>
          <a:endParaRPr lang="ko-KR" altLang="en-US"/>
        </a:p>
      </dgm:t>
    </dgm:pt>
    <dgm:pt modelId="{437F390C-692F-4E2F-8378-330AEC54ADF7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서울사회복지협의회 모니터링 평가 결과 공유</a:t>
          </a:r>
        </a:p>
      </dgm:t>
    </dgm:pt>
    <dgm:pt modelId="{A43FF344-6983-4971-8DC9-22CA408350F6}" type="parTrans" cxnId="{3AAE5ACD-E051-4128-9E68-EAD5BD4A0BDC}">
      <dgm:prSet/>
      <dgm:spPr/>
      <dgm:t>
        <a:bodyPr/>
        <a:lstStyle/>
        <a:p>
          <a:pPr latinLnBrk="1"/>
          <a:endParaRPr lang="ko-KR" altLang="en-US"/>
        </a:p>
      </dgm:t>
    </dgm:pt>
    <dgm:pt modelId="{FC7E8A50-0002-491F-BE1C-8B8DD4B2C14E}" type="sibTrans" cxnId="{3AAE5ACD-E051-4128-9E68-EAD5BD4A0BDC}">
      <dgm:prSet/>
      <dgm:spPr/>
      <dgm:t>
        <a:bodyPr/>
        <a:lstStyle/>
        <a:p>
          <a:pPr latinLnBrk="1"/>
          <a:endParaRPr lang="ko-KR" altLang="en-US"/>
        </a:p>
      </dgm:t>
    </dgm:pt>
    <dgm:pt modelId="{5E89B031-0F64-4F89-85C5-8089A1B71683}" type="pres">
      <dgm:prSet presAssocID="{144ACCA2-5D4C-4D78-B783-47582B84DAB3}" presName="Name0" presStyleCnt="0">
        <dgm:presLayoutVars>
          <dgm:dir/>
          <dgm:animLvl val="lvl"/>
          <dgm:resizeHandles val="exact"/>
        </dgm:presLayoutVars>
      </dgm:prSet>
      <dgm:spPr/>
    </dgm:pt>
    <dgm:pt modelId="{A897BF58-F924-46CA-9C22-D51A3008D3E8}" type="pres">
      <dgm:prSet presAssocID="{C3B27586-742B-4A15-A759-FB068EC1ADD8}" presName="linNode" presStyleCnt="0"/>
      <dgm:spPr/>
    </dgm:pt>
    <dgm:pt modelId="{BFC2C159-3738-44F4-8EF3-4042724EA733}" type="pres">
      <dgm:prSet presAssocID="{C3B27586-742B-4A15-A759-FB068EC1ADD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F1194F9-1245-4203-850A-1446D315A6E5}" type="pres">
      <dgm:prSet presAssocID="{C3B27586-742B-4A15-A759-FB068EC1ADD8}" presName="descendantText" presStyleLbl="alignAccFollowNode1" presStyleIdx="0" presStyleCnt="3">
        <dgm:presLayoutVars>
          <dgm:bulletEnabled val="1"/>
        </dgm:presLayoutVars>
      </dgm:prSet>
      <dgm:spPr/>
    </dgm:pt>
    <dgm:pt modelId="{6AB716FF-25F9-40DE-81A9-8C543A38F9D2}" type="pres">
      <dgm:prSet presAssocID="{94B1011D-8CAE-4FBF-8DB8-CCB59E6EC983}" presName="sp" presStyleCnt="0"/>
      <dgm:spPr/>
    </dgm:pt>
    <dgm:pt modelId="{928C3425-A0FC-4FE9-B55D-A164939F7C0E}" type="pres">
      <dgm:prSet presAssocID="{740088DF-21E3-47AD-A6FB-B4E9A0CFD936}" presName="linNode" presStyleCnt="0"/>
      <dgm:spPr/>
    </dgm:pt>
    <dgm:pt modelId="{5923C925-ABCE-41A4-8AFA-9CD6494154DC}" type="pres">
      <dgm:prSet presAssocID="{740088DF-21E3-47AD-A6FB-B4E9A0CFD9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0A4CC11-76DB-44FA-B7AD-8FC1FF89F5F2}" type="pres">
      <dgm:prSet presAssocID="{740088DF-21E3-47AD-A6FB-B4E9A0CFD936}" presName="descendantText" presStyleLbl="alignAccFollowNode1" presStyleIdx="1" presStyleCnt="3">
        <dgm:presLayoutVars>
          <dgm:bulletEnabled val="1"/>
        </dgm:presLayoutVars>
      </dgm:prSet>
      <dgm:spPr/>
    </dgm:pt>
    <dgm:pt modelId="{59A95602-6978-497E-832A-606828FB9081}" type="pres">
      <dgm:prSet presAssocID="{F9A7B50C-4483-46D6-9E2F-26A7B57DBB85}" presName="sp" presStyleCnt="0"/>
      <dgm:spPr/>
    </dgm:pt>
    <dgm:pt modelId="{E35BE86F-49B7-4C2E-AF6F-931DB7AB6D99}" type="pres">
      <dgm:prSet presAssocID="{9A51C152-0781-4519-A78C-66647712B9A5}" presName="linNode" presStyleCnt="0"/>
      <dgm:spPr/>
    </dgm:pt>
    <dgm:pt modelId="{8D9A370D-8AD9-48D1-8A60-5EB7F9AD4A8C}" type="pres">
      <dgm:prSet presAssocID="{9A51C152-0781-4519-A78C-66647712B9A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FD2C7CE-BDC7-4DEB-BF62-E3C665A315AB}" type="pres">
      <dgm:prSet presAssocID="{9A51C152-0781-4519-A78C-66647712B9A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FA1B06-648C-437F-844D-C4B5CFF1CDE7}" type="presOf" srcId="{C3B27586-742B-4A15-A759-FB068EC1ADD8}" destId="{BFC2C159-3738-44F4-8EF3-4042724EA733}" srcOrd="0" destOrd="0" presId="urn:microsoft.com/office/officeart/2005/8/layout/vList5"/>
    <dgm:cxn modelId="{9BA1350E-B5BC-4A7E-ABA0-D0A6A6DA9CA2}" type="presOf" srcId="{740088DF-21E3-47AD-A6FB-B4E9A0CFD936}" destId="{5923C925-ABCE-41A4-8AFA-9CD6494154DC}" srcOrd="0" destOrd="0" presId="urn:microsoft.com/office/officeart/2005/8/layout/vList5"/>
    <dgm:cxn modelId="{0DB35011-34CA-4A6E-B5DD-BB0320585153}" type="presOf" srcId="{B0F6FF84-5D64-413C-91C3-4AC3518F4096}" destId="{30A4CC11-76DB-44FA-B7AD-8FC1FF89F5F2}" srcOrd="0" destOrd="1" presId="urn:microsoft.com/office/officeart/2005/8/layout/vList5"/>
    <dgm:cxn modelId="{AE9A4B15-1251-4182-A810-9374885AF010}" srcId="{144ACCA2-5D4C-4D78-B783-47582B84DAB3}" destId="{C3B27586-742B-4A15-A759-FB068EC1ADD8}" srcOrd="0" destOrd="0" parTransId="{D336485B-2242-4A4D-B8EE-0A039156E8DD}" sibTransId="{94B1011D-8CAE-4FBF-8DB8-CCB59E6EC983}"/>
    <dgm:cxn modelId="{DEAF1C1F-AD56-49BA-9C66-08B41D1547B9}" type="presOf" srcId="{9A51C152-0781-4519-A78C-66647712B9A5}" destId="{8D9A370D-8AD9-48D1-8A60-5EB7F9AD4A8C}" srcOrd="0" destOrd="0" presId="urn:microsoft.com/office/officeart/2005/8/layout/vList5"/>
    <dgm:cxn modelId="{DCDF271F-20AF-4571-BD5A-AE644B2634A4}" type="presOf" srcId="{95B0310A-A798-4F91-9514-480828FE3E14}" destId="{FF1194F9-1245-4203-850A-1446D315A6E5}" srcOrd="0" destOrd="0" presId="urn:microsoft.com/office/officeart/2005/8/layout/vList5"/>
    <dgm:cxn modelId="{E504BB2F-D999-4C64-BC42-5F3A743F0D67}" type="presOf" srcId="{144ACCA2-5D4C-4D78-B783-47582B84DAB3}" destId="{5E89B031-0F64-4F89-85C5-8089A1B71683}" srcOrd="0" destOrd="0" presId="urn:microsoft.com/office/officeart/2005/8/layout/vList5"/>
    <dgm:cxn modelId="{B8657832-71BE-4F9D-8A1D-ADD191804977}" type="presOf" srcId="{437F390C-692F-4E2F-8378-330AEC54ADF7}" destId="{2FD2C7CE-BDC7-4DEB-BF62-E3C665A315AB}" srcOrd="0" destOrd="1" presId="urn:microsoft.com/office/officeart/2005/8/layout/vList5"/>
    <dgm:cxn modelId="{FAA9477B-9096-4E31-994A-86C9F6D22A32}" type="presOf" srcId="{03C14760-5846-4392-9F8A-F2AC5865BBAD}" destId="{FF1194F9-1245-4203-850A-1446D315A6E5}" srcOrd="0" destOrd="1" presId="urn:microsoft.com/office/officeart/2005/8/layout/vList5"/>
    <dgm:cxn modelId="{925CF4AD-A108-4CC0-B73C-482C5A5A3EC9}" type="presOf" srcId="{8C55BD66-9110-4720-A7CA-ED3F8130D8BD}" destId="{2FD2C7CE-BDC7-4DEB-BF62-E3C665A315AB}" srcOrd="0" destOrd="0" presId="urn:microsoft.com/office/officeart/2005/8/layout/vList5"/>
    <dgm:cxn modelId="{D06B87AF-EB2C-49D7-9CE1-F58188E61B07}" srcId="{C3B27586-742B-4A15-A759-FB068EC1ADD8}" destId="{03C14760-5846-4392-9F8A-F2AC5865BBAD}" srcOrd="1" destOrd="0" parTransId="{C417948E-DC45-4108-A48D-3179CF638D6B}" sibTransId="{2205EDB2-F1AD-490C-A80A-D7174F06EC29}"/>
    <dgm:cxn modelId="{185FB6C3-7E2F-4359-A0D3-6B328EF9B6DC}" srcId="{144ACCA2-5D4C-4D78-B783-47582B84DAB3}" destId="{9A51C152-0781-4519-A78C-66647712B9A5}" srcOrd="2" destOrd="0" parTransId="{4E39778F-F4BC-4D51-9E56-FC35014E0C9C}" sibTransId="{ED48EA12-BFFE-406D-9829-DB48E41A56FB}"/>
    <dgm:cxn modelId="{B5910DC4-B70B-4CF1-B596-F034AFF6EDF6}" srcId="{C3B27586-742B-4A15-A759-FB068EC1ADD8}" destId="{95B0310A-A798-4F91-9514-480828FE3E14}" srcOrd="0" destOrd="0" parTransId="{A28C6FE5-5677-480F-BED8-6EE5B7F5E35C}" sibTransId="{3A08B5F3-1864-4B7F-A57F-ED17AC6CBC51}"/>
    <dgm:cxn modelId="{3AAE5ACD-E051-4128-9E68-EAD5BD4A0BDC}" srcId="{9A51C152-0781-4519-A78C-66647712B9A5}" destId="{437F390C-692F-4E2F-8378-330AEC54ADF7}" srcOrd="1" destOrd="0" parTransId="{A43FF344-6983-4971-8DC9-22CA408350F6}" sibTransId="{FC7E8A50-0002-491F-BE1C-8B8DD4B2C14E}"/>
    <dgm:cxn modelId="{0ABF24D2-417B-48F3-BD88-69E6A4DB7ABE}" srcId="{144ACCA2-5D4C-4D78-B783-47582B84DAB3}" destId="{740088DF-21E3-47AD-A6FB-B4E9A0CFD936}" srcOrd="1" destOrd="0" parTransId="{31A63E33-AC65-4836-AEFB-1150A5473BD9}" sibTransId="{F9A7B50C-4483-46D6-9E2F-26A7B57DBB85}"/>
    <dgm:cxn modelId="{73CA66D6-0E6B-4483-9D74-1EF9BAD271E3}" type="presOf" srcId="{5BB63FC2-4B0A-4701-AFE5-AC8FA6A58768}" destId="{30A4CC11-76DB-44FA-B7AD-8FC1FF89F5F2}" srcOrd="0" destOrd="0" presId="urn:microsoft.com/office/officeart/2005/8/layout/vList5"/>
    <dgm:cxn modelId="{E216C4E0-B679-4305-84F5-A8E814CE1984}" srcId="{9A51C152-0781-4519-A78C-66647712B9A5}" destId="{8C55BD66-9110-4720-A7CA-ED3F8130D8BD}" srcOrd="0" destOrd="0" parTransId="{71C943CA-7B63-4B59-BE5F-B3FEA484BCEA}" sibTransId="{C7EB31C1-0664-474F-B48B-D6D3070712DF}"/>
    <dgm:cxn modelId="{0D4AF1EA-9516-4964-83B2-06C9B993B9AF}" srcId="{740088DF-21E3-47AD-A6FB-B4E9A0CFD936}" destId="{B0F6FF84-5D64-413C-91C3-4AC3518F4096}" srcOrd="1" destOrd="0" parTransId="{1DF46B9F-7423-4847-9C50-2F2B169C1ED6}" sibTransId="{335D75C2-5C3B-4BA1-A19B-F1C6F6A3A4E6}"/>
    <dgm:cxn modelId="{E58E2BF7-1AEB-4AB5-84FB-36A0717B5302}" srcId="{740088DF-21E3-47AD-A6FB-B4E9A0CFD936}" destId="{5BB63FC2-4B0A-4701-AFE5-AC8FA6A58768}" srcOrd="0" destOrd="0" parTransId="{7D8F2B00-D0C1-4DC5-84ED-133788D909DC}" sibTransId="{F8188298-CC0B-4B6A-9DE9-67774F4F1DFA}"/>
    <dgm:cxn modelId="{9DE8FFC4-EB1F-4DCC-B756-8C6C6E607D2B}" type="presParOf" srcId="{5E89B031-0F64-4F89-85C5-8089A1B71683}" destId="{A897BF58-F924-46CA-9C22-D51A3008D3E8}" srcOrd="0" destOrd="0" presId="urn:microsoft.com/office/officeart/2005/8/layout/vList5"/>
    <dgm:cxn modelId="{0052D1E7-4370-423A-B7F9-8FE5283F81D3}" type="presParOf" srcId="{A897BF58-F924-46CA-9C22-D51A3008D3E8}" destId="{BFC2C159-3738-44F4-8EF3-4042724EA733}" srcOrd="0" destOrd="0" presId="urn:microsoft.com/office/officeart/2005/8/layout/vList5"/>
    <dgm:cxn modelId="{17299B1F-E867-49DB-B8D4-62E2D86F53E9}" type="presParOf" srcId="{A897BF58-F924-46CA-9C22-D51A3008D3E8}" destId="{FF1194F9-1245-4203-850A-1446D315A6E5}" srcOrd="1" destOrd="0" presId="urn:microsoft.com/office/officeart/2005/8/layout/vList5"/>
    <dgm:cxn modelId="{1570B054-4A1F-48FC-941D-A432B5B2F0F9}" type="presParOf" srcId="{5E89B031-0F64-4F89-85C5-8089A1B71683}" destId="{6AB716FF-25F9-40DE-81A9-8C543A38F9D2}" srcOrd="1" destOrd="0" presId="urn:microsoft.com/office/officeart/2005/8/layout/vList5"/>
    <dgm:cxn modelId="{3D46E951-8CC5-4AB4-9C2D-84DBB1D6A7EF}" type="presParOf" srcId="{5E89B031-0F64-4F89-85C5-8089A1B71683}" destId="{928C3425-A0FC-4FE9-B55D-A164939F7C0E}" srcOrd="2" destOrd="0" presId="urn:microsoft.com/office/officeart/2005/8/layout/vList5"/>
    <dgm:cxn modelId="{10D65F0E-433B-4C33-98F1-D5CBFA70CE24}" type="presParOf" srcId="{928C3425-A0FC-4FE9-B55D-A164939F7C0E}" destId="{5923C925-ABCE-41A4-8AFA-9CD6494154DC}" srcOrd="0" destOrd="0" presId="urn:microsoft.com/office/officeart/2005/8/layout/vList5"/>
    <dgm:cxn modelId="{08A6F11A-2207-4941-BB80-C703C890ECD7}" type="presParOf" srcId="{928C3425-A0FC-4FE9-B55D-A164939F7C0E}" destId="{30A4CC11-76DB-44FA-B7AD-8FC1FF89F5F2}" srcOrd="1" destOrd="0" presId="urn:microsoft.com/office/officeart/2005/8/layout/vList5"/>
    <dgm:cxn modelId="{396135DC-5809-4972-8E68-496B522E6D8D}" type="presParOf" srcId="{5E89B031-0F64-4F89-85C5-8089A1B71683}" destId="{59A95602-6978-497E-832A-606828FB9081}" srcOrd="3" destOrd="0" presId="urn:microsoft.com/office/officeart/2005/8/layout/vList5"/>
    <dgm:cxn modelId="{46A18540-A810-4CAC-AAE3-50ACAB71B3DD}" type="presParOf" srcId="{5E89B031-0F64-4F89-85C5-8089A1B71683}" destId="{E35BE86F-49B7-4C2E-AF6F-931DB7AB6D99}" srcOrd="4" destOrd="0" presId="urn:microsoft.com/office/officeart/2005/8/layout/vList5"/>
    <dgm:cxn modelId="{AA1FA794-C13E-439C-BE6C-0250B7DF9938}" type="presParOf" srcId="{E35BE86F-49B7-4C2E-AF6F-931DB7AB6D99}" destId="{8D9A370D-8AD9-48D1-8A60-5EB7F9AD4A8C}" srcOrd="0" destOrd="0" presId="urn:microsoft.com/office/officeart/2005/8/layout/vList5"/>
    <dgm:cxn modelId="{A865815E-A4B9-43AC-AAB2-167FB9ABB3E5}" type="presParOf" srcId="{E35BE86F-49B7-4C2E-AF6F-931DB7AB6D99}" destId="{2FD2C7CE-BDC7-4DEB-BF62-E3C665A315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4ACCA2-5D4C-4D78-B783-47582B84DAB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C3B27586-742B-4A15-A759-FB068EC1ADD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일상회복첫걸음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함께 첫 걸음</a:t>
          </a:r>
        </a:p>
      </dgm:t>
    </dgm:pt>
    <dgm:pt modelId="{D336485B-2242-4A4D-B8EE-0A039156E8DD}" type="parTrans" cxnId="{AE9A4B15-1251-4182-A810-9374885AF010}">
      <dgm:prSet/>
      <dgm:spPr/>
      <dgm:t>
        <a:bodyPr/>
        <a:lstStyle/>
        <a:p>
          <a:pPr latinLnBrk="1"/>
          <a:endParaRPr lang="ko-KR" altLang="en-US"/>
        </a:p>
      </dgm:t>
    </dgm:pt>
    <dgm:pt modelId="{94B1011D-8CAE-4FBF-8DB8-CCB59E6EC983}" type="sibTrans" cxnId="{AE9A4B15-1251-4182-A810-9374885AF010}">
      <dgm:prSet/>
      <dgm:spPr/>
      <dgm:t>
        <a:bodyPr/>
        <a:lstStyle/>
        <a:p>
          <a:pPr latinLnBrk="1"/>
          <a:endParaRPr lang="ko-KR" altLang="en-US"/>
        </a:p>
      </dgm:t>
    </dgm:pt>
    <dgm:pt modelId="{95B0310A-A798-4F91-9514-480828FE3E1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독거 및 장애로 인해 심리적으로 위축된 대상자</a:t>
          </a:r>
        </a:p>
      </dgm:t>
    </dgm:pt>
    <dgm:pt modelId="{A28C6FE5-5677-480F-BED8-6EE5B7F5E35C}" type="par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3A08B5F3-1864-4B7F-A57F-ED17AC6CBC51}" type="sib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03C14760-5846-4392-9F8A-F2AC5865BBA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함께 하는 외부 활동과 정기적 소통으로 자신감 회복</a:t>
          </a:r>
        </a:p>
      </dgm:t>
    </dgm:pt>
    <dgm:pt modelId="{C417948E-DC45-4108-A48D-3179CF638D6B}" type="parTrans" cxnId="{D06B87AF-EB2C-49D7-9CE1-F58188E61B07}">
      <dgm:prSet/>
      <dgm:spPr/>
      <dgm:t>
        <a:bodyPr/>
        <a:lstStyle/>
        <a:p>
          <a:pPr latinLnBrk="1"/>
          <a:endParaRPr lang="ko-KR" altLang="en-US"/>
        </a:p>
      </dgm:t>
    </dgm:pt>
    <dgm:pt modelId="{2205EDB2-F1AD-490C-A80A-D7174F06EC29}" type="sibTrans" cxnId="{D06B87AF-EB2C-49D7-9CE1-F58188E61B07}">
      <dgm:prSet/>
      <dgm:spPr/>
      <dgm:t>
        <a:bodyPr/>
        <a:lstStyle/>
        <a:p>
          <a:pPr latinLnBrk="1"/>
          <a:endParaRPr lang="ko-KR" altLang="en-US"/>
        </a:p>
      </dgm:t>
    </dgm:pt>
    <dgm:pt modelId="{740088DF-21E3-47AD-A6FB-B4E9A0CFD936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일상회복첫걸음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동료 활동</a:t>
          </a:r>
        </a:p>
      </dgm:t>
    </dgm:pt>
    <dgm:pt modelId="{31A63E33-AC65-4836-AEFB-1150A5473BD9}" type="par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F9A7B50C-4483-46D6-9E2F-26A7B57DBB85}" type="sib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5BB63FC2-4B0A-4701-AFE5-AC8FA6A5876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장애와 관계 단절로 </a:t>
          </a:r>
          <a:r>
            <a:rPr lang="ko-KR" altLang="en-US" sz="1600" b="1" dirty="0" err="1">
              <a:latin typeface="+mn-ea"/>
              <a:ea typeface="+mn-ea"/>
            </a:rPr>
            <a:t>우울감이</a:t>
          </a:r>
          <a:r>
            <a:rPr lang="ko-KR" altLang="en-US" sz="1600" b="1" dirty="0">
              <a:latin typeface="+mn-ea"/>
              <a:ea typeface="+mn-ea"/>
            </a:rPr>
            <a:t> 높은 대상자</a:t>
          </a:r>
        </a:p>
      </dgm:t>
    </dgm:pt>
    <dgm:pt modelId="{7D8F2B00-D0C1-4DC5-84ED-133788D909DC}" type="parTrans" cxnId="{E58E2BF7-1AEB-4AB5-84FB-36A0717B5302}">
      <dgm:prSet/>
      <dgm:spPr/>
      <dgm:t>
        <a:bodyPr/>
        <a:lstStyle/>
        <a:p>
          <a:pPr latinLnBrk="1"/>
          <a:endParaRPr lang="ko-KR" altLang="en-US"/>
        </a:p>
      </dgm:t>
    </dgm:pt>
    <dgm:pt modelId="{F8188298-CC0B-4B6A-9DE9-67774F4F1DFA}" type="sibTrans" cxnId="{E58E2BF7-1AEB-4AB5-84FB-36A0717B5302}">
      <dgm:prSet/>
      <dgm:spPr/>
      <dgm:t>
        <a:bodyPr/>
        <a:lstStyle/>
        <a:p>
          <a:pPr latinLnBrk="1"/>
          <a:endParaRPr lang="ko-KR" altLang="en-US"/>
        </a:p>
      </dgm:t>
    </dgm:pt>
    <dgm:pt modelId="{9A51C152-0781-4519-A78C-66647712B9A5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가족지원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서로 바라 봄</a:t>
          </a:r>
        </a:p>
      </dgm:t>
    </dgm:pt>
    <dgm:pt modelId="{4E39778F-F4BC-4D51-9E56-FC35014E0C9C}" type="parTrans" cxnId="{185FB6C3-7E2F-4359-A0D3-6B328EF9B6DC}">
      <dgm:prSet/>
      <dgm:spPr/>
      <dgm:t>
        <a:bodyPr/>
        <a:lstStyle/>
        <a:p>
          <a:pPr latinLnBrk="1"/>
          <a:endParaRPr lang="ko-KR" altLang="en-US"/>
        </a:p>
      </dgm:t>
    </dgm:pt>
    <dgm:pt modelId="{ED48EA12-BFFE-406D-9829-DB48E41A56FB}" type="sibTrans" cxnId="{185FB6C3-7E2F-4359-A0D3-6B328EF9B6DC}">
      <dgm:prSet/>
      <dgm:spPr/>
      <dgm:t>
        <a:bodyPr/>
        <a:lstStyle/>
        <a:p>
          <a:pPr latinLnBrk="1"/>
          <a:endParaRPr lang="ko-KR" altLang="en-US"/>
        </a:p>
      </dgm:t>
    </dgm:pt>
    <dgm:pt modelId="{8C55BD66-9110-4720-A7CA-ED3F8130D8B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정보 사각지대에 있는 시각장애인 가족 대상</a:t>
          </a:r>
        </a:p>
      </dgm:t>
    </dgm:pt>
    <dgm:pt modelId="{71C943CA-7B63-4B59-BE5F-B3FEA484BCEA}" type="par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C7EB31C1-0664-474F-B48B-D6D3070712DF}" type="sib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437F390C-692F-4E2F-8378-330AEC54ADF7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가족 구성원이 온전히 함께 할 수 있는 공간과 시간을 통해 유대감과 친밀감 향상</a:t>
          </a:r>
        </a:p>
      </dgm:t>
    </dgm:pt>
    <dgm:pt modelId="{A43FF344-6983-4971-8DC9-22CA408350F6}" type="parTrans" cxnId="{3AAE5ACD-E051-4128-9E68-EAD5BD4A0BDC}">
      <dgm:prSet/>
      <dgm:spPr/>
      <dgm:t>
        <a:bodyPr/>
        <a:lstStyle/>
        <a:p>
          <a:pPr latinLnBrk="1"/>
          <a:endParaRPr lang="ko-KR" altLang="en-US"/>
        </a:p>
      </dgm:t>
    </dgm:pt>
    <dgm:pt modelId="{FC7E8A50-0002-491F-BE1C-8B8DD4B2C14E}" type="sibTrans" cxnId="{3AAE5ACD-E051-4128-9E68-EAD5BD4A0BDC}">
      <dgm:prSet/>
      <dgm:spPr/>
      <dgm:t>
        <a:bodyPr/>
        <a:lstStyle/>
        <a:p>
          <a:pPr latinLnBrk="1"/>
          <a:endParaRPr lang="ko-KR" altLang="en-US"/>
        </a:p>
      </dgm:t>
    </dgm:pt>
    <dgm:pt modelId="{6588930A-FF1E-4ABC-8724-E804D51B9E7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동료 간의 소규모 그룹을 조직하고 주체성 있는 다양한 외부 활동을 통해 지지관계 형성</a:t>
          </a:r>
        </a:p>
      </dgm:t>
    </dgm:pt>
    <dgm:pt modelId="{4E3F1259-38A0-4CFF-A789-C3AA7C8DA701}" type="parTrans" cxnId="{CFA7A978-C52C-4FBD-BF2F-E0391BB43C51}">
      <dgm:prSet/>
      <dgm:spPr/>
      <dgm:t>
        <a:bodyPr/>
        <a:lstStyle/>
        <a:p>
          <a:pPr latinLnBrk="1"/>
          <a:endParaRPr lang="ko-KR" altLang="en-US"/>
        </a:p>
      </dgm:t>
    </dgm:pt>
    <dgm:pt modelId="{92261F52-A426-497D-8E57-ECB0FF5F4049}" type="sibTrans" cxnId="{CFA7A978-C52C-4FBD-BF2F-E0391BB43C51}">
      <dgm:prSet/>
      <dgm:spPr/>
      <dgm:t>
        <a:bodyPr/>
        <a:lstStyle/>
        <a:p>
          <a:pPr latinLnBrk="1"/>
          <a:endParaRPr lang="ko-KR" altLang="en-US"/>
        </a:p>
      </dgm:t>
    </dgm:pt>
    <dgm:pt modelId="{5E89B031-0F64-4F89-85C5-8089A1B71683}" type="pres">
      <dgm:prSet presAssocID="{144ACCA2-5D4C-4D78-B783-47582B84DAB3}" presName="Name0" presStyleCnt="0">
        <dgm:presLayoutVars>
          <dgm:dir/>
          <dgm:animLvl val="lvl"/>
          <dgm:resizeHandles val="exact"/>
        </dgm:presLayoutVars>
      </dgm:prSet>
      <dgm:spPr/>
    </dgm:pt>
    <dgm:pt modelId="{A897BF58-F924-46CA-9C22-D51A3008D3E8}" type="pres">
      <dgm:prSet presAssocID="{C3B27586-742B-4A15-A759-FB068EC1ADD8}" presName="linNode" presStyleCnt="0"/>
      <dgm:spPr/>
    </dgm:pt>
    <dgm:pt modelId="{BFC2C159-3738-44F4-8EF3-4042724EA733}" type="pres">
      <dgm:prSet presAssocID="{C3B27586-742B-4A15-A759-FB068EC1ADD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F1194F9-1245-4203-850A-1446D315A6E5}" type="pres">
      <dgm:prSet presAssocID="{C3B27586-742B-4A15-A759-FB068EC1ADD8}" presName="descendantText" presStyleLbl="alignAccFollowNode1" presStyleIdx="0" presStyleCnt="3">
        <dgm:presLayoutVars>
          <dgm:bulletEnabled val="1"/>
        </dgm:presLayoutVars>
      </dgm:prSet>
      <dgm:spPr/>
    </dgm:pt>
    <dgm:pt modelId="{6AB716FF-25F9-40DE-81A9-8C543A38F9D2}" type="pres">
      <dgm:prSet presAssocID="{94B1011D-8CAE-4FBF-8DB8-CCB59E6EC983}" presName="sp" presStyleCnt="0"/>
      <dgm:spPr/>
    </dgm:pt>
    <dgm:pt modelId="{928C3425-A0FC-4FE9-B55D-A164939F7C0E}" type="pres">
      <dgm:prSet presAssocID="{740088DF-21E3-47AD-A6FB-B4E9A0CFD936}" presName="linNode" presStyleCnt="0"/>
      <dgm:spPr/>
    </dgm:pt>
    <dgm:pt modelId="{5923C925-ABCE-41A4-8AFA-9CD6494154DC}" type="pres">
      <dgm:prSet presAssocID="{740088DF-21E3-47AD-A6FB-B4E9A0CFD9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0A4CC11-76DB-44FA-B7AD-8FC1FF89F5F2}" type="pres">
      <dgm:prSet presAssocID="{740088DF-21E3-47AD-A6FB-B4E9A0CFD936}" presName="descendantText" presStyleLbl="alignAccFollowNode1" presStyleIdx="1" presStyleCnt="3">
        <dgm:presLayoutVars>
          <dgm:bulletEnabled val="1"/>
        </dgm:presLayoutVars>
      </dgm:prSet>
      <dgm:spPr/>
    </dgm:pt>
    <dgm:pt modelId="{59A95602-6978-497E-832A-606828FB9081}" type="pres">
      <dgm:prSet presAssocID="{F9A7B50C-4483-46D6-9E2F-26A7B57DBB85}" presName="sp" presStyleCnt="0"/>
      <dgm:spPr/>
    </dgm:pt>
    <dgm:pt modelId="{E35BE86F-49B7-4C2E-AF6F-931DB7AB6D99}" type="pres">
      <dgm:prSet presAssocID="{9A51C152-0781-4519-A78C-66647712B9A5}" presName="linNode" presStyleCnt="0"/>
      <dgm:spPr/>
    </dgm:pt>
    <dgm:pt modelId="{8D9A370D-8AD9-48D1-8A60-5EB7F9AD4A8C}" type="pres">
      <dgm:prSet presAssocID="{9A51C152-0781-4519-A78C-66647712B9A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FD2C7CE-BDC7-4DEB-BF62-E3C665A315AB}" type="pres">
      <dgm:prSet presAssocID="{9A51C152-0781-4519-A78C-66647712B9A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649ED08-0639-4D81-A630-032FDC3AB560}" type="presOf" srcId="{95B0310A-A798-4F91-9514-480828FE3E14}" destId="{FF1194F9-1245-4203-850A-1446D315A6E5}" srcOrd="0" destOrd="0" presId="urn:microsoft.com/office/officeart/2005/8/layout/vList5"/>
    <dgm:cxn modelId="{AE9A4B15-1251-4182-A810-9374885AF010}" srcId="{144ACCA2-5D4C-4D78-B783-47582B84DAB3}" destId="{C3B27586-742B-4A15-A759-FB068EC1ADD8}" srcOrd="0" destOrd="0" parTransId="{D336485B-2242-4A4D-B8EE-0A039156E8DD}" sibTransId="{94B1011D-8CAE-4FBF-8DB8-CCB59E6EC983}"/>
    <dgm:cxn modelId="{3124C574-6979-453D-8282-7864A8BE88DB}" type="presOf" srcId="{03C14760-5846-4392-9F8A-F2AC5865BBAD}" destId="{FF1194F9-1245-4203-850A-1446D315A6E5}" srcOrd="0" destOrd="1" presId="urn:microsoft.com/office/officeart/2005/8/layout/vList5"/>
    <dgm:cxn modelId="{CFA7A978-C52C-4FBD-BF2F-E0391BB43C51}" srcId="{740088DF-21E3-47AD-A6FB-B4E9A0CFD936}" destId="{6588930A-FF1E-4ABC-8724-E804D51B9E74}" srcOrd="1" destOrd="0" parTransId="{4E3F1259-38A0-4CFF-A789-C3AA7C8DA701}" sibTransId="{92261F52-A426-497D-8E57-ECB0FF5F4049}"/>
    <dgm:cxn modelId="{95FBB258-9448-4E9B-83BE-F8AB75434539}" type="presOf" srcId="{C3B27586-742B-4A15-A759-FB068EC1ADD8}" destId="{BFC2C159-3738-44F4-8EF3-4042724EA733}" srcOrd="0" destOrd="0" presId="urn:microsoft.com/office/officeart/2005/8/layout/vList5"/>
    <dgm:cxn modelId="{41E43E89-C9E5-47F5-B6AB-7EDC51A187D7}" type="presOf" srcId="{437F390C-692F-4E2F-8378-330AEC54ADF7}" destId="{2FD2C7CE-BDC7-4DEB-BF62-E3C665A315AB}" srcOrd="0" destOrd="1" presId="urn:microsoft.com/office/officeart/2005/8/layout/vList5"/>
    <dgm:cxn modelId="{5274A793-7B7C-4892-958A-8856291232B2}" type="presOf" srcId="{740088DF-21E3-47AD-A6FB-B4E9A0CFD936}" destId="{5923C925-ABCE-41A4-8AFA-9CD6494154DC}" srcOrd="0" destOrd="0" presId="urn:microsoft.com/office/officeart/2005/8/layout/vList5"/>
    <dgm:cxn modelId="{D06B87AF-EB2C-49D7-9CE1-F58188E61B07}" srcId="{C3B27586-742B-4A15-A759-FB068EC1ADD8}" destId="{03C14760-5846-4392-9F8A-F2AC5865BBAD}" srcOrd="1" destOrd="0" parTransId="{C417948E-DC45-4108-A48D-3179CF638D6B}" sibTransId="{2205EDB2-F1AD-490C-A80A-D7174F06EC29}"/>
    <dgm:cxn modelId="{E4856AB4-987A-4100-967C-E39CDDB17B7A}" type="presOf" srcId="{8C55BD66-9110-4720-A7CA-ED3F8130D8BD}" destId="{2FD2C7CE-BDC7-4DEB-BF62-E3C665A315AB}" srcOrd="0" destOrd="0" presId="urn:microsoft.com/office/officeart/2005/8/layout/vList5"/>
    <dgm:cxn modelId="{185FB6C3-7E2F-4359-A0D3-6B328EF9B6DC}" srcId="{144ACCA2-5D4C-4D78-B783-47582B84DAB3}" destId="{9A51C152-0781-4519-A78C-66647712B9A5}" srcOrd="2" destOrd="0" parTransId="{4E39778F-F4BC-4D51-9E56-FC35014E0C9C}" sibTransId="{ED48EA12-BFFE-406D-9829-DB48E41A56FB}"/>
    <dgm:cxn modelId="{B5910DC4-B70B-4CF1-B596-F034AFF6EDF6}" srcId="{C3B27586-742B-4A15-A759-FB068EC1ADD8}" destId="{95B0310A-A798-4F91-9514-480828FE3E14}" srcOrd="0" destOrd="0" parTransId="{A28C6FE5-5677-480F-BED8-6EE5B7F5E35C}" sibTransId="{3A08B5F3-1864-4B7F-A57F-ED17AC6CBC51}"/>
    <dgm:cxn modelId="{285EFFC5-CA65-48FF-9494-2037D860651F}" type="presOf" srcId="{5BB63FC2-4B0A-4701-AFE5-AC8FA6A58768}" destId="{30A4CC11-76DB-44FA-B7AD-8FC1FF89F5F2}" srcOrd="0" destOrd="0" presId="urn:microsoft.com/office/officeart/2005/8/layout/vList5"/>
    <dgm:cxn modelId="{6AFEDDC6-E0BC-409E-8307-630364BEEC97}" type="presOf" srcId="{144ACCA2-5D4C-4D78-B783-47582B84DAB3}" destId="{5E89B031-0F64-4F89-85C5-8089A1B71683}" srcOrd="0" destOrd="0" presId="urn:microsoft.com/office/officeart/2005/8/layout/vList5"/>
    <dgm:cxn modelId="{BE1167C7-D5E3-4BF6-9F34-7E9718D0E4E8}" type="presOf" srcId="{9A51C152-0781-4519-A78C-66647712B9A5}" destId="{8D9A370D-8AD9-48D1-8A60-5EB7F9AD4A8C}" srcOrd="0" destOrd="0" presId="urn:microsoft.com/office/officeart/2005/8/layout/vList5"/>
    <dgm:cxn modelId="{3AAE5ACD-E051-4128-9E68-EAD5BD4A0BDC}" srcId="{9A51C152-0781-4519-A78C-66647712B9A5}" destId="{437F390C-692F-4E2F-8378-330AEC54ADF7}" srcOrd="1" destOrd="0" parTransId="{A43FF344-6983-4971-8DC9-22CA408350F6}" sibTransId="{FC7E8A50-0002-491F-BE1C-8B8DD4B2C14E}"/>
    <dgm:cxn modelId="{0ABF24D2-417B-48F3-BD88-69E6A4DB7ABE}" srcId="{144ACCA2-5D4C-4D78-B783-47582B84DAB3}" destId="{740088DF-21E3-47AD-A6FB-B4E9A0CFD936}" srcOrd="1" destOrd="0" parTransId="{31A63E33-AC65-4836-AEFB-1150A5473BD9}" sibTransId="{F9A7B50C-4483-46D6-9E2F-26A7B57DBB85}"/>
    <dgm:cxn modelId="{E216C4E0-B679-4305-84F5-A8E814CE1984}" srcId="{9A51C152-0781-4519-A78C-66647712B9A5}" destId="{8C55BD66-9110-4720-A7CA-ED3F8130D8BD}" srcOrd="0" destOrd="0" parTransId="{71C943CA-7B63-4B59-BE5F-B3FEA484BCEA}" sibTransId="{C7EB31C1-0664-474F-B48B-D6D3070712DF}"/>
    <dgm:cxn modelId="{9D5077F4-9A2E-4B52-AE68-332AF5BADDBD}" type="presOf" srcId="{6588930A-FF1E-4ABC-8724-E804D51B9E74}" destId="{30A4CC11-76DB-44FA-B7AD-8FC1FF89F5F2}" srcOrd="0" destOrd="1" presId="urn:microsoft.com/office/officeart/2005/8/layout/vList5"/>
    <dgm:cxn modelId="{E58E2BF7-1AEB-4AB5-84FB-36A0717B5302}" srcId="{740088DF-21E3-47AD-A6FB-B4E9A0CFD936}" destId="{5BB63FC2-4B0A-4701-AFE5-AC8FA6A58768}" srcOrd="0" destOrd="0" parTransId="{7D8F2B00-D0C1-4DC5-84ED-133788D909DC}" sibTransId="{F8188298-CC0B-4B6A-9DE9-67774F4F1DFA}"/>
    <dgm:cxn modelId="{6BEECF1E-6F1E-42C3-BAEB-E6A0B76A5D11}" type="presParOf" srcId="{5E89B031-0F64-4F89-85C5-8089A1B71683}" destId="{A897BF58-F924-46CA-9C22-D51A3008D3E8}" srcOrd="0" destOrd="0" presId="urn:microsoft.com/office/officeart/2005/8/layout/vList5"/>
    <dgm:cxn modelId="{68F48579-EED6-452C-A414-6EBD54E66FD8}" type="presParOf" srcId="{A897BF58-F924-46CA-9C22-D51A3008D3E8}" destId="{BFC2C159-3738-44F4-8EF3-4042724EA733}" srcOrd="0" destOrd="0" presId="urn:microsoft.com/office/officeart/2005/8/layout/vList5"/>
    <dgm:cxn modelId="{952B8B8A-9C30-4AF7-9BD2-4C6C5E397621}" type="presParOf" srcId="{A897BF58-F924-46CA-9C22-D51A3008D3E8}" destId="{FF1194F9-1245-4203-850A-1446D315A6E5}" srcOrd="1" destOrd="0" presId="urn:microsoft.com/office/officeart/2005/8/layout/vList5"/>
    <dgm:cxn modelId="{71574324-5C6E-4C22-B8B3-BD7B0C81B8B5}" type="presParOf" srcId="{5E89B031-0F64-4F89-85C5-8089A1B71683}" destId="{6AB716FF-25F9-40DE-81A9-8C543A38F9D2}" srcOrd="1" destOrd="0" presId="urn:microsoft.com/office/officeart/2005/8/layout/vList5"/>
    <dgm:cxn modelId="{2F833E19-32C1-480D-A1F4-9B2865D576DD}" type="presParOf" srcId="{5E89B031-0F64-4F89-85C5-8089A1B71683}" destId="{928C3425-A0FC-4FE9-B55D-A164939F7C0E}" srcOrd="2" destOrd="0" presId="urn:microsoft.com/office/officeart/2005/8/layout/vList5"/>
    <dgm:cxn modelId="{6A635021-B924-416C-ACB3-CC409605ADBF}" type="presParOf" srcId="{928C3425-A0FC-4FE9-B55D-A164939F7C0E}" destId="{5923C925-ABCE-41A4-8AFA-9CD6494154DC}" srcOrd="0" destOrd="0" presId="urn:microsoft.com/office/officeart/2005/8/layout/vList5"/>
    <dgm:cxn modelId="{1D4F4138-CA64-42C1-8F8E-C3A09EDF50A8}" type="presParOf" srcId="{928C3425-A0FC-4FE9-B55D-A164939F7C0E}" destId="{30A4CC11-76DB-44FA-B7AD-8FC1FF89F5F2}" srcOrd="1" destOrd="0" presId="urn:microsoft.com/office/officeart/2005/8/layout/vList5"/>
    <dgm:cxn modelId="{77D29974-9BFE-4F83-A91B-68F81D1B723A}" type="presParOf" srcId="{5E89B031-0F64-4F89-85C5-8089A1B71683}" destId="{59A95602-6978-497E-832A-606828FB9081}" srcOrd="3" destOrd="0" presId="urn:microsoft.com/office/officeart/2005/8/layout/vList5"/>
    <dgm:cxn modelId="{EB062CFF-8706-40B0-BDF2-3C45797EBB71}" type="presParOf" srcId="{5E89B031-0F64-4F89-85C5-8089A1B71683}" destId="{E35BE86F-49B7-4C2E-AF6F-931DB7AB6D99}" srcOrd="4" destOrd="0" presId="urn:microsoft.com/office/officeart/2005/8/layout/vList5"/>
    <dgm:cxn modelId="{12F66CBF-9B7B-46CD-9BAA-0931FE99DA21}" type="presParOf" srcId="{E35BE86F-49B7-4C2E-AF6F-931DB7AB6D99}" destId="{8D9A370D-8AD9-48D1-8A60-5EB7F9AD4A8C}" srcOrd="0" destOrd="0" presId="urn:microsoft.com/office/officeart/2005/8/layout/vList5"/>
    <dgm:cxn modelId="{697D4432-A20E-480F-B547-A60A5B494A7A}" type="presParOf" srcId="{E35BE86F-49B7-4C2E-AF6F-931DB7AB6D99}" destId="{2FD2C7CE-BDC7-4DEB-BF62-E3C665A315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4ACCA2-5D4C-4D78-B783-47582B84DAB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C3B27586-742B-4A15-A759-FB068EC1ADD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일상회복첫걸음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동료 활동</a:t>
          </a:r>
        </a:p>
      </dgm:t>
    </dgm:pt>
    <dgm:pt modelId="{D336485B-2242-4A4D-B8EE-0A039156E8DD}" type="parTrans" cxnId="{AE9A4B15-1251-4182-A810-9374885AF010}">
      <dgm:prSet/>
      <dgm:spPr/>
      <dgm:t>
        <a:bodyPr/>
        <a:lstStyle/>
        <a:p>
          <a:pPr latinLnBrk="1"/>
          <a:endParaRPr lang="ko-KR" altLang="en-US"/>
        </a:p>
      </dgm:t>
    </dgm:pt>
    <dgm:pt modelId="{94B1011D-8CAE-4FBF-8DB8-CCB59E6EC983}" type="sibTrans" cxnId="{AE9A4B15-1251-4182-A810-9374885AF010}">
      <dgm:prSet/>
      <dgm:spPr/>
      <dgm:t>
        <a:bodyPr/>
        <a:lstStyle/>
        <a:p>
          <a:pPr latinLnBrk="1"/>
          <a:endParaRPr lang="ko-KR" altLang="en-US"/>
        </a:p>
      </dgm:t>
    </dgm:pt>
    <dgm:pt modelId="{95B0310A-A798-4F91-9514-480828FE3E1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사회적 </a:t>
          </a:r>
          <a:r>
            <a:rPr lang="ko-KR" altLang="en-US" sz="1600" b="1" dirty="0" err="1"/>
            <a:t>거리두기</a:t>
          </a:r>
          <a:r>
            <a:rPr lang="ko-KR" altLang="en-US" sz="1600" b="1" dirty="0"/>
            <a:t> 강화 시 일시 중단 계획</a:t>
          </a:r>
        </a:p>
      </dgm:t>
    </dgm:pt>
    <dgm:pt modelId="{A28C6FE5-5677-480F-BED8-6EE5B7F5E35C}" type="par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3A08B5F3-1864-4B7F-A57F-ED17AC6CBC51}" type="sib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740088DF-21E3-47AD-A6FB-B4E9A0CFD936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가족지원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서로 바라 봄</a:t>
          </a:r>
        </a:p>
      </dgm:t>
    </dgm:pt>
    <dgm:pt modelId="{31A63E33-AC65-4836-AEFB-1150A5473BD9}" type="par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F9A7B50C-4483-46D6-9E2F-26A7B57DBB85}" type="sib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5BB63FC2-4B0A-4701-AFE5-AC8FA6A5876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사회적 </a:t>
          </a:r>
          <a:r>
            <a:rPr lang="ko-KR" altLang="en-US" sz="1600" b="1" dirty="0" err="1"/>
            <a:t>거리두기</a:t>
          </a:r>
          <a:r>
            <a:rPr lang="ko-KR" altLang="en-US" sz="1600" b="1" dirty="0"/>
            <a:t> 강화 시 일시 중단 계획</a:t>
          </a:r>
          <a:endParaRPr lang="ko-KR" altLang="en-US" sz="1600" b="1" dirty="0">
            <a:latin typeface="+mn-ea"/>
            <a:ea typeface="+mn-ea"/>
          </a:endParaRPr>
        </a:p>
      </dgm:t>
    </dgm:pt>
    <dgm:pt modelId="{7D8F2B00-D0C1-4DC5-84ED-133788D909DC}" type="parTrans" cxnId="{E58E2BF7-1AEB-4AB5-84FB-36A0717B5302}">
      <dgm:prSet/>
      <dgm:spPr/>
      <dgm:t>
        <a:bodyPr/>
        <a:lstStyle/>
        <a:p>
          <a:pPr latinLnBrk="1"/>
          <a:endParaRPr lang="ko-KR" altLang="en-US"/>
        </a:p>
      </dgm:t>
    </dgm:pt>
    <dgm:pt modelId="{F8188298-CC0B-4B6A-9DE9-67774F4F1DFA}" type="sibTrans" cxnId="{E58E2BF7-1AEB-4AB5-84FB-36A0717B5302}">
      <dgm:prSet/>
      <dgm:spPr/>
      <dgm:t>
        <a:bodyPr/>
        <a:lstStyle/>
        <a:p>
          <a:pPr latinLnBrk="1"/>
          <a:endParaRPr lang="ko-KR" altLang="en-US"/>
        </a:p>
      </dgm:t>
    </dgm:pt>
    <dgm:pt modelId="{9A51C152-0781-4519-A78C-66647712B9A5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자원봉사자후원자</a:t>
          </a:r>
          <a:endParaRPr lang="en-US" altLang="ko-KR" sz="2000" b="1" dirty="0"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송년 인사</a:t>
          </a:r>
          <a:endParaRPr lang="en-US" altLang="ko-KR" sz="2000" b="1" dirty="0">
            <a:latin typeface="+mn-ea"/>
            <a:ea typeface="+mn-ea"/>
          </a:endParaRPr>
        </a:p>
      </dgm:t>
    </dgm:pt>
    <dgm:pt modelId="{4E39778F-F4BC-4D51-9E56-FC35014E0C9C}" type="parTrans" cxnId="{185FB6C3-7E2F-4359-A0D3-6B328EF9B6DC}">
      <dgm:prSet/>
      <dgm:spPr/>
      <dgm:t>
        <a:bodyPr/>
        <a:lstStyle/>
        <a:p>
          <a:pPr latinLnBrk="1"/>
          <a:endParaRPr lang="ko-KR" altLang="en-US"/>
        </a:p>
      </dgm:t>
    </dgm:pt>
    <dgm:pt modelId="{ED48EA12-BFFE-406D-9829-DB48E41A56FB}" type="sibTrans" cxnId="{185FB6C3-7E2F-4359-A0D3-6B328EF9B6DC}">
      <dgm:prSet/>
      <dgm:spPr/>
      <dgm:t>
        <a:bodyPr/>
        <a:lstStyle/>
        <a:p>
          <a:pPr latinLnBrk="1"/>
          <a:endParaRPr lang="ko-KR" altLang="en-US"/>
        </a:p>
      </dgm:t>
    </dgm:pt>
    <dgm:pt modelId="{8C55BD66-9110-4720-A7CA-ED3F8130D8B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코로나</a:t>
          </a:r>
          <a:r>
            <a:rPr lang="en-US" altLang="ko-KR" sz="1600" b="1" dirty="0">
              <a:latin typeface="+mn-ea"/>
              <a:ea typeface="+mn-ea"/>
            </a:rPr>
            <a:t>19 </a:t>
          </a:r>
          <a:r>
            <a:rPr lang="ko-KR" altLang="en-US" sz="1600" b="1" dirty="0">
              <a:latin typeface="+mn-ea"/>
              <a:ea typeface="+mn-ea"/>
            </a:rPr>
            <a:t>상황과 지침에 따라 행사 진행 계획</a:t>
          </a:r>
        </a:p>
      </dgm:t>
    </dgm:pt>
    <dgm:pt modelId="{71C943CA-7B63-4B59-BE5F-B3FEA484BCEA}" type="par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C7EB31C1-0664-474F-B48B-D6D3070712DF}" type="sib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B5C6F11A-D8E2-41F9-8276-4FC6DCBA447E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중단 사유 없도록 일정 조정과 소규모 인원으로 외부활동 진행</a:t>
          </a:r>
        </a:p>
      </dgm:t>
    </dgm:pt>
    <dgm:pt modelId="{27706548-6F89-40B9-82AE-89DEA74DC31C}" type="parTrans" cxnId="{B3A28715-EFCB-493F-9864-F27C0052BB29}">
      <dgm:prSet/>
      <dgm:spPr/>
      <dgm:t>
        <a:bodyPr/>
        <a:lstStyle/>
        <a:p>
          <a:pPr latinLnBrk="1"/>
          <a:endParaRPr lang="ko-KR" altLang="en-US"/>
        </a:p>
      </dgm:t>
    </dgm:pt>
    <dgm:pt modelId="{9AD6588A-393C-473C-AD3E-D8844E4393F1}" type="sibTrans" cxnId="{B3A28715-EFCB-493F-9864-F27C0052BB29}">
      <dgm:prSet/>
      <dgm:spPr/>
      <dgm:t>
        <a:bodyPr/>
        <a:lstStyle/>
        <a:p>
          <a:pPr latinLnBrk="1"/>
          <a:endParaRPr lang="ko-KR" altLang="en-US"/>
        </a:p>
      </dgm:t>
    </dgm:pt>
    <dgm:pt modelId="{A4276D85-8839-49D1-B2FE-0DA82011196F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다른 가족과의 </a:t>
          </a:r>
          <a:r>
            <a:rPr lang="ko-KR" altLang="en-US" sz="1600" b="1" dirty="0" err="1">
              <a:latin typeface="+mn-ea"/>
              <a:ea typeface="+mn-ea"/>
            </a:rPr>
            <a:t>거리두기가</a:t>
          </a:r>
          <a:r>
            <a:rPr lang="ko-KR" altLang="en-US" sz="1600" b="1" dirty="0">
              <a:latin typeface="+mn-ea"/>
              <a:ea typeface="+mn-ea"/>
            </a:rPr>
            <a:t> 가능한 외부 장소를 섭외하고 단체 가족교육은 온라인으로 진행</a:t>
          </a:r>
        </a:p>
      </dgm:t>
    </dgm:pt>
    <dgm:pt modelId="{5F804193-9F5D-4B60-A69B-E24C7E37C3C0}" type="parTrans" cxnId="{B350C6ED-17D6-4245-8D3A-A9F4825A0B7A}">
      <dgm:prSet/>
      <dgm:spPr/>
      <dgm:t>
        <a:bodyPr/>
        <a:lstStyle/>
        <a:p>
          <a:pPr latinLnBrk="1"/>
          <a:endParaRPr lang="ko-KR" altLang="en-US"/>
        </a:p>
      </dgm:t>
    </dgm:pt>
    <dgm:pt modelId="{8C057C2C-3194-4D86-8353-19BE4D3AC65A}" type="sibTrans" cxnId="{B350C6ED-17D6-4245-8D3A-A9F4825A0B7A}">
      <dgm:prSet/>
      <dgm:spPr/>
      <dgm:t>
        <a:bodyPr/>
        <a:lstStyle/>
        <a:p>
          <a:pPr latinLnBrk="1"/>
          <a:endParaRPr lang="ko-KR" altLang="en-US"/>
        </a:p>
      </dgm:t>
    </dgm:pt>
    <dgm:pt modelId="{A93B793E-4501-4E1F-8A54-C0EEF27598C2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송년 인사는 </a:t>
          </a:r>
          <a:r>
            <a:rPr lang="ko-KR" altLang="en-US" sz="1600" b="1" dirty="0" err="1">
              <a:latin typeface="+mn-ea"/>
              <a:ea typeface="+mn-ea"/>
            </a:rPr>
            <a:t>비대면으로</a:t>
          </a:r>
          <a:r>
            <a:rPr lang="ko-KR" altLang="en-US" sz="1600" b="1" dirty="0">
              <a:latin typeface="+mn-ea"/>
              <a:ea typeface="+mn-ea"/>
            </a:rPr>
            <a:t> 연하장과 연하문자로 발송하고</a:t>
          </a:r>
          <a:r>
            <a:rPr lang="en-US" altLang="ko-KR" sz="1600" b="1" dirty="0">
              <a:latin typeface="+mn-ea"/>
              <a:ea typeface="+mn-ea"/>
            </a:rPr>
            <a:t>, </a:t>
          </a:r>
          <a:r>
            <a:rPr lang="ko-KR" altLang="en-US" sz="1600" b="1" dirty="0">
              <a:latin typeface="+mn-ea"/>
              <a:ea typeface="+mn-ea"/>
            </a:rPr>
            <a:t>감사패는 직접 및 택배 전달 진행</a:t>
          </a:r>
        </a:p>
      </dgm:t>
    </dgm:pt>
    <dgm:pt modelId="{87EADB68-E499-48E1-A7F6-CBDA733434B4}" type="parTrans" cxnId="{55C77621-88D3-4F69-B317-38A8F9C8C3FF}">
      <dgm:prSet/>
      <dgm:spPr/>
      <dgm:t>
        <a:bodyPr/>
        <a:lstStyle/>
        <a:p>
          <a:pPr latinLnBrk="1"/>
          <a:endParaRPr lang="ko-KR" altLang="en-US"/>
        </a:p>
      </dgm:t>
    </dgm:pt>
    <dgm:pt modelId="{DAAC7944-B889-44AC-80C5-56138C6C21B0}" type="sibTrans" cxnId="{55C77621-88D3-4F69-B317-38A8F9C8C3FF}">
      <dgm:prSet/>
      <dgm:spPr/>
      <dgm:t>
        <a:bodyPr/>
        <a:lstStyle/>
        <a:p>
          <a:pPr latinLnBrk="1"/>
          <a:endParaRPr lang="ko-KR" altLang="en-US"/>
        </a:p>
      </dgm:t>
    </dgm:pt>
    <dgm:pt modelId="{5E89B031-0F64-4F89-85C5-8089A1B71683}" type="pres">
      <dgm:prSet presAssocID="{144ACCA2-5D4C-4D78-B783-47582B84DAB3}" presName="Name0" presStyleCnt="0">
        <dgm:presLayoutVars>
          <dgm:dir/>
          <dgm:animLvl val="lvl"/>
          <dgm:resizeHandles val="exact"/>
        </dgm:presLayoutVars>
      </dgm:prSet>
      <dgm:spPr/>
    </dgm:pt>
    <dgm:pt modelId="{A897BF58-F924-46CA-9C22-D51A3008D3E8}" type="pres">
      <dgm:prSet presAssocID="{C3B27586-742B-4A15-A759-FB068EC1ADD8}" presName="linNode" presStyleCnt="0"/>
      <dgm:spPr/>
    </dgm:pt>
    <dgm:pt modelId="{BFC2C159-3738-44F4-8EF3-4042724EA733}" type="pres">
      <dgm:prSet presAssocID="{C3B27586-742B-4A15-A759-FB068EC1ADD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F1194F9-1245-4203-850A-1446D315A6E5}" type="pres">
      <dgm:prSet presAssocID="{C3B27586-742B-4A15-A759-FB068EC1ADD8}" presName="descendantText" presStyleLbl="alignAccFollowNode1" presStyleIdx="0" presStyleCnt="3">
        <dgm:presLayoutVars>
          <dgm:bulletEnabled val="1"/>
        </dgm:presLayoutVars>
      </dgm:prSet>
      <dgm:spPr/>
    </dgm:pt>
    <dgm:pt modelId="{6AB716FF-25F9-40DE-81A9-8C543A38F9D2}" type="pres">
      <dgm:prSet presAssocID="{94B1011D-8CAE-4FBF-8DB8-CCB59E6EC983}" presName="sp" presStyleCnt="0"/>
      <dgm:spPr/>
    </dgm:pt>
    <dgm:pt modelId="{928C3425-A0FC-4FE9-B55D-A164939F7C0E}" type="pres">
      <dgm:prSet presAssocID="{740088DF-21E3-47AD-A6FB-B4E9A0CFD936}" presName="linNode" presStyleCnt="0"/>
      <dgm:spPr/>
    </dgm:pt>
    <dgm:pt modelId="{5923C925-ABCE-41A4-8AFA-9CD6494154DC}" type="pres">
      <dgm:prSet presAssocID="{740088DF-21E3-47AD-A6FB-B4E9A0CFD9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0A4CC11-76DB-44FA-B7AD-8FC1FF89F5F2}" type="pres">
      <dgm:prSet presAssocID="{740088DF-21E3-47AD-A6FB-B4E9A0CFD936}" presName="descendantText" presStyleLbl="alignAccFollowNode1" presStyleIdx="1" presStyleCnt="3">
        <dgm:presLayoutVars>
          <dgm:bulletEnabled val="1"/>
        </dgm:presLayoutVars>
      </dgm:prSet>
      <dgm:spPr/>
    </dgm:pt>
    <dgm:pt modelId="{59A95602-6978-497E-832A-606828FB9081}" type="pres">
      <dgm:prSet presAssocID="{F9A7B50C-4483-46D6-9E2F-26A7B57DBB85}" presName="sp" presStyleCnt="0"/>
      <dgm:spPr/>
    </dgm:pt>
    <dgm:pt modelId="{E35BE86F-49B7-4C2E-AF6F-931DB7AB6D99}" type="pres">
      <dgm:prSet presAssocID="{9A51C152-0781-4519-A78C-66647712B9A5}" presName="linNode" presStyleCnt="0"/>
      <dgm:spPr/>
    </dgm:pt>
    <dgm:pt modelId="{8D9A370D-8AD9-48D1-8A60-5EB7F9AD4A8C}" type="pres">
      <dgm:prSet presAssocID="{9A51C152-0781-4519-A78C-66647712B9A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FD2C7CE-BDC7-4DEB-BF62-E3C665A315AB}" type="pres">
      <dgm:prSet presAssocID="{9A51C152-0781-4519-A78C-66647712B9A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E9A4B15-1251-4182-A810-9374885AF010}" srcId="{144ACCA2-5D4C-4D78-B783-47582B84DAB3}" destId="{C3B27586-742B-4A15-A759-FB068EC1ADD8}" srcOrd="0" destOrd="0" parTransId="{D336485B-2242-4A4D-B8EE-0A039156E8DD}" sibTransId="{94B1011D-8CAE-4FBF-8DB8-CCB59E6EC983}"/>
    <dgm:cxn modelId="{B3A28715-EFCB-493F-9864-F27C0052BB29}" srcId="{C3B27586-742B-4A15-A759-FB068EC1ADD8}" destId="{B5C6F11A-D8E2-41F9-8276-4FC6DCBA447E}" srcOrd="1" destOrd="0" parTransId="{27706548-6F89-40B9-82AE-89DEA74DC31C}" sibTransId="{9AD6588A-393C-473C-AD3E-D8844E4393F1}"/>
    <dgm:cxn modelId="{6B960520-C132-47A4-B5DD-CE4D3BCDEA3D}" type="presOf" srcId="{5BB63FC2-4B0A-4701-AFE5-AC8FA6A58768}" destId="{30A4CC11-76DB-44FA-B7AD-8FC1FF89F5F2}" srcOrd="0" destOrd="0" presId="urn:microsoft.com/office/officeart/2005/8/layout/vList5"/>
    <dgm:cxn modelId="{55C77621-88D3-4F69-B317-38A8F9C8C3FF}" srcId="{9A51C152-0781-4519-A78C-66647712B9A5}" destId="{A93B793E-4501-4E1F-8A54-C0EEF27598C2}" srcOrd="1" destOrd="0" parTransId="{87EADB68-E499-48E1-A7F6-CBDA733434B4}" sibTransId="{DAAC7944-B889-44AC-80C5-56138C6C21B0}"/>
    <dgm:cxn modelId="{63312E39-5418-4ED0-A0EF-94A35D74CD4B}" type="presOf" srcId="{A93B793E-4501-4E1F-8A54-C0EEF27598C2}" destId="{2FD2C7CE-BDC7-4DEB-BF62-E3C665A315AB}" srcOrd="0" destOrd="1" presId="urn:microsoft.com/office/officeart/2005/8/layout/vList5"/>
    <dgm:cxn modelId="{384F734A-C75D-46C5-8455-60475A509100}" type="presOf" srcId="{9A51C152-0781-4519-A78C-66647712B9A5}" destId="{8D9A370D-8AD9-48D1-8A60-5EB7F9AD4A8C}" srcOrd="0" destOrd="0" presId="urn:microsoft.com/office/officeart/2005/8/layout/vList5"/>
    <dgm:cxn modelId="{F3C5726B-BCD0-4459-BDD1-7FB0F6E2F408}" type="presOf" srcId="{95B0310A-A798-4F91-9514-480828FE3E14}" destId="{FF1194F9-1245-4203-850A-1446D315A6E5}" srcOrd="0" destOrd="0" presId="urn:microsoft.com/office/officeart/2005/8/layout/vList5"/>
    <dgm:cxn modelId="{C4D80B4D-241F-49BE-B621-AF27E99CFC8D}" type="presOf" srcId="{740088DF-21E3-47AD-A6FB-B4E9A0CFD936}" destId="{5923C925-ABCE-41A4-8AFA-9CD6494154DC}" srcOrd="0" destOrd="0" presId="urn:microsoft.com/office/officeart/2005/8/layout/vList5"/>
    <dgm:cxn modelId="{2E96CB77-1450-4207-AE05-140F5116A457}" type="presOf" srcId="{144ACCA2-5D4C-4D78-B783-47582B84DAB3}" destId="{5E89B031-0F64-4F89-85C5-8089A1B71683}" srcOrd="0" destOrd="0" presId="urn:microsoft.com/office/officeart/2005/8/layout/vList5"/>
    <dgm:cxn modelId="{56C7C47C-11DD-42D9-BEFD-3DF6789131F8}" type="presOf" srcId="{8C55BD66-9110-4720-A7CA-ED3F8130D8BD}" destId="{2FD2C7CE-BDC7-4DEB-BF62-E3C665A315AB}" srcOrd="0" destOrd="0" presId="urn:microsoft.com/office/officeart/2005/8/layout/vList5"/>
    <dgm:cxn modelId="{185FB6C3-7E2F-4359-A0D3-6B328EF9B6DC}" srcId="{144ACCA2-5D4C-4D78-B783-47582B84DAB3}" destId="{9A51C152-0781-4519-A78C-66647712B9A5}" srcOrd="2" destOrd="0" parTransId="{4E39778F-F4BC-4D51-9E56-FC35014E0C9C}" sibTransId="{ED48EA12-BFFE-406D-9829-DB48E41A56FB}"/>
    <dgm:cxn modelId="{B5910DC4-B70B-4CF1-B596-F034AFF6EDF6}" srcId="{C3B27586-742B-4A15-A759-FB068EC1ADD8}" destId="{95B0310A-A798-4F91-9514-480828FE3E14}" srcOrd="0" destOrd="0" parTransId="{A28C6FE5-5677-480F-BED8-6EE5B7F5E35C}" sibTransId="{3A08B5F3-1864-4B7F-A57F-ED17AC6CBC51}"/>
    <dgm:cxn modelId="{0ABF24D2-417B-48F3-BD88-69E6A4DB7ABE}" srcId="{144ACCA2-5D4C-4D78-B783-47582B84DAB3}" destId="{740088DF-21E3-47AD-A6FB-B4E9A0CFD936}" srcOrd="1" destOrd="0" parTransId="{31A63E33-AC65-4836-AEFB-1150A5473BD9}" sibTransId="{F9A7B50C-4483-46D6-9E2F-26A7B57DBB85}"/>
    <dgm:cxn modelId="{80EBBAD5-144B-4120-93DE-69FCA0692265}" type="presOf" srcId="{A4276D85-8839-49D1-B2FE-0DA82011196F}" destId="{30A4CC11-76DB-44FA-B7AD-8FC1FF89F5F2}" srcOrd="0" destOrd="1" presId="urn:microsoft.com/office/officeart/2005/8/layout/vList5"/>
    <dgm:cxn modelId="{C39A6BD8-5309-4151-8B7F-B8A953ED3235}" type="presOf" srcId="{B5C6F11A-D8E2-41F9-8276-4FC6DCBA447E}" destId="{FF1194F9-1245-4203-850A-1446D315A6E5}" srcOrd="0" destOrd="1" presId="urn:microsoft.com/office/officeart/2005/8/layout/vList5"/>
    <dgm:cxn modelId="{D86F65DE-F70A-410D-805B-7E27EBB10DDE}" type="presOf" srcId="{C3B27586-742B-4A15-A759-FB068EC1ADD8}" destId="{BFC2C159-3738-44F4-8EF3-4042724EA733}" srcOrd="0" destOrd="0" presId="urn:microsoft.com/office/officeart/2005/8/layout/vList5"/>
    <dgm:cxn modelId="{E216C4E0-B679-4305-84F5-A8E814CE1984}" srcId="{9A51C152-0781-4519-A78C-66647712B9A5}" destId="{8C55BD66-9110-4720-A7CA-ED3F8130D8BD}" srcOrd="0" destOrd="0" parTransId="{71C943CA-7B63-4B59-BE5F-B3FEA484BCEA}" sibTransId="{C7EB31C1-0664-474F-B48B-D6D3070712DF}"/>
    <dgm:cxn modelId="{B350C6ED-17D6-4245-8D3A-A9F4825A0B7A}" srcId="{740088DF-21E3-47AD-A6FB-B4E9A0CFD936}" destId="{A4276D85-8839-49D1-B2FE-0DA82011196F}" srcOrd="1" destOrd="0" parTransId="{5F804193-9F5D-4B60-A69B-E24C7E37C3C0}" sibTransId="{8C057C2C-3194-4D86-8353-19BE4D3AC65A}"/>
    <dgm:cxn modelId="{E58E2BF7-1AEB-4AB5-84FB-36A0717B5302}" srcId="{740088DF-21E3-47AD-A6FB-B4E9A0CFD936}" destId="{5BB63FC2-4B0A-4701-AFE5-AC8FA6A58768}" srcOrd="0" destOrd="0" parTransId="{7D8F2B00-D0C1-4DC5-84ED-133788D909DC}" sibTransId="{F8188298-CC0B-4B6A-9DE9-67774F4F1DFA}"/>
    <dgm:cxn modelId="{6CC9A7DE-694E-4BB4-9941-E5AD860CE6A4}" type="presParOf" srcId="{5E89B031-0F64-4F89-85C5-8089A1B71683}" destId="{A897BF58-F924-46CA-9C22-D51A3008D3E8}" srcOrd="0" destOrd="0" presId="urn:microsoft.com/office/officeart/2005/8/layout/vList5"/>
    <dgm:cxn modelId="{4744DC82-6E0E-4823-80B3-E57AECE35C44}" type="presParOf" srcId="{A897BF58-F924-46CA-9C22-D51A3008D3E8}" destId="{BFC2C159-3738-44F4-8EF3-4042724EA733}" srcOrd="0" destOrd="0" presId="urn:microsoft.com/office/officeart/2005/8/layout/vList5"/>
    <dgm:cxn modelId="{5D86A1AE-2BF5-4BC2-B32C-350B7D4A8EF1}" type="presParOf" srcId="{A897BF58-F924-46CA-9C22-D51A3008D3E8}" destId="{FF1194F9-1245-4203-850A-1446D315A6E5}" srcOrd="1" destOrd="0" presId="urn:microsoft.com/office/officeart/2005/8/layout/vList5"/>
    <dgm:cxn modelId="{47302F43-9640-47F5-8C2B-76179E4830FA}" type="presParOf" srcId="{5E89B031-0F64-4F89-85C5-8089A1B71683}" destId="{6AB716FF-25F9-40DE-81A9-8C543A38F9D2}" srcOrd="1" destOrd="0" presId="urn:microsoft.com/office/officeart/2005/8/layout/vList5"/>
    <dgm:cxn modelId="{EFDBA930-3CBF-4ADD-AE1F-7D87BFA43140}" type="presParOf" srcId="{5E89B031-0F64-4F89-85C5-8089A1B71683}" destId="{928C3425-A0FC-4FE9-B55D-A164939F7C0E}" srcOrd="2" destOrd="0" presId="urn:microsoft.com/office/officeart/2005/8/layout/vList5"/>
    <dgm:cxn modelId="{58EFB026-9E29-4C21-BC7B-40E9604C1A0E}" type="presParOf" srcId="{928C3425-A0FC-4FE9-B55D-A164939F7C0E}" destId="{5923C925-ABCE-41A4-8AFA-9CD6494154DC}" srcOrd="0" destOrd="0" presId="urn:microsoft.com/office/officeart/2005/8/layout/vList5"/>
    <dgm:cxn modelId="{12050185-B732-4010-8F89-AD27468F4475}" type="presParOf" srcId="{928C3425-A0FC-4FE9-B55D-A164939F7C0E}" destId="{30A4CC11-76DB-44FA-B7AD-8FC1FF89F5F2}" srcOrd="1" destOrd="0" presId="urn:microsoft.com/office/officeart/2005/8/layout/vList5"/>
    <dgm:cxn modelId="{8EB3D680-A90F-4865-A2EB-51E971E82868}" type="presParOf" srcId="{5E89B031-0F64-4F89-85C5-8089A1B71683}" destId="{59A95602-6978-497E-832A-606828FB9081}" srcOrd="3" destOrd="0" presId="urn:microsoft.com/office/officeart/2005/8/layout/vList5"/>
    <dgm:cxn modelId="{570A97FD-DF41-44D6-9CEA-D797B733C104}" type="presParOf" srcId="{5E89B031-0F64-4F89-85C5-8089A1B71683}" destId="{E35BE86F-49B7-4C2E-AF6F-931DB7AB6D99}" srcOrd="4" destOrd="0" presId="urn:microsoft.com/office/officeart/2005/8/layout/vList5"/>
    <dgm:cxn modelId="{6EC5140A-799C-48B1-B778-DDF4773115F3}" type="presParOf" srcId="{E35BE86F-49B7-4C2E-AF6F-931DB7AB6D99}" destId="{8D9A370D-8AD9-48D1-8A60-5EB7F9AD4A8C}" srcOrd="0" destOrd="0" presId="urn:microsoft.com/office/officeart/2005/8/layout/vList5"/>
    <dgm:cxn modelId="{FC98A87E-AB7F-41AD-B2C7-EAAAF2BF65F5}" type="presParOf" srcId="{E35BE86F-49B7-4C2E-AF6F-931DB7AB6D99}" destId="{2FD2C7CE-BDC7-4DEB-BF62-E3C665A315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4ACCA2-5D4C-4D78-B783-47582B84DAB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95B0310A-A798-4F91-9514-480828FE3E1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동 주민센터에 복지관 사업에 대해서 안내하고 사각지대 시각장애인 발굴 협조 진행</a:t>
          </a:r>
        </a:p>
      </dgm:t>
    </dgm:pt>
    <dgm:pt modelId="{A28C6FE5-5677-480F-BED8-6EE5B7F5E35C}" type="par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3A08B5F3-1864-4B7F-A57F-ED17AC6CBC51}" type="sibTrans" cxnId="{B5910DC4-B70B-4CF1-B596-F034AFF6EDF6}">
      <dgm:prSet/>
      <dgm:spPr/>
      <dgm:t>
        <a:bodyPr/>
        <a:lstStyle/>
        <a:p>
          <a:pPr latinLnBrk="1"/>
          <a:endParaRPr lang="ko-KR" altLang="en-US"/>
        </a:p>
      </dgm:t>
    </dgm:pt>
    <dgm:pt modelId="{FFD4A498-DB3E-44BD-AAE4-D40EBF367119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서비스 지역 확대     개별 맞춤 관리 강화</a:t>
          </a:r>
        </a:p>
      </dgm:t>
    </dgm:pt>
    <dgm:pt modelId="{F3E24232-635C-44F3-A383-914D3F888C0D}" type="parTrans" cxnId="{04FF6383-5EBC-4220-B689-FCD4811E6840}">
      <dgm:prSet/>
      <dgm:spPr/>
    </dgm:pt>
    <dgm:pt modelId="{3084DEDA-3EC8-4C91-86BB-AE12F32C30C7}" type="sibTrans" cxnId="{04FF6383-5EBC-4220-B689-FCD4811E6840}">
      <dgm:prSet/>
      <dgm:spPr/>
    </dgm:pt>
    <dgm:pt modelId="{C7F0B9A1-1EC8-444C-8102-454FD31E492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/>
            <a:t>지역사회 유관기관     협력 사업 활동 추진</a:t>
          </a:r>
        </a:p>
      </dgm:t>
    </dgm:pt>
    <dgm:pt modelId="{50FE3B78-62C1-417B-9C91-CFEA3038A911}" type="parTrans" cxnId="{0B68AC39-F39B-48BA-A419-907F3E4FDF55}">
      <dgm:prSet/>
      <dgm:spPr/>
    </dgm:pt>
    <dgm:pt modelId="{DC9E893F-A82B-4F3C-B4D1-250B9F26B864}" type="sibTrans" cxnId="{0B68AC39-F39B-48BA-A419-907F3E4FDF55}">
      <dgm:prSet/>
      <dgm:spPr/>
    </dgm:pt>
    <dgm:pt modelId="{03AD31B9-C3B8-4B0F-B52B-DA82587019A9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현황조사 결과를 바탕으로 개별 정보 및 욕구에 대한 지속적인 업데이트 관리</a:t>
          </a:r>
        </a:p>
      </dgm:t>
    </dgm:pt>
    <dgm:pt modelId="{DDA5ADC5-780E-49FE-87AE-A765FB64FBEF}" type="parTrans" cxnId="{684C7D2E-3244-408A-AF54-2970598BAF5C}">
      <dgm:prSet/>
      <dgm:spPr/>
    </dgm:pt>
    <dgm:pt modelId="{3F614122-8A3E-49BA-830C-A8DB05E66223}" type="sibTrans" cxnId="{684C7D2E-3244-408A-AF54-2970598BAF5C}">
      <dgm:prSet/>
      <dgm:spPr/>
    </dgm:pt>
    <dgm:pt modelId="{5F76AE49-E84A-458B-9C29-E65CE0AB38B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이용자와 실질 접촉하는 타 팀 사업과 협조하여 지역복지 대상자를 발굴하고 실태조사 진행</a:t>
          </a:r>
        </a:p>
      </dgm:t>
    </dgm:pt>
    <dgm:pt modelId="{851E6532-1CEC-4DDB-8817-CA147BB9FCB9}" type="parTrans" cxnId="{9DCFA43E-1886-448E-A1B1-CB02E44BEA5B}">
      <dgm:prSet/>
      <dgm:spPr/>
    </dgm:pt>
    <dgm:pt modelId="{2C7DCE31-7CD9-4468-BDAA-615A9FF1AA8D}" type="sibTrans" cxnId="{9DCFA43E-1886-448E-A1B1-CB02E44BEA5B}">
      <dgm:prSet/>
      <dgm:spPr/>
    </dgm:pt>
    <dgm:pt modelId="{B3AA8EC1-3EA5-4604-91C8-61FF575C7A31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/>
            <a:t>지역사회 네트워크를 통해 시각장애 인식개선 및 안내보행과 같은 협력 사업 추진</a:t>
          </a:r>
        </a:p>
      </dgm:t>
    </dgm:pt>
    <dgm:pt modelId="{599F2A5D-69F5-4C5E-A3A8-709A2D128985}" type="parTrans" cxnId="{5CD5A6FB-697F-43B2-BE42-F6B833B62FEA}">
      <dgm:prSet/>
      <dgm:spPr/>
    </dgm:pt>
    <dgm:pt modelId="{B06B1CC0-C61E-4869-99D8-DD08881C4410}" type="sibTrans" cxnId="{5CD5A6FB-697F-43B2-BE42-F6B833B62FEA}">
      <dgm:prSet/>
      <dgm:spPr/>
    </dgm:pt>
    <dgm:pt modelId="{5E89B031-0F64-4F89-85C5-8089A1B71683}" type="pres">
      <dgm:prSet presAssocID="{144ACCA2-5D4C-4D78-B783-47582B84DAB3}" presName="Name0" presStyleCnt="0">
        <dgm:presLayoutVars>
          <dgm:dir/>
          <dgm:animLvl val="lvl"/>
          <dgm:resizeHandles val="exact"/>
        </dgm:presLayoutVars>
      </dgm:prSet>
      <dgm:spPr/>
    </dgm:pt>
    <dgm:pt modelId="{D5A7D521-2A01-49FC-9549-386200845D3C}" type="pres">
      <dgm:prSet presAssocID="{FFD4A498-DB3E-44BD-AAE4-D40EBF367119}" presName="linNode" presStyleCnt="0"/>
      <dgm:spPr/>
    </dgm:pt>
    <dgm:pt modelId="{3B29D4BE-DF75-4616-923F-485CC70F63DD}" type="pres">
      <dgm:prSet presAssocID="{FFD4A498-DB3E-44BD-AAE4-D40EBF36711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0546DE8-5CFB-460B-AAA3-B24DF5F17BDC}" type="pres">
      <dgm:prSet presAssocID="{FFD4A498-DB3E-44BD-AAE4-D40EBF367119}" presName="descendantText" presStyleLbl="alignAccFollowNode1" presStyleIdx="0" presStyleCnt="2">
        <dgm:presLayoutVars>
          <dgm:bulletEnabled val="1"/>
        </dgm:presLayoutVars>
      </dgm:prSet>
      <dgm:spPr/>
    </dgm:pt>
    <dgm:pt modelId="{917EFEBD-FCED-46D9-AF22-98EDDD40735E}" type="pres">
      <dgm:prSet presAssocID="{3084DEDA-3EC8-4C91-86BB-AE12F32C30C7}" presName="sp" presStyleCnt="0"/>
      <dgm:spPr/>
    </dgm:pt>
    <dgm:pt modelId="{36D71C32-4FF0-45B8-975B-24B1B52650D1}" type="pres">
      <dgm:prSet presAssocID="{C7F0B9A1-1EC8-444C-8102-454FD31E4928}" presName="linNode" presStyleCnt="0"/>
      <dgm:spPr/>
    </dgm:pt>
    <dgm:pt modelId="{4128F985-AEC9-4A91-816C-70A5A6F02D3E}" type="pres">
      <dgm:prSet presAssocID="{C7F0B9A1-1EC8-444C-8102-454FD31E492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514240D-12D1-4BD2-9697-9446435D32D0}" type="pres">
      <dgm:prSet presAssocID="{C7F0B9A1-1EC8-444C-8102-454FD31E492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E310C0E-DE13-48FE-893F-A5C1850F48EB}" type="presOf" srcId="{FFD4A498-DB3E-44BD-AAE4-D40EBF367119}" destId="{3B29D4BE-DF75-4616-923F-485CC70F63DD}" srcOrd="0" destOrd="0" presId="urn:microsoft.com/office/officeart/2005/8/layout/vList5"/>
    <dgm:cxn modelId="{C25AFF1B-9FFC-4284-B66E-BEB7950F1E13}" type="presOf" srcId="{B3AA8EC1-3EA5-4604-91C8-61FF575C7A31}" destId="{E514240D-12D1-4BD2-9697-9446435D32D0}" srcOrd="0" destOrd="1" presId="urn:microsoft.com/office/officeart/2005/8/layout/vList5"/>
    <dgm:cxn modelId="{684C7D2E-3244-408A-AF54-2970598BAF5C}" srcId="{FFD4A498-DB3E-44BD-AAE4-D40EBF367119}" destId="{03AD31B9-C3B8-4B0F-B52B-DA82587019A9}" srcOrd="0" destOrd="0" parTransId="{DDA5ADC5-780E-49FE-87AE-A765FB64FBEF}" sibTransId="{3F614122-8A3E-49BA-830C-A8DB05E66223}"/>
    <dgm:cxn modelId="{3FF3E236-2D26-45FF-B035-54BD3531C09C}" type="presOf" srcId="{C7F0B9A1-1EC8-444C-8102-454FD31E4928}" destId="{4128F985-AEC9-4A91-816C-70A5A6F02D3E}" srcOrd="0" destOrd="0" presId="urn:microsoft.com/office/officeart/2005/8/layout/vList5"/>
    <dgm:cxn modelId="{0B68AC39-F39B-48BA-A419-907F3E4FDF55}" srcId="{144ACCA2-5D4C-4D78-B783-47582B84DAB3}" destId="{C7F0B9A1-1EC8-444C-8102-454FD31E4928}" srcOrd="1" destOrd="0" parTransId="{50FE3B78-62C1-417B-9C91-CFEA3038A911}" sibTransId="{DC9E893F-A82B-4F3C-B4D1-250B9F26B864}"/>
    <dgm:cxn modelId="{9DCFA43E-1886-448E-A1B1-CB02E44BEA5B}" srcId="{FFD4A498-DB3E-44BD-AAE4-D40EBF367119}" destId="{5F76AE49-E84A-458B-9C29-E65CE0AB38B8}" srcOrd="1" destOrd="0" parTransId="{851E6532-1CEC-4DDB-8817-CA147BB9FCB9}" sibTransId="{2C7DCE31-7CD9-4468-BDAA-615A9FF1AA8D}"/>
    <dgm:cxn modelId="{8058DC66-10D7-499D-802A-3EED283A7DB0}" type="presOf" srcId="{144ACCA2-5D4C-4D78-B783-47582B84DAB3}" destId="{5E89B031-0F64-4F89-85C5-8089A1B71683}" srcOrd="0" destOrd="0" presId="urn:microsoft.com/office/officeart/2005/8/layout/vList5"/>
    <dgm:cxn modelId="{91C2AB6D-4084-412E-8452-66E39786FE3F}" type="presOf" srcId="{95B0310A-A798-4F91-9514-480828FE3E14}" destId="{E514240D-12D1-4BD2-9697-9446435D32D0}" srcOrd="0" destOrd="0" presId="urn:microsoft.com/office/officeart/2005/8/layout/vList5"/>
    <dgm:cxn modelId="{04FF6383-5EBC-4220-B689-FCD4811E6840}" srcId="{144ACCA2-5D4C-4D78-B783-47582B84DAB3}" destId="{FFD4A498-DB3E-44BD-AAE4-D40EBF367119}" srcOrd="0" destOrd="0" parTransId="{F3E24232-635C-44F3-A383-914D3F888C0D}" sibTransId="{3084DEDA-3EC8-4C91-86BB-AE12F32C30C7}"/>
    <dgm:cxn modelId="{B5910DC4-B70B-4CF1-B596-F034AFF6EDF6}" srcId="{C7F0B9A1-1EC8-444C-8102-454FD31E4928}" destId="{95B0310A-A798-4F91-9514-480828FE3E14}" srcOrd="0" destOrd="0" parTransId="{A28C6FE5-5677-480F-BED8-6EE5B7F5E35C}" sibTransId="{3A08B5F3-1864-4B7F-A57F-ED17AC6CBC51}"/>
    <dgm:cxn modelId="{E83890C6-5498-4BE7-9A95-1BD9B241AA24}" type="presOf" srcId="{5F76AE49-E84A-458B-9C29-E65CE0AB38B8}" destId="{30546DE8-5CFB-460B-AAA3-B24DF5F17BDC}" srcOrd="0" destOrd="1" presId="urn:microsoft.com/office/officeart/2005/8/layout/vList5"/>
    <dgm:cxn modelId="{D07F3FE1-4E5E-4423-88F0-ABBE5AA62D8E}" type="presOf" srcId="{03AD31B9-C3B8-4B0F-B52B-DA82587019A9}" destId="{30546DE8-5CFB-460B-AAA3-B24DF5F17BDC}" srcOrd="0" destOrd="0" presId="urn:microsoft.com/office/officeart/2005/8/layout/vList5"/>
    <dgm:cxn modelId="{5CD5A6FB-697F-43B2-BE42-F6B833B62FEA}" srcId="{C7F0B9A1-1EC8-444C-8102-454FD31E4928}" destId="{B3AA8EC1-3EA5-4604-91C8-61FF575C7A31}" srcOrd="1" destOrd="0" parTransId="{599F2A5D-69F5-4C5E-A3A8-709A2D128985}" sibTransId="{B06B1CC0-C61E-4869-99D8-DD08881C4410}"/>
    <dgm:cxn modelId="{6DD0E365-84E2-4F68-81C7-DE6EC05EFD32}" type="presParOf" srcId="{5E89B031-0F64-4F89-85C5-8089A1B71683}" destId="{D5A7D521-2A01-49FC-9549-386200845D3C}" srcOrd="0" destOrd="0" presId="urn:microsoft.com/office/officeart/2005/8/layout/vList5"/>
    <dgm:cxn modelId="{113CCCB0-F2E2-4AC4-8AC2-3474104A8AAC}" type="presParOf" srcId="{D5A7D521-2A01-49FC-9549-386200845D3C}" destId="{3B29D4BE-DF75-4616-923F-485CC70F63DD}" srcOrd="0" destOrd="0" presId="urn:microsoft.com/office/officeart/2005/8/layout/vList5"/>
    <dgm:cxn modelId="{E157E4D3-56F3-4216-A5EA-11C8392774AE}" type="presParOf" srcId="{D5A7D521-2A01-49FC-9549-386200845D3C}" destId="{30546DE8-5CFB-460B-AAA3-B24DF5F17BDC}" srcOrd="1" destOrd="0" presId="urn:microsoft.com/office/officeart/2005/8/layout/vList5"/>
    <dgm:cxn modelId="{6977556B-8505-4CC5-AD99-F8F0BD0A39C0}" type="presParOf" srcId="{5E89B031-0F64-4F89-85C5-8089A1B71683}" destId="{917EFEBD-FCED-46D9-AF22-98EDDD40735E}" srcOrd="1" destOrd="0" presId="urn:microsoft.com/office/officeart/2005/8/layout/vList5"/>
    <dgm:cxn modelId="{CAEFCC2D-7CA1-4176-8EE9-1819D40D4E2B}" type="presParOf" srcId="{5E89B031-0F64-4F89-85C5-8089A1B71683}" destId="{36D71C32-4FF0-45B8-975B-24B1B52650D1}" srcOrd="2" destOrd="0" presId="urn:microsoft.com/office/officeart/2005/8/layout/vList5"/>
    <dgm:cxn modelId="{396AFB5F-E00B-4780-BDD6-657742BD21D6}" type="presParOf" srcId="{36D71C32-4FF0-45B8-975B-24B1B52650D1}" destId="{4128F985-AEC9-4A91-816C-70A5A6F02D3E}" srcOrd="0" destOrd="0" presId="urn:microsoft.com/office/officeart/2005/8/layout/vList5"/>
    <dgm:cxn modelId="{8B17D62C-888A-4CCD-B225-90BD40D20BB2}" type="presParOf" srcId="{36D71C32-4FF0-45B8-975B-24B1B52650D1}" destId="{E514240D-12D1-4BD2-9697-9446435D32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4ACCA2-5D4C-4D78-B783-47582B84DAB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740088DF-21E3-47AD-A6FB-B4E9A0CFD936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지역 내에서 소규모 캠페인 및 시각장애 관련 주민 </a:t>
          </a:r>
          <a:r>
            <a:rPr lang="ko-KR" altLang="en-US" sz="1600" b="1" dirty="0" err="1">
              <a:latin typeface="+mn-ea"/>
              <a:ea typeface="+mn-ea"/>
            </a:rPr>
            <a:t>참여형</a:t>
          </a:r>
          <a:r>
            <a:rPr lang="ko-KR" altLang="en-US" sz="1600" b="1" dirty="0">
              <a:latin typeface="+mn-ea"/>
              <a:ea typeface="+mn-ea"/>
            </a:rPr>
            <a:t>  연계 프로그램 진행</a:t>
          </a:r>
        </a:p>
      </dgm:t>
    </dgm:pt>
    <dgm:pt modelId="{31A63E33-AC65-4836-AEFB-1150A5473BD9}" type="par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F9A7B50C-4483-46D6-9E2F-26A7B57DBB85}" type="sibTrans" cxnId="{0ABF24D2-417B-48F3-BD88-69E6A4DB7ABE}">
      <dgm:prSet/>
      <dgm:spPr/>
      <dgm:t>
        <a:bodyPr/>
        <a:lstStyle/>
        <a:p>
          <a:pPr latinLnBrk="1"/>
          <a:endParaRPr lang="ko-KR" altLang="en-US"/>
        </a:p>
      </dgm:t>
    </dgm:pt>
    <dgm:pt modelId="{8C55BD66-9110-4720-A7CA-ED3F8130D8B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이용자가 거주지 인근에서 직접 이용할 수 있는 지역사회 자원 발굴 연계</a:t>
          </a:r>
        </a:p>
      </dgm:t>
    </dgm:pt>
    <dgm:pt modelId="{71C943CA-7B63-4B59-BE5F-B3FEA484BCEA}" type="par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C7EB31C1-0664-474F-B48B-D6D3070712DF}" type="sibTrans" cxnId="{E216C4E0-B679-4305-84F5-A8E814CE1984}">
      <dgm:prSet/>
      <dgm:spPr/>
      <dgm:t>
        <a:bodyPr/>
        <a:lstStyle/>
        <a:p>
          <a:pPr latinLnBrk="1"/>
          <a:endParaRPr lang="ko-KR" altLang="en-US"/>
        </a:p>
      </dgm:t>
    </dgm:pt>
    <dgm:pt modelId="{FFD4A498-DB3E-44BD-AAE4-D40EBF367119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>
              <a:latin typeface="+mn-ea"/>
              <a:ea typeface="+mn-ea"/>
            </a:rPr>
            <a:t>지역과 더불어 사는  복지환경 조성</a:t>
          </a:r>
          <a:endParaRPr lang="ko-KR" altLang="en-US" sz="2000" b="1" dirty="0">
            <a:latin typeface="+mn-ea"/>
            <a:ea typeface="+mn-ea"/>
          </a:endParaRPr>
        </a:p>
      </dgm:t>
    </dgm:pt>
    <dgm:pt modelId="{F3E24232-635C-44F3-A383-914D3F888C0D}" type="parTrans" cxnId="{04FF6383-5EBC-4220-B689-FCD4811E6840}">
      <dgm:prSet/>
      <dgm:spPr/>
      <dgm:t>
        <a:bodyPr/>
        <a:lstStyle/>
        <a:p>
          <a:pPr latinLnBrk="1"/>
          <a:endParaRPr lang="ko-KR" altLang="en-US"/>
        </a:p>
      </dgm:t>
    </dgm:pt>
    <dgm:pt modelId="{3084DEDA-3EC8-4C91-86BB-AE12F32C30C7}" type="sibTrans" cxnId="{04FF6383-5EBC-4220-B689-FCD4811E6840}">
      <dgm:prSet/>
      <dgm:spPr/>
      <dgm:t>
        <a:bodyPr/>
        <a:lstStyle/>
        <a:p>
          <a:pPr latinLnBrk="1"/>
          <a:endParaRPr lang="ko-KR" altLang="en-US"/>
        </a:p>
      </dgm:t>
    </dgm:pt>
    <dgm:pt modelId="{11E8E865-D0EB-4501-916B-AF92E856EA05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1" dirty="0">
              <a:latin typeface="+mn-ea"/>
              <a:ea typeface="+mn-ea"/>
            </a:rPr>
            <a:t>지역사회 자원 및     주민 활용 연계 지원</a:t>
          </a:r>
        </a:p>
      </dgm:t>
    </dgm:pt>
    <dgm:pt modelId="{17C1F9CD-E523-4EC6-8A58-85297D5A105E}" type="parTrans" cxnId="{35A920E9-5551-4CE9-A30E-FBF33F8BFEF5}">
      <dgm:prSet/>
      <dgm:spPr/>
      <dgm:t>
        <a:bodyPr/>
        <a:lstStyle/>
        <a:p>
          <a:pPr latinLnBrk="1"/>
          <a:endParaRPr lang="ko-KR" altLang="en-US"/>
        </a:p>
      </dgm:t>
    </dgm:pt>
    <dgm:pt modelId="{84D9D613-CF03-4CF2-9748-54643D7157EF}" type="sibTrans" cxnId="{35A920E9-5551-4CE9-A30E-FBF33F8BFEF5}">
      <dgm:prSet/>
      <dgm:spPr/>
      <dgm:t>
        <a:bodyPr/>
        <a:lstStyle/>
        <a:p>
          <a:pPr latinLnBrk="1"/>
          <a:endParaRPr lang="ko-KR" altLang="en-US"/>
        </a:p>
      </dgm:t>
    </dgm:pt>
    <dgm:pt modelId="{66416902-3FE0-4A4D-8A1F-F060AB0DEBD9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지역사회 사업 및 활동 내용을 공유하고 소통할 수 있는 창구 마련</a:t>
          </a:r>
        </a:p>
      </dgm:t>
    </dgm:pt>
    <dgm:pt modelId="{8A617105-5B51-473E-983D-557A41F7E1AF}" type="parTrans" cxnId="{048E3E6E-FE74-448B-8B31-7EAC8A83DA84}">
      <dgm:prSet/>
      <dgm:spPr/>
      <dgm:t>
        <a:bodyPr/>
        <a:lstStyle/>
        <a:p>
          <a:pPr latinLnBrk="1"/>
          <a:endParaRPr lang="ko-KR" altLang="en-US"/>
        </a:p>
      </dgm:t>
    </dgm:pt>
    <dgm:pt modelId="{38594369-A33B-4131-A224-5C6E29432147}" type="sibTrans" cxnId="{048E3E6E-FE74-448B-8B31-7EAC8A83DA84}">
      <dgm:prSet/>
      <dgm:spPr/>
      <dgm:t>
        <a:bodyPr/>
        <a:lstStyle/>
        <a:p>
          <a:pPr latinLnBrk="1"/>
          <a:endParaRPr lang="ko-KR" altLang="en-US"/>
        </a:p>
      </dgm:t>
    </dgm:pt>
    <dgm:pt modelId="{8733D7A3-4AC6-443C-81E0-03EA93ABD822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dirty="0">
              <a:latin typeface="+mn-ea"/>
              <a:ea typeface="+mn-ea"/>
            </a:rPr>
            <a:t>정서지원 대상 이용자를 위해 함께 참여할 수 있는 지역주민 조직 구성 활용</a:t>
          </a:r>
        </a:p>
      </dgm:t>
    </dgm:pt>
    <dgm:pt modelId="{34240D39-7F2E-44EC-860A-FB2883CDCADE}" type="parTrans" cxnId="{CC23D5CD-7AC0-4742-B15E-8C505B588EB1}">
      <dgm:prSet/>
      <dgm:spPr/>
      <dgm:t>
        <a:bodyPr/>
        <a:lstStyle/>
        <a:p>
          <a:pPr latinLnBrk="1"/>
          <a:endParaRPr lang="ko-KR" altLang="en-US"/>
        </a:p>
      </dgm:t>
    </dgm:pt>
    <dgm:pt modelId="{B2013AC6-941F-449A-8125-03753AB3BFFB}" type="sibTrans" cxnId="{CC23D5CD-7AC0-4742-B15E-8C505B588EB1}">
      <dgm:prSet/>
      <dgm:spPr/>
      <dgm:t>
        <a:bodyPr/>
        <a:lstStyle/>
        <a:p>
          <a:pPr latinLnBrk="1"/>
          <a:endParaRPr lang="ko-KR" altLang="en-US"/>
        </a:p>
      </dgm:t>
    </dgm:pt>
    <dgm:pt modelId="{5E89B031-0F64-4F89-85C5-8089A1B71683}" type="pres">
      <dgm:prSet presAssocID="{144ACCA2-5D4C-4D78-B783-47582B84DAB3}" presName="Name0" presStyleCnt="0">
        <dgm:presLayoutVars>
          <dgm:dir/>
          <dgm:animLvl val="lvl"/>
          <dgm:resizeHandles val="exact"/>
        </dgm:presLayoutVars>
      </dgm:prSet>
      <dgm:spPr/>
    </dgm:pt>
    <dgm:pt modelId="{D5A7D521-2A01-49FC-9549-386200845D3C}" type="pres">
      <dgm:prSet presAssocID="{FFD4A498-DB3E-44BD-AAE4-D40EBF367119}" presName="linNode" presStyleCnt="0"/>
      <dgm:spPr/>
    </dgm:pt>
    <dgm:pt modelId="{3B29D4BE-DF75-4616-923F-485CC70F63DD}" type="pres">
      <dgm:prSet presAssocID="{FFD4A498-DB3E-44BD-AAE4-D40EBF36711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0546DE8-5CFB-460B-AAA3-B24DF5F17BDC}" type="pres">
      <dgm:prSet presAssocID="{FFD4A498-DB3E-44BD-AAE4-D40EBF367119}" presName="descendantText" presStyleLbl="alignAccFollowNode1" presStyleIdx="0" presStyleCnt="2">
        <dgm:presLayoutVars>
          <dgm:bulletEnabled val="1"/>
        </dgm:presLayoutVars>
      </dgm:prSet>
      <dgm:spPr/>
    </dgm:pt>
    <dgm:pt modelId="{917EFEBD-FCED-46D9-AF22-98EDDD40735E}" type="pres">
      <dgm:prSet presAssocID="{3084DEDA-3EC8-4C91-86BB-AE12F32C30C7}" presName="sp" presStyleCnt="0"/>
      <dgm:spPr/>
    </dgm:pt>
    <dgm:pt modelId="{0889B034-E55B-4013-89DB-EFB98309F73A}" type="pres">
      <dgm:prSet presAssocID="{11E8E865-D0EB-4501-916B-AF92E856EA05}" presName="linNode" presStyleCnt="0"/>
      <dgm:spPr/>
    </dgm:pt>
    <dgm:pt modelId="{C067B15D-D535-440A-A4B0-682B79F5CC24}" type="pres">
      <dgm:prSet presAssocID="{11E8E865-D0EB-4501-916B-AF92E856EA0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4E4E9C0-E819-4D23-9129-BA94C1ED8E96}" type="pres">
      <dgm:prSet presAssocID="{11E8E865-D0EB-4501-916B-AF92E856EA0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BCC8743-67CC-4744-A787-88BFD8B1635A}" type="presOf" srcId="{740088DF-21E3-47AD-A6FB-B4E9A0CFD936}" destId="{30546DE8-5CFB-460B-AAA3-B24DF5F17BDC}" srcOrd="0" destOrd="0" presId="urn:microsoft.com/office/officeart/2005/8/layout/vList5"/>
    <dgm:cxn modelId="{048E3E6E-FE74-448B-8B31-7EAC8A83DA84}" srcId="{FFD4A498-DB3E-44BD-AAE4-D40EBF367119}" destId="{66416902-3FE0-4A4D-8A1F-F060AB0DEBD9}" srcOrd="1" destOrd="0" parTransId="{8A617105-5B51-473E-983D-557A41F7E1AF}" sibTransId="{38594369-A33B-4131-A224-5C6E29432147}"/>
    <dgm:cxn modelId="{04FF6383-5EBC-4220-B689-FCD4811E6840}" srcId="{144ACCA2-5D4C-4D78-B783-47582B84DAB3}" destId="{FFD4A498-DB3E-44BD-AAE4-D40EBF367119}" srcOrd="0" destOrd="0" parTransId="{F3E24232-635C-44F3-A383-914D3F888C0D}" sibTransId="{3084DEDA-3EC8-4C91-86BB-AE12F32C30C7}"/>
    <dgm:cxn modelId="{CC5F8196-32E7-4FE4-9378-175B6203F6E7}" type="presOf" srcId="{144ACCA2-5D4C-4D78-B783-47582B84DAB3}" destId="{5E89B031-0F64-4F89-85C5-8089A1B71683}" srcOrd="0" destOrd="0" presId="urn:microsoft.com/office/officeart/2005/8/layout/vList5"/>
    <dgm:cxn modelId="{D0E434C3-4DBB-40B5-841D-C9B9D7773527}" type="presOf" srcId="{66416902-3FE0-4A4D-8A1F-F060AB0DEBD9}" destId="{30546DE8-5CFB-460B-AAA3-B24DF5F17BDC}" srcOrd="0" destOrd="1" presId="urn:microsoft.com/office/officeart/2005/8/layout/vList5"/>
    <dgm:cxn modelId="{CC23D5CD-7AC0-4742-B15E-8C505B588EB1}" srcId="{11E8E865-D0EB-4501-916B-AF92E856EA05}" destId="{8733D7A3-4AC6-443C-81E0-03EA93ABD822}" srcOrd="1" destOrd="0" parTransId="{34240D39-7F2E-44EC-860A-FB2883CDCADE}" sibTransId="{B2013AC6-941F-449A-8125-03753AB3BFFB}"/>
    <dgm:cxn modelId="{9D6B0DD2-335F-4C31-BDAA-92A4B2877CCC}" type="presOf" srcId="{8733D7A3-4AC6-443C-81E0-03EA93ABD822}" destId="{B4E4E9C0-E819-4D23-9129-BA94C1ED8E96}" srcOrd="0" destOrd="1" presId="urn:microsoft.com/office/officeart/2005/8/layout/vList5"/>
    <dgm:cxn modelId="{0ABF24D2-417B-48F3-BD88-69E6A4DB7ABE}" srcId="{FFD4A498-DB3E-44BD-AAE4-D40EBF367119}" destId="{740088DF-21E3-47AD-A6FB-B4E9A0CFD936}" srcOrd="0" destOrd="0" parTransId="{31A63E33-AC65-4836-AEFB-1150A5473BD9}" sibTransId="{F9A7B50C-4483-46D6-9E2F-26A7B57DBB85}"/>
    <dgm:cxn modelId="{166551DC-0DAA-4FCB-988A-7B024EAFDB02}" type="presOf" srcId="{FFD4A498-DB3E-44BD-AAE4-D40EBF367119}" destId="{3B29D4BE-DF75-4616-923F-485CC70F63DD}" srcOrd="0" destOrd="0" presId="urn:microsoft.com/office/officeart/2005/8/layout/vList5"/>
    <dgm:cxn modelId="{E216C4E0-B679-4305-84F5-A8E814CE1984}" srcId="{11E8E865-D0EB-4501-916B-AF92E856EA05}" destId="{8C55BD66-9110-4720-A7CA-ED3F8130D8BD}" srcOrd="0" destOrd="0" parTransId="{71C943CA-7B63-4B59-BE5F-B3FEA484BCEA}" sibTransId="{C7EB31C1-0664-474F-B48B-D6D3070712DF}"/>
    <dgm:cxn modelId="{1AEA72E8-08E8-4B19-8BBB-A0D11BFB6241}" type="presOf" srcId="{8C55BD66-9110-4720-A7CA-ED3F8130D8BD}" destId="{B4E4E9C0-E819-4D23-9129-BA94C1ED8E96}" srcOrd="0" destOrd="0" presId="urn:microsoft.com/office/officeart/2005/8/layout/vList5"/>
    <dgm:cxn modelId="{35A920E9-5551-4CE9-A30E-FBF33F8BFEF5}" srcId="{144ACCA2-5D4C-4D78-B783-47582B84DAB3}" destId="{11E8E865-D0EB-4501-916B-AF92E856EA05}" srcOrd="1" destOrd="0" parTransId="{17C1F9CD-E523-4EC6-8A58-85297D5A105E}" sibTransId="{84D9D613-CF03-4CF2-9748-54643D7157EF}"/>
    <dgm:cxn modelId="{CFB69EF0-C810-4A6C-914C-F96AF5A6AC33}" type="presOf" srcId="{11E8E865-D0EB-4501-916B-AF92E856EA05}" destId="{C067B15D-D535-440A-A4B0-682B79F5CC24}" srcOrd="0" destOrd="0" presId="urn:microsoft.com/office/officeart/2005/8/layout/vList5"/>
    <dgm:cxn modelId="{B77DE718-25EC-4B9C-9DB2-C02A697EE7F5}" type="presParOf" srcId="{5E89B031-0F64-4F89-85C5-8089A1B71683}" destId="{D5A7D521-2A01-49FC-9549-386200845D3C}" srcOrd="0" destOrd="0" presId="urn:microsoft.com/office/officeart/2005/8/layout/vList5"/>
    <dgm:cxn modelId="{CBCAE0DA-8C32-4637-A634-05284234E879}" type="presParOf" srcId="{D5A7D521-2A01-49FC-9549-386200845D3C}" destId="{3B29D4BE-DF75-4616-923F-485CC70F63DD}" srcOrd="0" destOrd="0" presId="urn:microsoft.com/office/officeart/2005/8/layout/vList5"/>
    <dgm:cxn modelId="{82AE4E01-DDF3-47C5-911C-A5CF602319B2}" type="presParOf" srcId="{D5A7D521-2A01-49FC-9549-386200845D3C}" destId="{30546DE8-5CFB-460B-AAA3-B24DF5F17BDC}" srcOrd="1" destOrd="0" presId="urn:microsoft.com/office/officeart/2005/8/layout/vList5"/>
    <dgm:cxn modelId="{D5B18AA8-D351-4318-B66C-7738CD3EFC95}" type="presParOf" srcId="{5E89B031-0F64-4F89-85C5-8089A1B71683}" destId="{917EFEBD-FCED-46D9-AF22-98EDDD40735E}" srcOrd="1" destOrd="0" presId="urn:microsoft.com/office/officeart/2005/8/layout/vList5"/>
    <dgm:cxn modelId="{DB2F2578-1889-4820-82D4-EDCB0B948F98}" type="presParOf" srcId="{5E89B031-0F64-4F89-85C5-8089A1B71683}" destId="{0889B034-E55B-4013-89DB-EFB98309F73A}" srcOrd="2" destOrd="0" presId="urn:microsoft.com/office/officeart/2005/8/layout/vList5"/>
    <dgm:cxn modelId="{7CD9B4F7-FA37-4B62-B631-A852DE47D8C8}" type="presParOf" srcId="{0889B034-E55B-4013-89DB-EFB98309F73A}" destId="{C067B15D-D535-440A-A4B0-682B79F5CC24}" srcOrd="0" destOrd="0" presId="urn:microsoft.com/office/officeart/2005/8/layout/vList5"/>
    <dgm:cxn modelId="{2B1C4B16-7EE9-47BE-AE41-C16621274AD6}" type="presParOf" srcId="{0889B034-E55B-4013-89DB-EFB98309F73A}" destId="{B4E4E9C0-E819-4D23-9129-BA94C1ED8E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94F9-1245-4203-850A-1446D315A6E5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광진구 이용자 현황조사 및 재가서비스 지원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이용자 및 자원 정보 지역사회현황보고서 제작</a:t>
          </a:r>
        </a:p>
      </dsp:txBody>
      <dsp:txXfrm rot="-5400000">
        <a:off x="2839212" y="197117"/>
        <a:ext cx="4992725" cy="1012303"/>
      </dsp:txXfrm>
    </dsp:sp>
    <dsp:sp modelId="{BFC2C159-3738-44F4-8EF3-4042724EA733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재가지원관리대상의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지역적 확대</a:t>
          </a:r>
        </a:p>
      </dsp:txBody>
      <dsp:txXfrm>
        <a:off x="68454" y="70578"/>
        <a:ext cx="2702304" cy="1265378"/>
      </dsp:txXfrm>
    </dsp:sp>
    <dsp:sp modelId="{30A4CC11-76DB-44FA-B7AD-8FC1FF89F5F2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복지관 사업 안내서를 제작하여 유관기관 특히 강동구 동 주민센터 배부를 통해 신규 대상자 발굴 안내</a:t>
          </a:r>
        </a:p>
      </dsp:txBody>
      <dsp:txXfrm rot="-5400000">
        <a:off x="2839212" y="1669518"/>
        <a:ext cx="4992725" cy="1012303"/>
      </dsp:txXfrm>
    </dsp:sp>
    <dsp:sp modelId="{5923C925-ABCE-41A4-8AFA-9CD6494154DC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사각지대 신규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대상자 발굴</a:t>
          </a:r>
        </a:p>
      </dsp:txBody>
      <dsp:txXfrm>
        <a:off x="68454" y="1542979"/>
        <a:ext cx="2702304" cy="1265378"/>
      </dsp:txXfrm>
    </dsp:sp>
    <dsp:sp modelId="{2FD2C7CE-BDC7-4DEB-BF62-E3C665A315AB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latin typeface="+mn-ea"/>
              <a:ea typeface="+mn-ea"/>
            </a:rPr>
            <a:t>2020</a:t>
          </a:r>
          <a:r>
            <a:rPr lang="ko-KR" altLang="en-US" sz="1600" b="1" kern="1200" dirty="0">
              <a:latin typeface="+mn-ea"/>
              <a:ea typeface="+mn-ea"/>
            </a:rPr>
            <a:t>년 강동구 거주 이용자 실태조사 결과를 바탕으로 동료 활동</a:t>
          </a:r>
          <a:r>
            <a:rPr lang="en-US" altLang="ko-KR" sz="1600" b="1" kern="1200" dirty="0">
              <a:latin typeface="+mn-ea"/>
              <a:ea typeface="+mn-ea"/>
            </a:rPr>
            <a:t>, </a:t>
          </a:r>
          <a:r>
            <a:rPr lang="ko-KR" altLang="en-US" sz="1600" b="1" kern="1200" dirty="0">
              <a:latin typeface="+mn-ea"/>
              <a:ea typeface="+mn-ea"/>
            </a:rPr>
            <a:t>정보 제공</a:t>
          </a:r>
          <a:r>
            <a:rPr lang="en-US" altLang="ko-KR" sz="1600" b="1" kern="1200" dirty="0">
              <a:latin typeface="+mn-ea"/>
              <a:ea typeface="+mn-ea"/>
            </a:rPr>
            <a:t>, </a:t>
          </a:r>
          <a:r>
            <a:rPr lang="ko-KR" altLang="en-US" sz="1600" b="1" kern="1200" dirty="0">
              <a:latin typeface="+mn-ea"/>
              <a:ea typeface="+mn-ea"/>
            </a:rPr>
            <a:t>이웃관계 형성</a:t>
          </a:r>
          <a:r>
            <a:rPr lang="en-US" altLang="ko-KR" sz="1600" b="1" kern="1200" dirty="0">
              <a:latin typeface="+mn-ea"/>
              <a:ea typeface="+mn-ea"/>
            </a:rPr>
            <a:t>, </a:t>
          </a:r>
          <a:r>
            <a:rPr lang="ko-KR" altLang="en-US" sz="1600" b="1" kern="1200" dirty="0">
              <a:latin typeface="+mn-ea"/>
              <a:ea typeface="+mn-ea"/>
            </a:rPr>
            <a:t>가족지원 사업 운영</a:t>
          </a:r>
        </a:p>
      </dsp:txBody>
      <dsp:txXfrm rot="-5400000">
        <a:off x="2839212" y="3141918"/>
        <a:ext cx="4992725" cy="1012303"/>
      </dsp:txXfrm>
    </dsp:sp>
    <dsp:sp modelId="{8D9A370D-8AD9-48D1-8A60-5EB7F9AD4A8C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개별 맞춤 및 소규모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프로그램 운영</a:t>
          </a:r>
        </a:p>
      </dsp:txBody>
      <dsp:txXfrm>
        <a:off x="68454" y="3015380"/>
        <a:ext cx="2702304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94F9-1245-4203-850A-1446D315A6E5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지역 내 기존의 후원 업체에 방문하여 인사 활동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이용자 욕구에 따라 지역자원 발굴 및 연계 활동</a:t>
          </a:r>
        </a:p>
      </dsp:txBody>
      <dsp:txXfrm rot="-5400000">
        <a:off x="2839212" y="197117"/>
        <a:ext cx="4992725" cy="1012303"/>
      </dsp:txXfrm>
    </dsp:sp>
    <dsp:sp modelId="{BFC2C159-3738-44F4-8EF3-4042724EA733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지역사회 관계망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조성의 기반 마련</a:t>
          </a:r>
        </a:p>
      </dsp:txBody>
      <dsp:txXfrm>
        <a:off x="68454" y="70578"/>
        <a:ext cx="2702304" cy="1265378"/>
      </dsp:txXfrm>
    </dsp:sp>
    <dsp:sp modelId="{30A4CC11-76DB-44FA-B7AD-8FC1FF89F5F2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개별 후원지원을 위한 체계적 기준과 과정 마련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자원 개발과 공유를 위한 서울시 및 전국 복지기관 네트워크 활동</a:t>
          </a:r>
        </a:p>
      </dsp:txBody>
      <dsp:txXfrm rot="-5400000">
        <a:off x="2839212" y="1669518"/>
        <a:ext cx="4992725" cy="1012303"/>
      </dsp:txXfrm>
    </dsp:sp>
    <dsp:sp modelId="{5923C925-ABCE-41A4-8AFA-9CD6494154DC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적극적인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후원 개발 관리 운영</a:t>
          </a:r>
        </a:p>
      </dsp:txBody>
      <dsp:txXfrm>
        <a:off x="68454" y="1542979"/>
        <a:ext cx="2702304" cy="1265378"/>
      </dsp:txXfrm>
    </dsp:sp>
    <dsp:sp modelId="{2FD2C7CE-BDC7-4DEB-BF62-E3C665A315AB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각 팀 자원봉사 자료 취합 후 매월 실적 보고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서울사회복지협의회 모니터링 평가 결과 공유</a:t>
          </a:r>
        </a:p>
      </dsp:txBody>
      <dsp:txXfrm rot="-5400000">
        <a:off x="2839212" y="3141918"/>
        <a:ext cx="4992725" cy="1012303"/>
      </dsp:txXfrm>
    </dsp:sp>
    <dsp:sp modelId="{8D9A370D-8AD9-48D1-8A60-5EB7F9AD4A8C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자원봉사 관리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체계적 운영</a:t>
          </a:r>
        </a:p>
      </dsp:txBody>
      <dsp:txXfrm>
        <a:off x="68454" y="3015380"/>
        <a:ext cx="2702304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94F9-1245-4203-850A-1446D315A6E5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독거 및 장애로 인해 심리적으로 위축된 대상자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함께 하는 외부 활동과 정기적 소통으로 자신감 회복</a:t>
          </a:r>
        </a:p>
      </dsp:txBody>
      <dsp:txXfrm rot="-5400000">
        <a:off x="2839212" y="197117"/>
        <a:ext cx="4992725" cy="1012303"/>
      </dsp:txXfrm>
    </dsp:sp>
    <dsp:sp modelId="{BFC2C159-3738-44F4-8EF3-4042724EA733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일상회복첫걸음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함께 첫 걸음</a:t>
          </a:r>
        </a:p>
      </dsp:txBody>
      <dsp:txXfrm>
        <a:off x="68454" y="70578"/>
        <a:ext cx="2702304" cy="1265378"/>
      </dsp:txXfrm>
    </dsp:sp>
    <dsp:sp modelId="{30A4CC11-76DB-44FA-B7AD-8FC1FF89F5F2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장애와 관계 단절로 </a:t>
          </a:r>
          <a:r>
            <a:rPr lang="ko-KR" altLang="en-US" sz="1600" b="1" kern="1200" dirty="0" err="1">
              <a:latin typeface="+mn-ea"/>
              <a:ea typeface="+mn-ea"/>
            </a:rPr>
            <a:t>우울감이</a:t>
          </a:r>
          <a:r>
            <a:rPr lang="ko-KR" altLang="en-US" sz="1600" b="1" kern="1200" dirty="0">
              <a:latin typeface="+mn-ea"/>
              <a:ea typeface="+mn-ea"/>
            </a:rPr>
            <a:t> 높은 대상자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동료 간의 소규모 그룹을 조직하고 주체성 있는 다양한 외부 활동을 통해 지지관계 형성</a:t>
          </a:r>
        </a:p>
      </dsp:txBody>
      <dsp:txXfrm rot="-5400000">
        <a:off x="2839212" y="1669518"/>
        <a:ext cx="4992725" cy="1012303"/>
      </dsp:txXfrm>
    </dsp:sp>
    <dsp:sp modelId="{5923C925-ABCE-41A4-8AFA-9CD6494154DC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일상회복첫걸음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동료 활동</a:t>
          </a:r>
        </a:p>
      </dsp:txBody>
      <dsp:txXfrm>
        <a:off x="68454" y="1542979"/>
        <a:ext cx="2702304" cy="1265378"/>
      </dsp:txXfrm>
    </dsp:sp>
    <dsp:sp modelId="{2FD2C7CE-BDC7-4DEB-BF62-E3C665A315AB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정보 사각지대에 있는 시각장애인 가족 대상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가족 구성원이 온전히 함께 할 수 있는 공간과 시간을 통해 유대감과 친밀감 향상</a:t>
          </a:r>
        </a:p>
      </dsp:txBody>
      <dsp:txXfrm rot="-5400000">
        <a:off x="2839212" y="3141918"/>
        <a:ext cx="4992725" cy="1012303"/>
      </dsp:txXfrm>
    </dsp:sp>
    <dsp:sp modelId="{8D9A370D-8AD9-48D1-8A60-5EB7F9AD4A8C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가족지원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서로 바라 봄</a:t>
          </a:r>
        </a:p>
      </dsp:txBody>
      <dsp:txXfrm>
        <a:off x="68454" y="3015380"/>
        <a:ext cx="2702304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94F9-1245-4203-850A-1446D315A6E5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사회적 </a:t>
          </a:r>
          <a:r>
            <a:rPr lang="ko-KR" altLang="en-US" sz="1600" b="1" kern="1200" dirty="0" err="1"/>
            <a:t>거리두기</a:t>
          </a:r>
          <a:r>
            <a:rPr lang="ko-KR" altLang="en-US" sz="1600" b="1" kern="1200" dirty="0"/>
            <a:t> 강화 시 일시 중단 계획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중단 사유 없도록 일정 조정과 소규모 인원으로 외부활동 진행</a:t>
          </a:r>
        </a:p>
      </dsp:txBody>
      <dsp:txXfrm rot="-5400000">
        <a:off x="2839212" y="197117"/>
        <a:ext cx="4992725" cy="1012303"/>
      </dsp:txXfrm>
    </dsp:sp>
    <dsp:sp modelId="{BFC2C159-3738-44F4-8EF3-4042724EA733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일상회복첫걸음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동료 활동</a:t>
          </a:r>
        </a:p>
      </dsp:txBody>
      <dsp:txXfrm>
        <a:off x="68454" y="70578"/>
        <a:ext cx="2702304" cy="1265378"/>
      </dsp:txXfrm>
    </dsp:sp>
    <dsp:sp modelId="{30A4CC11-76DB-44FA-B7AD-8FC1FF89F5F2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사회적 </a:t>
          </a:r>
          <a:r>
            <a:rPr lang="ko-KR" altLang="en-US" sz="1600" b="1" kern="1200" dirty="0" err="1"/>
            <a:t>거리두기</a:t>
          </a:r>
          <a:r>
            <a:rPr lang="ko-KR" altLang="en-US" sz="1600" b="1" kern="1200" dirty="0"/>
            <a:t> 강화 시 일시 중단 계획</a:t>
          </a:r>
          <a:endParaRPr lang="ko-KR" altLang="en-US" sz="1600" b="1" kern="1200" dirty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다른 가족과의 </a:t>
          </a:r>
          <a:r>
            <a:rPr lang="ko-KR" altLang="en-US" sz="1600" b="1" kern="1200" dirty="0" err="1">
              <a:latin typeface="+mn-ea"/>
              <a:ea typeface="+mn-ea"/>
            </a:rPr>
            <a:t>거리두기가</a:t>
          </a:r>
          <a:r>
            <a:rPr lang="ko-KR" altLang="en-US" sz="1600" b="1" kern="1200" dirty="0">
              <a:latin typeface="+mn-ea"/>
              <a:ea typeface="+mn-ea"/>
            </a:rPr>
            <a:t> 가능한 외부 장소를 섭외하고 단체 가족교육은 온라인으로 진행</a:t>
          </a:r>
        </a:p>
      </dsp:txBody>
      <dsp:txXfrm rot="-5400000">
        <a:off x="2839212" y="1669518"/>
        <a:ext cx="4992725" cy="1012303"/>
      </dsp:txXfrm>
    </dsp:sp>
    <dsp:sp modelId="{5923C925-ABCE-41A4-8AFA-9CD6494154DC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가족지원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서로 바라 봄</a:t>
          </a:r>
        </a:p>
      </dsp:txBody>
      <dsp:txXfrm>
        <a:off x="68454" y="1542979"/>
        <a:ext cx="2702304" cy="1265378"/>
      </dsp:txXfrm>
    </dsp:sp>
    <dsp:sp modelId="{2FD2C7CE-BDC7-4DEB-BF62-E3C665A315AB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코로나</a:t>
          </a:r>
          <a:r>
            <a:rPr lang="en-US" altLang="ko-KR" sz="1600" b="1" kern="1200" dirty="0">
              <a:latin typeface="+mn-ea"/>
              <a:ea typeface="+mn-ea"/>
            </a:rPr>
            <a:t>19 </a:t>
          </a:r>
          <a:r>
            <a:rPr lang="ko-KR" altLang="en-US" sz="1600" b="1" kern="1200" dirty="0">
              <a:latin typeface="+mn-ea"/>
              <a:ea typeface="+mn-ea"/>
            </a:rPr>
            <a:t>상황과 지침에 따라 행사 진행 계획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송년 인사는 </a:t>
          </a:r>
          <a:r>
            <a:rPr lang="ko-KR" altLang="en-US" sz="1600" b="1" kern="1200" dirty="0" err="1">
              <a:latin typeface="+mn-ea"/>
              <a:ea typeface="+mn-ea"/>
            </a:rPr>
            <a:t>비대면으로</a:t>
          </a:r>
          <a:r>
            <a:rPr lang="ko-KR" altLang="en-US" sz="1600" b="1" kern="1200" dirty="0">
              <a:latin typeface="+mn-ea"/>
              <a:ea typeface="+mn-ea"/>
            </a:rPr>
            <a:t> 연하장과 연하문자로 발송하고</a:t>
          </a:r>
          <a:r>
            <a:rPr lang="en-US" altLang="ko-KR" sz="1600" b="1" kern="1200" dirty="0">
              <a:latin typeface="+mn-ea"/>
              <a:ea typeface="+mn-ea"/>
            </a:rPr>
            <a:t>, </a:t>
          </a:r>
          <a:r>
            <a:rPr lang="ko-KR" altLang="en-US" sz="1600" b="1" kern="1200" dirty="0">
              <a:latin typeface="+mn-ea"/>
              <a:ea typeface="+mn-ea"/>
            </a:rPr>
            <a:t>감사패는 직접 및 택배 전달 진행</a:t>
          </a:r>
        </a:p>
      </dsp:txBody>
      <dsp:txXfrm rot="-5400000">
        <a:off x="2839212" y="3141918"/>
        <a:ext cx="4992725" cy="1012303"/>
      </dsp:txXfrm>
    </dsp:sp>
    <dsp:sp modelId="{8D9A370D-8AD9-48D1-8A60-5EB7F9AD4A8C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자원봉사자후원자</a:t>
          </a:r>
          <a:endParaRPr lang="en-US" altLang="ko-KR" sz="2000" b="1" kern="1200" dirty="0">
            <a:latin typeface="+mn-ea"/>
            <a:ea typeface="+mn-ea"/>
          </a:endParaRPr>
        </a:p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송년 인사</a:t>
          </a:r>
          <a:endParaRPr lang="en-US" altLang="ko-KR" sz="2000" b="1" kern="1200" dirty="0">
            <a:latin typeface="+mn-ea"/>
            <a:ea typeface="+mn-ea"/>
          </a:endParaRPr>
        </a:p>
      </dsp:txBody>
      <dsp:txXfrm>
        <a:off x="68454" y="3015380"/>
        <a:ext cx="2702304" cy="1265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6DE8-5CFB-460B-AAA3-B24DF5F17BDC}">
      <dsp:nvSpPr>
        <dsp:cNvPr id="0" name=""/>
        <dsp:cNvSpPr/>
      </dsp:nvSpPr>
      <dsp:spPr>
        <a:xfrm rot="5400000">
          <a:off x="4513935" y="-1462414"/>
          <a:ext cx="1698041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현황조사 결과를 바탕으로 개별 정보 및 욕구에 대한 지속적인 업데이트 관리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이용자와 실질 접촉하는 타 팀 사업과 협조하여 지역복지 대상자를 발굴하고 실태조사 진행</a:t>
          </a:r>
        </a:p>
      </dsp:txBody>
      <dsp:txXfrm rot="-5400000">
        <a:off x="2839212" y="295201"/>
        <a:ext cx="4964596" cy="1532257"/>
      </dsp:txXfrm>
    </dsp:sp>
    <dsp:sp modelId="{3B29D4BE-DF75-4616-923F-485CC70F63DD}">
      <dsp:nvSpPr>
        <dsp:cNvPr id="0" name=""/>
        <dsp:cNvSpPr/>
      </dsp:nvSpPr>
      <dsp:spPr>
        <a:xfrm>
          <a:off x="0" y="53"/>
          <a:ext cx="2839212" cy="21225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서비스 지역 확대     개별 맞춤 관리 강화</a:t>
          </a:r>
        </a:p>
      </dsp:txBody>
      <dsp:txXfrm>
        <a:off x="103614" y="103667"/>
        <a:ext cx="2631984" cy="1915324"/>
      </dsp:txXfrm>
    </dsp:sp>
    <dsp:sp modelId="{E514240D-12D1-4BD2-9697-9446435D32D0}">
      <dsp:nvSpPr>
        <dsp:cNvPr id="0" name=""/>
        <dsp:cNvSpPr/>
      </dsp:nvSpPr>
      <dsp:spPr>
        <a:xfrm rot="5400000">
          <a:off x="4513935" y="766264"/>
          <a:ext cx="1698041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동 주민센터에 복지관 사업에 대해서 안내하고 사각지대 시각장애인 발굴 협조 진행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/>
            <a:t>지역사회 네트워크를 통해 시각장애 인식개선 및 안내보행과 같은 협력 사업 추진</a:t>
          </a:r>
        </a:p>
      </dsp:txBody>
      <dsp:txXfrm rot="-5400000">
        <a:off x="2839212" y="2523879"/>
        <a:ext cx="4964596" cy="1532257"/>
      </dsp:txXfrm>
    </dsp:sp>
    <dsp:sp modelId="{4128F985-AEC9-4A91-816C-70A5A6F02D3E}">
      <dsp:nvSpPr>
        <dsp:cNvPr id="0" name=""/>
        <dsp:cNvSpPr/>
      </dsp:nvSpPr>
      <dsp:spPr>
        <a:xfrm>
          <a:off x="0" y="2228732"/>
          <a:ext cx="2839212" cy="21225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지역사회 유관기관     협력 사업 활동 추진</a:t>
          </a:r>
        </a:p>
      </dsp:txBody>
      <dsp:txXfrm>
        <a:off x="103614" y="2332346"/>
        <a:ext cx="2631984" cy="1915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6DE8-5CFB-460B-AAA3-B24DF5F17BDC}">
      <dsp:nvSpPr>
        <dsp:cNvPr id="0" name=""/>
        <dsp:cNvSpPr/>
      </dsp:nvSpPr>
      <dsp:spPr>
        <a:xfrm rot="5400000">
          <a:off x="4513935" y="-1462414"/>
          <a:ext cx="1698041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지역 내에서 소규모 캠페인 및 시각장애 관련 주민 </a:t>
          </a:r>
          <a:r>
            <a:rPr lang="ko-KR" altLang="en-US" sz="1600" b="1" kern="1200" dirty="0" err="1">
              <a:latin typeface="+mn-ea"/>
              <a:ea typeface="+mn-ea"/>
            </a:rPr>
            <a:t>참여형</a:t>
          </a:r>
          <a:r>
            <a:rPr lang="ko-KR" altLang="en-US" sz="1600" b="1" kern="1200" dirty="0">
              <a:latin typeface="+mn-ea"/>
              <a:ea typeface="+mn-ea"/>
            </a:rPr>
            <a:t>  연계 프로그램 진행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지역사회 사업 및 활동 내용을 공유하고 소통할 수 있는 창구 마련</a:t>
          </a:r>
        </a:p>
      </dsp:txBody>
      <dsp:txXfrm rot="-5400000">
        <a:off x="2839212" y="295201"/>
        <a:ext cx="4964596" cy="1532257"/>
      </dsp:txXfrm>
    </dsp:sp>
    <dsp:sp modelId="{3B29D4BE-DF75-4616-923F-485CC70F63DD}">
      <dsp:nvSpPr>
        <dsp:cNvPr id="0" name=""/>
        <dsp:cNvSpPr/>
      </dsp:nvSpPr>
      <dsp:spPr>
        <a:xfrm>
          <a:off x="0" y="53"/>
          <a:ext cx="2839212" cy="21225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>
              <a:latin typeface="+mn-ea"/>
              <a:ea typeface="+mn-ea"/>
            </a:rPr>
            <a:t>지역과 더불어 사는  복지환경 조성</a:t>
          </a:r>
          <a:endParaRPr lang="ko-KR" altLang="en-US" sz="2000" b="1" kern="1200" dirty="0">
            <a:latin typeface="+mn-ea"/>
            <a:ea typeface="+mn-ea"/>
          </a:endParaRPr>
        </a:p>
      </dsp:txBody>
      <dsp:txXfrm>
        <a:off x="103614" y="103667"/>
        <a:ext cx="2631984" cy="1915324"/>
      </dsp:txXfrm>
    </dsp:sp>
    <dsp:sp modelId="{B4E4E9C0-E819-4D23-9129-BA94C1ED8E96}">
      <dsp:nvSpPr>
        <dsp:cNvPr id="0" name=""/>
        <dsp:cNvSpPr/>
      </dsp:nvSpPr>
      <dsp:spPr>
        <a:xfrm rot="5400000">
          <a:off x="4513935" y="766264"/>
          <a:ext cx="1698041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이용자가 거주지 인근에서 직접 이용할 수 있는 지역사회 자원 발굴 연계</a:t>
          </a:r>
        </a:p>
        <a:p>
          <a:pPr marL="171450" lvl="1" indent="-171450" algn="l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latin typeface="+mn-ea"/>
              <a:ea typeface="+mn-ea"/>
            </a:rPr>
            <a:t>정서지원 대상 이용자를 위해 함께 참여할 수 있는 지역주민 조직 구성 활용</a:t>
          </a:r>
        </a:p>
      </dsp:txBody>
      <dsp:txXfrm rot="-5400000">
        <a:off x="2839212" y="2523879"/>
        <a:ext cx="4964596" cy="1532257"/>
      </dsp:txXfrm>
    </dsp:sp>
    <dsp:sp modelId="{C067B15D-D535-440A-A4B0-682B79F5CC24}">
      <dsp:nvSpPr>
        <dsp:cNvPr id="0" name=""/>
        <dsp:cNvSpPr/>
      </dsp:nvSpPr>
      <dsp:spPr>
        <a:xfrm>
          <a:off x="0" y="2228732"/>
          <a:ext cx="2839212" cy="21225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+mn-ea"/>
              <a:ea typeface="+mn-ea"/>
            </a:rPr>
            <a:t>지역사회 자원 및     주민 활용 연계 지원</a:t>
          </a:r>
        </a:p>
      </dsp:txBody>
      <dsp:txXfrm>
        <a:off x="103614" y="2332346"/>
        <a:ext cx="2631984" cy="191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0" rIns="91403" bIns="4570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03" tIns="45700" rIns="91403" bIns="4570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10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43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6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44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77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45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99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46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8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49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9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F3966-BE5B-4152-8CF2-29DB519D6623}" type="slidenum">
              <a:rPr lang="ko-KR" altLang="en-US">
                <a:solidFill>
                  <a:srgbClr val="000000"/>
                </a:solidFill>
              </a:rPr>
              <a:pPr/>
              <a:t>8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a typeface="굴림" charset="-127"/>
              </a:rPr>
              <a:t>여기에 슬라이드 노트의 내용을 입력하십시오</a:t>
            </a:r>
            <a:r>
              <a:rPr lang="en-US" altLang="ko-KR" dirty="0">
                <a:ea typeface="굴림" charset="-127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2021</a:t>
            </a:r>
            <a:r>
              <a:rPr lang="ko-KR" altLang="en-US" dirty="0">
                <a:solidFill>
                  <a:srgbClr val="000000"/>
                </a:solidFill>
              </a:rPr>
              <a:t>년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2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F1285-1154-4A1E-9D05-A281DC1E0C8F}" type="slidenum">
              <a:rPr lang="ko-KR" altLang="en-US">
                <a:solidFill>
                  <a:srgbClr val="000000"/>
                </a:solidFill>
              </a:rPr>
              <a:pPr/>
              <a:t>9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ko-KR" altLang="en-US" dirty="0">
                <a:ea typeface="굴림" charset="-127"/>
              </a:rPr>
              <a:t>프레젠테이션이 교육 참석자에게 주는 이점</a:t>
            </a:r>
            <a:r>
              <a:rPr lang="en-US" altLang="ko-KR" dirty="0">
                <a:ea typeface="굴림" charset="-127"/>
              </a:rPr>
              <a:t>: </a:t>
            </a:r>
            <a:r>
              <a:rPr lang="ko-KR" altLang="en-US" dirty="0">
                <a:ea typeface="굴림" charset="-127"/>
              </a:rPr>
              <a:t>참석자가 이 주제가 중요한 이유에 대해 알면 내용에 더 많은 관심을 가질 것입니다</a:t>
            </a:r>
            <a:r>
              <a:rPr lang="en-US" altLang="ko-KR" dirty="0">
                <a:ea typeface="굴림" charset="-127"/>
              </a:rPr>
              <a:t>.</a:t>
            </a:r>
          </a:p>
          <a:p>
            <a:pPr lvl="1">
              <a:buFontTx/>
              <a:buChar char="•"/>
            </a:pPr>
            <a:r>
              <a:rPr lang="ko-KR" altLang="en-US" dirty="0">
                <a:ea typeface="굴림" charset="-127"/>
              </a:rPr>
              <a:t>주제에 대한 강사의 지식 수준</a:t>
            </a:r>
            <a:r>
              <a:rPr lang="en-US" altLang="ko-KR" dirty="0">
                <a:ea typeface="굴림" charset="-127"/>
              </a:rPr>
              <a:t>: </a:t>
            </a:r>
            <a:r>
              <a:rPr lang="ko-KR" altLang="en-US" dirty="0">
                <a:ea typeface="굴림" charset="-127"/>
              </a:rPr>
              <a:t>해당 분야 자격증에 대해 간단하게 언급하거나 자신이 이 주제에 대해 참석자를 교육할 만한 자격이 있음을 간단하게 설명합니다</a:t>
            </a:r>
            <a:r>
              <a:rPr lang="en-US" altLang="ko-KR" dirty="0">
                <a:ea typeface="굴림" charset="-127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2021</a:t>
            </a:r>
            <a:r>
              <a:rPr lang="ko-KR" altLang="en-US" dirty="0">
                <a:solidFill>
                  <a:srgbClr val="000000"/>
                </a:solidFill>
              </a:rPr>
              <a:t>년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0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3E39F-59FD-4C93-B870-6B114E9E809C}" type="slidenum">
              <a:rPr lang="ko-KR" altLang="en-US">
                <a:solidFill>
                  <a:srgbClr val="000000"/>
                </a:solidFill>
              </a:rPr>
              <a:pPr/>
              <a:t>10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a typeface="굴림" charset="-127"/>
              </a:rPr>
              <a:t>이 슬라이드에서의 각 장에 대한 설명은 간단해야 합니다</a:t>
            </a:r>
            <a:r>
              <a:rPr lang="en-US" altLang="ko-KR" dirty="0">
                <a:ea typeface="굴림" charset="-127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2021</a:t>
            </a:r>
            <a:r>
              <a:rPr lang="ko-KR" altLang="en-US" dirty="0">
                <a:solidFill>
                  <a:srgbClr val="000000"/>
                </a:solidFill>
              </a:rPr>
              <a:t>년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3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3E39F-59FD-4C93-B870-6B114E9E809C}" type="slidenum">
              <a:rPr lang="ko-KR" altLang="en-US">
                <a:solidFill>
                  <a:srgbClr val="000000"/>
                </a:solidFill>
              </a:rPr>
              <a:pPr/>
              <a:t>11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a typeface="굴림" charset="-127"/>
              </a:rPr>
              <a:t>이 슬라이드에서의 각 장에 대한 설명은 간단해야 합니다</a:t>
            </a:r>
            <a:r>
              <a:rPr lang="en-US" altLang="ko-KR" dirty="0">
                <a:ea typeface="굴림" charset="-127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2021</a:t>
            </a:r>
            <a:r>
              <a:rPr lang="ko-KR" altLang="en-US" dirty="0">
                <a:solidFill>
                  <a:srgbClr val="000000"/>
                </a:solidFill>
              </a:rPr>
              <a:t>년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5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3E39F-59FD-4C93-B870-6B114E9E809C}" type="slidenum">
              <a:rPr lang="ko-KR" altLang="en-US">
                <a:solidFill>
                  <a:srgbClr val="000000"/>
                </a:solidFill>
              </a:rPr>
              <a:pPr/>
              <a:t>12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a typeface="굴림" charset="-127"/>
              </a:rPr>
              <a:t>이 슬라이드에서의 각 장에 대한 설명은 간단해야 합니다</a:t>
            </a:r>
            <a:r>
              <a:rPr lang="en-US" altLang="ko-KR" dirty="0">
                <a:ea typeface="굴림" charset="-127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2021</a:t>
            </a:r>
            <a:r>
              <a:rPr lang="ko-KR" altLang="en-US" dirty="0">
                <a:solidFill>
                  <a:srgbClr val="000000"/>
                </a:solidFill>
              </a:rPr>
              <a:t>년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4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8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2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7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7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32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68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4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82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30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94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93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739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847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7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4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2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90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9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79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1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6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5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제목을 입력하세요</a:t>
            </a:r>
            <a:endParaRPr lang="en-US" altLang="ko-KR" dirty="0"/>
          </a:p>
          <a:p>
            <a:pPr lvl="0"/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6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86" y="215502"/>
            <a:ext cx="8728641" cy="748057"/>
          </a:xfrm>
        </p:spPr>
        <p:txBody>
          <a:bodyPr>
            <a:normAutofit/>
          </a:bodyPr>
          <a:lstStyle>
            <a:lvl1pPr algn="ctr">
              <a:defRPr sz="30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62" y="1027587"/>
            <a:ext cx="8671365" cy="504070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u"/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990293"/>
            <a:ext cx="9144000" cy="45719"/>
          </a:xfrm>
          <a:prstGeom prst="rect">
            <a:avLst/>
          </a:prstGeom>
          <a:gradFill>
            <a:gsLst>
              <a:gs pos="0">
                <a:srgbClr val="3469B6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105236" y="6530109"/>
            <a:ext cx="3112654" cy="40178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>
                <a:solidFill>
                  <a:prstClr val="black"/>
                </a:solidFill>
              </a:rPr>
              <a:t>2018</a:t>
            </a:r>
            <a:r>
              <a:rPr lang="ko-KR" altLang="en-US">
                <a:solidFill>
                  <a:prstClr val="black"/>
                </a:solidFill>
              </a:rPr>
              <a:t>년 상반기 사업평가 </a:t>
            </a:r>
            <a:r>
              <a:rPr lang="en-US" altLang="ko-KR">
                <a:solidFill>
                  <a:prstClr val="black"/>
                </a:solidFill>
              </a:rPr>
              <a:t>- </a:t>
            </a:r>
            <a:r>
              <a:rPr lang="ko-KR" altLang="en-US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06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4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04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70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69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57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56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5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내용을 입력하십시오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42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00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6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5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8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64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7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0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37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77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68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54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85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63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46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36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69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6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844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1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38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64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08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73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73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50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34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4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200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76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95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65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F0843D-5D99-4447-9FFE-8AC11AD4030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813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5F93-9A49-4E51-BC02-6319F9387A49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0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077B0-D297-489A-BFCC-C20ECA29F7F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33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02F7E-E2BB-4EA1-B089-7A1DBC8CF4B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20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82602-9667-49FD-AECA-B9916A8B7E37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47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8772-D88F-4533-883A-35969522A5D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5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D1B0772-FE43-4EC2-BEB3-942233D7F690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7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EFDC-9AF6-4657-864C-C02C255A1B2B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563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E60D-9F00-4761-8627-53EC56C8383F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591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48FF-41B4-47C7-AF47-4A83A1433CB6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872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BF02F-E363-4044-9F14-46BE14B64A46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7AA15-9DFA-4925-AE95-7AAED0FC4A8F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217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DE5E44-EA44-4D06-A506-E09DFF5B0FD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4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1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2023-07-25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96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E8CF-6C43-404B-9EA7-2B62D5460F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A7998-6A66-4935-B9AE-F7CFF39F5D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4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F841-B34C-45EB-A3F2-98C0E5597D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CE82-AA22-42E0-B748-D750A1684A8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03E73-2D0C-41A4-9895-2C3AF99BDE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4918-30A5-4ADC-95F3-B914BFC18D6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FFF3A41C-D177-407A-A89A-69DBE656984C}" type="slidenum">
              <a:rPr lang="ko-KR" altLang="en-US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3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6829" y="1063274"/>
            <a:ext cx="7772400" cy="1969017"/>
          </a:xfrm>
        </p:spPr>
        <p:txBody>
          <a:bodyPr anchor="t">
            <a:normAutofit/>
          </a:bodyPr>
          <a:lstStyle/>
          <a:p>
            <a:r>
              <a:rPr lang="en-US" altLang="ko-KR" sz="4500" b="1" spc="-25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2021</a:t>
            </a:r>
            <a:r>
              <a:rPr lang="ko-KR" altLang="en-US" sz="4500" b="1" spc="-25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년 업무평가보고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251940" y="4259305"/>
            <a:ext cx="2160240" cy="1752600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  2021. 12. 30.</a:t>
            </a:r>
          </a:p>
          <a:p>
            <a:pPr algn="l">
              <a:lnSpc>
                <a:spcPct val="150000"/>
              </a:lnSpc>
            </a:pPr>
            <a:r>
              <a:rPr lang="ko-KR" altLang="en-US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 </a:t>
            </a:r>
            <a:r>
              <a:rPr lang="ko-KR" altLang="en-US" sz="2000" b="1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운영지원팀</a:t>
            </a:r>
            <a:endParaRPr lang="en-US" altLang="ko-KR" sz="2000" b="1" spc="-5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215833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384603" y="4798744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375077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384603" y="532610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11935"/>
              </p:ext>
            </p:extLst>
          </p:nvPr>
        </p:nvGraphicFramePr>
        <p:xfrm>
          <a:off x="342900" y="2171700"/>
          <a:ext cx="8458200" cy="1553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lang="ko-KR" altLang="en-US" sz="4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바탕"/>
                <a:ea typeface="바탕"/>
              </a:rPr>
              <a:t>◆</a:t>
            </a:r>
            <a:r>
              <a:rPr lang="en-US" altLang="ko-KR" sz="3400" dirty="0">
                <a:latin typeface="+mn-ea"/>
                <a:ea typeface="+mn-ea"/>
              </a:rPr>
              <a:t> 3-1. 2021</a:t>
            </a:r>
            <a:r>
              <a:rPr lang="ko-KR" altLang="en-US" sz="3400" dirty="0">
                <a:latin typeface="+mn-ea"/>
                <a:ea typeface="+mn-ea"/>
              </a:rPr>
              <a:t>년 중점 사업 평가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33904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/>
              <a:t>1. </a:t>
            </a:r>
            <a:r>
              <a:rPr lang="ko-KR" altLang="en-US" sz="2000" b="1" dirty="0"/>
              <a:t>생활용구 제작 </a:t>
            </a:r>
            <a:r>
              <a:rPr lang="en-US" altLang="ko-KR" sz="2000" b="1" dirty="0"/>
              <a:t>(33,671</a:t>
            </a:r>
            <a:r>
              <a:rPr lang="ko-KR" altLang="en-US" sz="2000" b="1" dirty="0"/>
              <a:t>개</a:t>
            </a:r>
            <a:r>
              <a:rPr lang="en-US" altLang="ko-KR" sz="2000" b="1" dirty="0"/>
              <a:t>)</a:t>
            </a:r>
          </a:p>
          <a:p>
            <a:pPr marL="457200" indent="-457200">
              <a:buAutoNum type="arabicPeriod"/>
            </a:pPr>
            <a:endParaRPr lang="en-US" altLang="ko-KR" sz="2000" b="1" dirty="0"/>
          </a:p>
          <a:p>
            <a:r>
              <a:rPr lang="ko-KR" altLang="en-US" sz="1800" b="1" dirty="0">
                <a:latin typeface="+mn-ea"/>
              </a:rPr>
              <a:t>생활용구 품질개선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안테나식 흰지팡이의 붓싱 원재료 혼합 비율 조정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나일론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글라스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      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기존 금형 수정 부분에 개선 협의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기술적 문제로 인한 한계점 검진중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단면회중점관 표면 마감작업을 추가 하여 품질 개선</a:t>
            </a:r>
            <a:r>
              <a:rPr lang="en-US" altLang="ko-KR" sz="1600" dirty="0">
                <a:latin typeface="+mn-ea"/>
              </a:rPr>
              <a:t>. 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</a:t>
            </a:r>
          </a:p>
          <a:p>
            <a:r>
              <a:rPr lang="ko-KR" altLang="en-US" sz="1800" b="1" dirty="0">
                <a:latin typeface="+mn-ea"/>
              </a:rPr>
              <a:t>생산성 관리를 통한 제작 효율성 증가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ea typeface="굴림" charset="-127"/>
              </a:rPr>
              <a:t>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재고 조사를 통한 재고 및 로스율 계산 </a:t>
            </a:r>
            <a:r>
              <a:rPr lang="en-US" altLang="ko-KR" sz="1600" dirty="0">
                <a:latin typeface="+mn-ea"/>
              </a:rPr>
              <a:t>(22”</a:t>
            </a:r>
            <a:r>
              <a:rPr lang="ko-KR" altLang="en-US" sz="1600" dirty="0">
                <a:latin typeface="+mn-ea"/>
              </a:rPr>
              <a:t>년 </a:t>
            </a:r>
            <a:r>
              <a:rPr lang="en-US" altLang="ko-KR" sz="1600" dirty="0">
                <a:latin typeface="+mn-ea"/>
              </a:rPr>
              <a:t>5</a:t>
            </a:r>
            <a:r>
              <a:rPr lang="ko-KR" altLang="en-US" sz="1600" dirty="0">
                <a:latin typeface="+mn-ea"/>
              </a:rPr>
              <a:t>월 안테나식 흰지팡이 로스율 조사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- </a:t>
            </a:r>
            <a:r>
              <a:rPr lang="ko-KR" altLang="en-US" sz="1600" dirty="0">
                <a:latin typeface="+mn-ea"/>
              </a:rPr>
              <a:t>품목별 생산 단가를 계산하여 원가 절감을 추진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sz="1600" dirty="0">
              <a:ea typeface="바탕" panose="02030600000101010101" pitchFamily="18" charset="-127"/>
            </a:endParaRPr>
          </a:p>
          <a:p>
            <a:r>
              <a:rPr lang="ko-KR" altLang="en-US" sz="1800" b="1" dirty="0">
                <a:latin typeface="+mn-ea"/>
              </a:rPr>
              <a:t>재고 관리 시스템 구축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- </a:t>
            </a:r>
            <a:r>
              <a:rPr lang="ko-KR" altLang="en-US" sz="1600" dirty="0">
                <a:latin typeface="+mn-ea"/>
              </a:rPr>
              <a:t>창고 환경 개선을 통한 자재보관 효율성 증가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- </a:t>
            </a:r>
            <a:r>
              <a:rPr lang="ko-KR" altLang="en-US" sz="1600" dirty="0">
                <a:latin typeface="+mn-ea"/>
              </a:rPr>
              <a:t>전산을 통한 재고 관리 시스템 구축 운영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5F93-9A49-4E51-BC02-6319F9387A49}" type="slidenum">
              <a:rPr lang="ko-KR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0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바탕"/>
                <a:ea typeface="바탕"/>
              </a:rPr>
              <a:t>◆</a:t>
            </a:r>
            <a:r>
              <a:rPr lang="en-US" altLang="ko-KR" sz="3400" dirty="0">
                <a:latin typeface="+mn-ea"/>
                <a:ea typeface="+mn-ea"/>
              </a:rPr>
              <a:t> 3-2. 2021</a:t>
            </a:r>
            <a:r>
              <a:rPr lang="ko-KR" altLang="en-US" sz="3400" dirty="0">
                <a:latin typeface="+mn-ea"/>
                <a:ea typeface="+mn-ea"/>
              </a:rPr>
              <a:t>년 중점 사업 평가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76416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+mn-ea"/>
              </a:rPr>
              <a:t>2. </a:t>
            </a:r>
            <a:r>
              <a:rPr lang="ko-KR" altLang="en-US" sz="2000" b="1" dirty="0">
                <a:latin typeface="+mn-ea"/>
              </a:rPr>
              <a:t>생활용구 보급 </a:t>
            </a:r>
            <a:r>
              <a:rPr lang="en-US" altLang="ko-KR" sz="2000" b="1" dirty="0">
                <a:latin typeface="+mn-ea"/>
              </a:rPr>
              <a:t>(2,719</a:t>
            </a:r>
            <a:r>
              <a:rPr lang="ko-KR" altLang="en-US" sz="2000" b="1" dirty="0">
                <a:latin typeface="+mn-ea"/>
              </a:rPr>
              <a:t>명 </a:t>
            </a:r>
            <a:r>
              <a:rPr lang="en-US" altLang="ko-KR" sz="2000" b="1" dirty="0">
                <a:latin typeface="+mn-ea"/>
              </a:rPr>
              <a:t>/ 256</a:t>
            </a:r>
            <a:r>
              <a:rPr lang="ko-KR" altLang="en-US" sz="2000" b="1" dirty="0">
                <a:latin typeface="+mn-ea"/>
              </a:rPr>
              <a:t>종 </a:t>
            </a:r>
            <a:r>
              <a:rPr lang="en-US" altLang="ko-KR" sz="2000" b="1" dirty="0">
                <a:latin typeface="+mn-ea"/>
              </a:rPr>
              <a:t>/ 35,986</a:t>
            </a:r>
            <a:r>
              <a:rPr lang="ko-KR" altLang="en-US" sz="2000" b="1" dirty="0">
                <a:latin typeface="+mn-ea"/>
              </a:rPr>
              <a:t>개</a:t>
            </a:r>
            <a:r>
              <a:rPr lang="en-US" altLang="ko-KR" sz="2000" b="1" dirty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sz="20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해외 수입용구 조사 보급 확대</a:t>
            </a:r>
            <a:endParaRPr lang="en-US" altLang="ko-KR" sz="16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해외수입용구 신청 접수 상시 운영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총</a:t>
            </a:r>
            <a:r>
              <a:rPr lang="en-US" altLang="ko-KR" sz="1600" dirty="0">
                <a:latin typeface="+mn-ea"/>
              </a:rPr>
              <a:t>6</a:t>
            </a:r>
            <a:r>
              <a:rPr lang="ko-KR" altLang="en-US" sz="1600" dirty="0">
                <a:latin typeface="+mn-ea"/>
              </a:rPr>
              <a:t>회 </a:t>
            </a:r>
            <a:r>
              <a:rPr lang="en-US" altLang="ko-KR" sz="1600" dirty="0">
                <a:latin typeface="+mn-ea"/>
              </a:rPr>
              <a:t>36</a:t>
            </a:r>
            <a:r>
              <a:rPr lang="ko-KR" altLang="en-US" sz="1600" dirty="0">
                <a:latin typeface="+mn-ea"/>
              </a:rPr>
              <a:t>종 </a:t>
            </a:r>
            <a:r>
              <a:rPr lang="en-US" altLang="ko-KR" sz="1600" dirty="0">
                <a:latin typeface="+mn-ea"/>
              </a:rPr>
              <a:t>549</a:t>
            </a:r>
            <a:r>
              <a:rPr lang="ko-KR" altLang="en-US" sz="1600" dirty="0">
                <a:latin typeface="+mn-ea"/>
              </a:rPr>
              <a:t>개 수입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용구 다양성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>
                <a:latin typeface="+mn-ea"/>
              </a:rPr>
              <a:t>독일 </a:t>
            </a:r>
            <a:r>
              <a:rPr lang="en-US" altLang="ko-KR" sz="1600" dirty="0">
                <a:latin typeface="+mn-ea"/>
              </a:rPr>
              <a:t>KSG</a:t>
            </a:r>
            <a:r>
              <a:rPr lang="ko-KR" altLang="en-US" sz="1600" dirty="0">
                <a:latin typeface="+mn-ea"/>
              </a:rPr>
              <a:t>사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골볼 제조사</a:t>
            </a:r>
            <a:r>
              <a:rPr lang="en-US" altLang="ko-KR" sz="1600" dirty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 신규 수입처  개발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b="1" dirty="0">
                <a:latin typeface="+mn-ea"/>
              </a:rPr>
              <a:t>안테나식 흰지팡이 보급 확대 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>
                <a:latin typeface="+mn-ea"/>
              </a:rPr>
              <a:t>수요 증대를 위한 다각화된 접근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-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>
                <a:latin typeface="+mn-ea"/>
              </a:rPr>
              <a:t>경쟁력 증대를 위한 품질 개선 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- </a:t>
            </a:r>
            <a:r>
              <a:rPr lang="ko-KR" altLang="en-US" sz="1600" dirty="0">
                <a:latin typeface="+mn-ea"/>
              </a:rPr>
              <a:t>주요 구매 기관 구매 계획 사전 조사 관리 및 기관 담당자 방문 보급 상담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- </a:t>
            </a:r>
            <a:r>
              <a:rPr lang="ko-KR" altLang="en-US" sz="1600" dirty="0">
                <a:latin typeface="+mn-ea"/>
              </a:rPr>
              <a:t>연합회 서울지부 </a:t>
            </a:r>
            <a:r>
              <a:rPr lang="en-US" altLang="ko-KR" sz="1600" dirty="0">
                <a:latin typeface="+mn-ea"/>
              </a:rPr>
              <a:t>1,200</a:t>
            </a:r>
            <a:r>
              <a:rPr lang="ko-KR" altLang="en-US" sz="1600" dirty="0">
                <a:latin typeface="+mn-ea"/>
              </a:rPr>
              <a:t>대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>
                <a:latin typeface="+mn-ea"/>
              </a:rPr>
              <a:t>울산지부 </a:t>
            </a:r>
            <a:r>
              <a:rPr lang="en-US" altLang="ko-KR" sz="1600" dirty="0">
                <a:latin typeface="+mn-ea"/>
              </a:rPr>
              <a:t>400</a:t>
            </a:r>
            <a:r>
              <a:rPr lang="ko-KR" altLang="en-US" sz="1600" dirty="0">
                <a:latin typeface="+mn-ea"/>
              </a:rPr>
              <a:t>대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>
                <a:latin typeface="+mn-ea"/>
              </a:rPr>
              <a:t>충남지부 </a:t>
            </a:r>
            <a:r>
              <a:rPr lang="en-US" altLang="ko-KR" sz="1600" dirty="0">
                <a:latin typeface="+mn-ea"/>
              </a:rPr>
              <a:t>150</a:t>
            </a:r>
            <a:r>
              <a:rPr lang="ko-KR" altLang="en-US" sz="1600" dirty="0">
                <a:latin typeface="+mn-ea"/>
              </a:rPr>
              <a:t>대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>
                <a:latin typeface="+mn-ea"/>
              </a:rPr>
              <a:t>수원지회 </a:t>
            </a:r>
            <a:r>
              <a:rPr lang="en-US" altLang="ko-KR" sz="1600" dirty="0">
                <a:latin typeface="+mn-ea"/>
              </a:rPr>
              <a:t>126</a:t>
            </a:r>
            <a:r>
              <a:rPr lang="ko-KR" altLang="en-US" sz="1600" dirty="0">
                <a:latin typeface="+mn-ea"/>
              </a:rPr>
              <a:t>대 등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- </a:t>
            </a:r>
            <a:r>
              <a:rPr lang="ko-KR" altLang="en-US" sz="1600" dirty="0">
                <a:latin typeface="+mn-ea"/>
              </a:rPr>
              <a:t>해외 유사품 유통으로 보급량 감소</a:t>
            </a:r>
            <a:r>
              <a:rPr lang="en-US" altLang="ko-KR" sz="1600" dirty="0">
                <a:latin typeface="+mn-ea"/>
              </a:rPr>
              <a:t>,  </a:t>
            </a:r>
            <a:r>
              <a:rPr lang="ko-KR" altLang="en-US" sz="1600" dirty="0">
                <a:latin typeface="+mn-ea"/>
              </a:rPr>
              <a:t>국내 기관 중점 보급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</a:t>
            </a:r>
            <a:r>
              <a:rPr lang="en-US" altLang="ko-KR" sz="1600" dirty="0">
                <a:latin typeface="+mn-ea"/>
              </a:rPr>
              <a:t>     </a:t>
            </a:r>
            <a:r>
              <a:rPr lang="en-US" altLang="ko-KR" sz="1800" dirty="0">
                <a:latin typeface="+mn-ea"/>
              </a:rPr>
              <a:t> 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       </a:t>
            </a:r>
            <a:endParaRPr lang="en-US" altLang="ko-KR" sz="16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ko-KR" altLang="en-US" sz="2600" dirty="0">
              <a:latin typeface="굴림" charset="-127"/>
              <a:ea typeface="굴림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5F93-9A49-4E51-BC02-6319F9387A49}" type="slidenum">
              <a:rPr lang="ko-KR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8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바탕"/>
                <a:ea typeface="바탕"/>
              </a:rPr>
              <a:t>◆</a:t>
            </a:r>
            <a:r>
              <a:rPr lang="en-US" altLang="ko-KR" sz="3400" dirty="0">
                <a:latin typeface="+mn-ea"/>
                <a:ea typeface="+mn-ea"/>
              </a:rPr>
              <a:t> 3-3. 2021</a:t>
            </a:r>
            <a:r>
              <a:rPr lang="ko-KR" altLang="en-US" sz="3400" dirty="0">
                <a:latin typeface="+mn-ea"/>
                <a:ea typeface="+mn-ea"/>
              </a:rPr>
              <a:t>년 중점 사업 평가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103" y="1700808"/>
            <a:ext cx="8229600" cy="4318993"/>
          </a:xfrm>
        </p:spPr>
        <p:txBody>
          <a:bodyPr/>
          <a:lstStyle/>
          <a:p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+mn-ea"/>
              </a:rPr>
              <a:t>3. </a:t>
            </a:r>
            <a:r>
              <a:rPr lang="ko-KR" altLang="en-US" sz="2000" b="1" dirty="0">
                <a:latin typeface="+mn-ea"/>
              </a:rPr>
              <a:t>생활용구 이용자 관리 </a:t>
            </a:r>
            <a:r>
              <a:rPr lang="en-US" altLang="ko-KR" sz="2000" b="1" dirty="0">
                <a:latin typeface="+mn-ea"/>
              </a:rPr>
              <a:t>(23,170</a:t>
            </a:r>
            <a:r>
              <a:rPr lang="ko-KR" altLang="en-US" sz="2000" b="1" dirty="0">
                <a:latin typeface="+mn-ea"/>
              </a:rPr>
              <a:t>건 </a:t>
            </a:r>
            <a:r>
              <a:rPr lang="en-US" altLang="ko-KR" sz="2000" b="1" dirty="0">
                <a:latin typeface="+mn-ea"/>
              </a:rPr>
              <a:t>- </a:t>
            </a:r>
            <a:r>
              <a:rPr lang="ko-KR" altLang="en-US" sz="2000" b="1" dirty="0">
                <a:latin typeface="+mn-ea"/>
              </a:rPr>
              <a:t>정보 제공</a:t>
            </a:r>
            <a:r>
              <a:rPr lang="en-US" altLang="ko-KR" sz="2000" b="1" dirty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sz="20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상품정보안내 서비스 상품 상세 정보제공 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제조년도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수입시기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신상품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기존상품 표기 등에 관한 정보 제공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- 21</a:t>
            </a:r>
            <a:r>
              <a:rPr lang="ko-KR" altLang="en-US" sz="1600" dirty="0">
                <a:latin typeface="+mn-ea"/>
              </a:rPr>
              <a:t>종</a:t>
            </a:r>
            <a:r>
              <a:rPr lang="en-US" altLang="ko-KR" sz="1600" dirty="0">
                <a:latin typeface="+mn-ea"/>
              </a:rPr>
              <a:t>/6,365</a:t>
            </a:r>
            <a:r>
              <a:rPr lang="ko-KR" altLang="en-US" sz="1600" dirty="0">
                <a:latin typeface="+mn-ea"/>
              </a:rPr>
              <a:t>건 발송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문자</a:t>
            </a:r>
            <a:r>
              <a:rPr lang="en-US" altLang="ko-KR" sz="1600" dirty="0">
                <a:latin typeface="+mn-ea"/>
              </a:rPr>
              <a:t> 5,655</a:t>
            </a:r>
            <a:r>
              <a:rPr lang="ko-KR" altLang="en-US" sz="1600" dirty="0">
                <a:latin typeface="+mn-ea"/>
              </a:rPr>
              <a:t>건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음성</a:t>
            </a:r>
            <a:r>
              <a:rPr lang="en-US" altLang="ko-KR" sz="1600" dirty="0">
                <a:latin typeface="+mn-ea"/>
              </a:rPr>
              <a:t> 504</a:t>
            </a:r>
            <a:r>
              <a:rPr lang="ko-KR" altLang="en-US" sz="1600" dirty="0">
                <a:latin typeface="+mn-ea"/>
              </a:rPr>
              <a:t>건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메일 </a:t>
            </a:r>
            <a:r>
              <a:rPr lang="en-US" altLang="ko-KR" sz="1600" dirty="0">
                <a:latin typeface="+mn-ea"/>
              </a:rPr>
              <a:t>184</a:t>
            </a:r>
            <a:r>
              <a:rPr lang="ko-KR" altLang="en-US" sz="1600" dirty="0">
                <a:latin typeface="+mn-ea"/>
              </a:rPr>
              <a:t>건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카톡  </a:t>
            </a:r>
            <a:r>
              <a:rPr lang="en-US" altLang="ko-KR" sz="1600" dirty="0">
                <a:latin typeface="+mn-ea"/>
              </a:rPr>
              <a:t>22</a:t>
            </a:r>
            <a:r>
              <a:rPr lang="ko-KR" altLang="en-US" sz="1600" dirty="0">
                <a:latin typeface="+mn-ea"/>
              </a:rPr>
              <a:t>건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marL="0" indent="0">
              <a:buNone/>
            </a:pPr>
            <a:r>
              <a:rPr lang="ko-KR" altLang="en-US" sz="1600" dirty="0">
                <a:latin typeface="+mn-ea"/>
              </a:rPr>
              <a:t> </a:t>
            </a:r>
          </a:p>
          <a:p>
            <a:r>
              <a:rPr lang="ko-KR" altLang="en-US" sz="1800" b="1" dirty="0">
                <a:latin typeface="+mn-ea"/>
              </a:rPr>
              <a:t>상품정보안내 서비스 정보 내용  확대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- 9</a:t>
            </a:r>
            <a:r>
              <a:rPr lang="ko-KR" altLang="en-US" sz="1600" dirty="0">
                <a:latin typeface="+mn-ea"/>
              </a:rPr>
              <a:t>단 안테나식 흰지팡이 무료배분 관련 정보 제공 </a:t>
            </a:r>
          </a:p>
          <a:p>
            <a:pPr marL="0" lv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흰지팡이 사후서비스에 관한 정보 제공 </a:t>
            </a: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     </a:t>
            </a:r>
          </a:p>
          <a:p>
            <a:pPr marL="0" indent="0">
              <a:buNone/>
            </a:pPr>
            <a:endParaRPr lang="en-US" altLang="ko-KR" sz="1800" dirty="0">
              <a:latin typeface="+mn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sz="18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       </a:t>
            </a:r>
            <a:endParaRPr lang="en-US" altLang="ko-KR" sz="16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ko-KR" altLang="en-US" sz="2600" dirty="0">
              <a:latin typeface="굴림" charset="-127"/>
              <a:ea typeface="굴림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5F93-9A49-4E51-BC02-6319F9387A49}" type="slidenum">
              <a:rPr lang="ko-KR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8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543800" cy="1295400"/>
          </a:xfrm>
        </p:spPr>
        <p:txBody>
          <a:bodyPr/>
          <a:lstStyle/>
          <a:p>
            <a:r>
              <a:rPr lang="en-US" altLang="ko-KR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바탕"/>
                <a:ea typeface="바탕"/>
              </a:rPr>
              <a:t>◆ </a:t>
            </a:r>
            <a:r>
              <a:rPr lang="en-US" altLang="ko-KR" sz="3400" dirty="0">
                <a:latin typeface="+mn-ea"/>
                <a:ea typeface="+mn-ea"/>
              </a:rPr>
              <a:t>4. </a:t>
            </a:r>
            <a:r>
              <a:rPr lang="ko-KR" altLang="en-US" sz="3400" dirty="0">
                <a:latin typeface="+mn-ea"/>
                <a:ea typeface="+mn-ea"/>
              </a:rPr>
              <a:t>코로나</a:t>
            </a:r>
            <a:r>
              <a:rPr lang="en-US" altLang="ko-KR" sz="3400" dirty="0">
                <a:latin typeface="+mn-ea"/>
                <a:ea typeface="+mn-ea"/>
              </a:rPr>
              <a:t>19 </a:t>
            </a:r>
            <a:r>
              <a:rPr lang="ko-KR" altLang="en-US" sz="3400" dirty="0">
                <a:latin typeface="+mn-ea"/>
                <a:ea typeface="+mn-ea"/>
              </a:rPr>
              <a:t>대응 평가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방문 이용자 예약제 실시</a:t>
            </a:r>
            <a:r>
              <a:rPr lang="en-US" altLang="ko-KR" sz="1600" b="1" dirty="0">
                <a:latin typeface="+mn-ea"/>
              </a:rPr>
              <a:t>   </a:t>
            </a:r>
          </a:p>
          <a:p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  -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방문이용자 밀집도를 낮추기 위해 시간대별 예약제 신축적 운영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</a:t>
            </a:r>
            <a:r>
              <a:rPr lang="en-US" altLang="ko-KR" sz="1600" dirty="0">
                <a:latin typeface="+mn-ea"/>
              </a:rPr>
              <a:t>     </a:t>
            </a:r>
            <a:r>
              <a:rPr lang="en-US" altLang="ko-KR" sz="1800" dirty="0">
                <a:latin typeface="+mn-ea"/>
              </a:rPr>
              <a:t> 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5F93-9A49-4E51-BC02-6319F9387A49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바탕"/>
                <a:ea typeface="바탕"/>
              </a:rPr>
              <a:t>◆ </a:t>
            </a:r>
            <a:r>
              <a:rPr lang="en-US" altLang="ko-KR" sz="3400" dirty="0">
                <a:latin typeface="+mn-ea"/>
                <a:ea typeface="+mn-ea"/>
              </a:rPr>
              <a:t>5-1.</a:t>
            </a:r>
            <a:r>
              <a:rPr lang="ko-KR" altLang="en-US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+mn-ea"/>
                <a:ea typeface="+mn-ea"/>
              </a:rPr>
              <a:t>2022</a:t>
            </a:r>
            <a:r>
              <a:rPr lang="ko-KR" altLang="en-US" sz="3400" dirty="0">
                <a:latin typeface="+mn-ea"/>
                <a:ea typeface="+mn-ea"/>
              </a:rPr>
              <a:t>년 팀 중점 추진 방향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3"/>
            <a:ext cx="8363272" cy="4032448"/>
          </a:xfrm>
        </p:spPr>
        <p:txBody>
          <a:bodyPr/>
          <a:lstStyle/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latin typeface="+mn-ea"/>
              </a:rPr>
              <a:t>1.</a:t>
            </a:r>
            <a:r>
              <a:rPr lang="ko-KR" altLang="en-US" sz="1800" b="1" dirty="0">
                <a:latin typeface="+mn-ea"/>
              </a:rPr>
              <a:t>생활용구 제작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생활용구 품질향상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안테나식 흰지팡이 슬라이딩 상태 개선을 위한 금형 개발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국내외 용구 전시회  참관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장애인용구의 트렌드를  파악하여 생활용구 개발 및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</a:t>
            </a:r>
            <a:r>
              <a:rPr lang="ko-KR" altLang="en-US" sz="1600" dirty="0">
                <a:latin typeface="+mn-ea"/>
              </a:rPr>
              <a:t>기존 용구 품질향상을 위한 연구에 반영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생산성 관리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품목별 생산 단가를 비교 분석하여 원가 절감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제작 품목별 로스율 및 제작 기간 분석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재고관리 시스템 개선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 </a:t>
            </a:r>
            <a:r>
              <a:rPr lang="ko-KR" altLang="en-US" sz="1600" dirty="0">
                <a:latin typeface="+mn-ea"/>
              </a:rPr>
              <a:t>기존재고관리 시스템  지속적인 보완으로  재고관리 효율성 증대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</a:t>
            </a:r>
            <a:endParaRPr lang="ko-KR" altLang="en-US" sz="16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5F93-9A49-4E51-BC02-6319F9387A49}" type="slidenum">
              <a:rPr lang="ko-KR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바탕"/>
                <a:ea typeface="바탕"/>
              </a:rPr>
              <a:t>◆ </a:t>
            </a:r>
            <a:r>
              <a:rPr lang="en-US" altLang="ko-KR" sz="3400" dirty="0">
                <a:latin typeface="+mn-ea"/>
                <a:ea typeface="+mn-ea"/>
              </a:rPr>
              <a:t>5-2.</a:t>
            </a:r>
            <a:r>
              <a:rPr lang="ko-KR" altLang="en-US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+mn-ea"/>
                <a:ea typeface="+mn-ea"/>
              </a:rPr>
              <a:t>2022</a:t>
            </a:r>
            <a:r>
              <a:rPr lang="ko-KR" altLang="en-US" sz="3400" dirty="0">
                <a:latin typeface="+mn-ea"/>
                <a:ea typeface="+mn-ea"/>
              </a:rPr>
              <a:t>년 팀 중점 추진 방향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7"/>
            <a:ext cx="8363272" cy="4358108"/>
          </a:xfrm>
        </p:spPr>
        <p:txBody>
          <a:bodyPr/>
          <a:lstStyle/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latin typeface="+mn-ea"/>
              </a:rPr>
              <a:t>2.</a:t>
            </a:r>
            <a:r>
              <a:rPr lang="ko-KR" altLang="en-US" sz="1800" b="1" dirty="0">
                <a:latin typeface="+mn-ea"/>
              </a:rPr>
              <a:t>생활용구 보급 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dirty="0">
                <a:latin typeface="+mn-ea"/>
              </a:rPr>
              <a:t>해외 시각장애인 용구 조사 및 홍보 강화</a:t>
            </a:r>
            <a:endParaRPr lang="en-US" altLang="ko-KR" sz="18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해외 특성화 용구 다양화 중점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전문 해외용구 보급기관 차별화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r>
              <a:rPr lang="ko-KR" altLang="en-US" sz="1800" dirty="0">
                <a:latin typeface="+mn-ea"/>
              </a:rPr>
              <a:t>안테나 흰지팡이 보급 확대</a:t>
            </a:r>
            <a:r>
              <a:rPr lang="en-US" altLang="ko-KR" sz="1800" dirty="0">
                <a:latin typeface="+mn-ea"/>
              </a:rPr>
              <a:t>      </a:t>
            </a: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경쟁력 증대를 위한 품질 개선 및 기존 기관수요에 대한 관리와 신규 기관 수요 발굴 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6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latin typeface="+mn-ea"/>
              </a:rPr>
              <a:t>  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5F93-9A49-4E51-BC02-6319F9387A49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3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바탕"/>
                <a:ea typeface="바탕"/>
              </a:rPr>
              <a:t>◆ </a:t>
            </a:r>
            <a:r>
              <a:rPr lang="en-US" altLang="ko-KR" sz="3400" dirty="0">
                <a:latin typeface="+mn-ea"/>
                <a:ea typeface="+mn-ea"/>
              </a:rPr>
              <a:t>5-3.</a:t>
            </a:r>
            <a:r>
              <a:rPr lang="ko-KR" altLang="en-US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+mn-ea"/>
                <a:ea typeface="+mn-ea"/>
              </a:rPr>
              <a:t>2022</a:t>
            </a:r>
            <a:r>
              <a:rPr lang="ko-KR" altLang="en-US" sz="3400" dirty="0">
                <a:latin typeface="+mn-ea"/>
                <a:ea typeface="+mn-ea"/>
              </a:rPr>
              <a:t>년 팀 중점 추진 방향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5"/>
            <a:ext cx="8363272" cy="4286100"/>
          </a:xfrm>
        </p:spPr>
        <p:txBody>
          <a:bodyPr/>
          <a:lstStyle/>
          <a:p>
            <a:pPr marL="0" indent="0">
              <a:buNone/>
            </a:pPr>
            <a:endParaRPr lang="en-US" altLang="ko-KR" sz="16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/>
              <a:t>3. </a:t>
            </a:r>
            <a:r>
              <a:rPr lang="ko-KR" altLang="en-US" sz="2000" b="1" dirty="0"/>
              <a:t>생활용구 이용자 관리</a:t>
            </a:r>
            <a:endParaRPr lang="en-US" altLang="ko-KR" sz="2000" b="1" dirty="0"/>
          </a:p>
          <a:p>
            <a:pPr marL="0" indent="0">
              <a:buNone/>
            </a:pPr>
            <a:endParaRPr lang="en-US" altLang="ko-KR" sz="2000" b="1" dirty="0"/>
          </a:p>
          <a:p>
            <a:r>
              <a:rPr lang="ko-KR" altLang="en-US" sz="1800" b="1" dirty="0"/>
              <a:t>상품정보안내 서비스 정보제공 범위 확대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800" dirty="0"/>
              <a:t>      </a:t>
            </a:r>
            <a:r>
              <a:rPr lang="en-US" altLang="ko-KR" sz="1600" dirty="0"/>
              <a:t>- </a:t>
            </a:r>
            <a:r>
              <a:rPr lang="ko-KR" altLang="en-US" sz="1600" dirty="0"/>
              <a:t>보급이 어려운 정보보조기기</a:t>
            </a:r>
            <a:r>
              <a:rPr lang="en-US" altLang="ko-KR" sz="1600" dirty="0"/>
              <a:t>/ </a:t>
            </a:r>
            <a:r>
              <a:rPr lang="ko-KR" altLang="en-US" sz="1600" dirty="0"/>
              <a:t>스마트폰 등의 비장애인 물품에 관한 정보 제공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r>
              <a:rPr lang="en-US" altLang="ko-KR" sz="1800" dirty="0"/>
              <a:t> </a:t>
            </a:r>
            <a:r>
              <a:rPr lang="ko-KR" altLang="en-US" sz="1800" b="1" dirty="0"/>
              <a:t>수시만족도 조사 연 </a:t>
            </a:r>
            <a:r>
              <a:rPr lang="en-US" altLang="ko-KR" sz="1800" b="1" dirty="0"/>
              <a:t>3</a:t>
            </a:r>
            <a:r>
              <a:rPr lang="ko-KR" altLang="en-US" sz="1800" b="1" dirty="0"/>
              <a:t>회 실시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800" dirty="0"/>
              <a:t>     </a:t>
            </a:r>
            <a:r>
              <a:rPr lang="en-US" altLang="ko-KR" sz="1600" dirty="0"/>
              <a:t>- </a:t>
            </a:r>
            <a:r>
              <a:rPr lang="ko-KR" altLang="en-US" sz="1600" dirty="0"/>
              <a:t>보급 용구에 관한 사용후기</a:t>
            </a:r>
            <a:r>
              <a:rPr lang="en-US" altLang="ko-KR" sz="1600" dirty="0"/>
              <a:t>/</a:t>
            </a:r>
            <a:r>
              <a:rPr lang="ko-KR" altLang="en-US" sz="1600" dirty="0"/>
              <a:t> 개선점 등에 관한 만족도 및 욕구 조사하여 업무에 반영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5F93-9A49-4E51-BC02-6319F9387A49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74471"/>
            <a:ext cx="7062758" cy="3863976"/>
          </a:xfrm>
          <a:prstGeom prst="rect">
            <a:avLst/>
          </a:prstGeom>
          <a:solidFill>
            <a:srgbClr val="08456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6871" y="2383129"/>
            <a:ext cx="44534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45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사업평가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1803" y="3967961"/>
            <a:ext cx="248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기획홍보팀</a:t>
            </a:r>
            <a:endParaRPr lang="ko-KR" altLang="en-US" sz="2800" b="1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156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-36512" y="1291560"/>
            <a:ext cx="9180512" cy="4225672"/>
          </a:xfrm>
          <a:noFill/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ko-KR" altLang="en-US" sz="2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800000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en-US" altLang="ko-KR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팀 조직</a:t>
            </a:r>
            <a:endParaRPr lang="en-US" altLang="ko-KR" sz="2400" b="1" dirty="0">
              <a:solidFill>
                <a:srgbClr val="8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▶ 인력 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점자새소식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담당자 변경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정혜진 ⇨ 강유미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▶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관리 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정보문화팀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 팀장 겸직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(11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월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457200" indent="-457200">
              <a:lnSpc>
                <a:spcPct val="150000"/>
              </a:lnSpc>
              <a:buNone/>
            </a:pP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lnSpc>
                <a:spcPct val="150000"/>
              </a:lnSpc>
              <a:buNone/>
            </a:pP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  2. </a:t>
            </a: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팀 예산</a:t>
            </a:r>
            <a:endParaRPr lang="en-US" altLang="ko-KR" sz="2400" dirty="0">
              <a:solidFill>
                <a:srgbClr val="8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    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▶ 추경 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점자프린터  에베레스트 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대 구입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rPr>
              <a:t>■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2021</a:t>
            </a:r>
            <a:r>
              <a:rPr lang="ko-KR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년 팀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변화사항</a:t>
            </a:r>
            <a:endParaRPr lang="en-US" altLang="ko-K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667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368152"/>
            <a:ext cx="9108504" cy="57332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None/>
            </a:pPr>
            <a:r>
              <a:rPr lang="en-US" altLang="ko-KR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 1.</a:t>
            </a:r>
            <a:r>
              <a:rPr lang="en-US" altLang="ko-KR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환경변화 대응  비전 및 중장기계획 수립 수행</a:t>
            </a:r>
            <a:endParaRPr lang="en-US" altLang="ko-KR" sz="2400" b="1" dirty="0">
              <a:solidFill>
                <a:srgbClr val="8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12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"/>
                <a:ea typeface="나눔고딕"/>
              </a:rPr>
              <a:t>       ▶ </a:t>
            </a:r>
            <a:r>
              <a:rPr lang="ko-KR" altLang="en-US" sz="2000" b="1" dirty="0">
                <a:latin typeface="나눔고딕"/>
                <a:ea typeface="나눔고딕"/>
              </a:rPr>
              <a:t>비전 재 수립</a:t>
            </a:r>
            <a:endParaRPr lang="en-US" altLang="ko-KR" sz="20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dirty="0">
                <a:latin typeface="나눔고딕"/>
                <a:ea typeface="나눔고딕"/>
              </a:rPr>
              <a:t>          ◯ </a:t>
            </a:r>
            <a:r>
              <a:rPr lang="ko-KR" altLang="en-US" sz="2000" dirty="0">
                <a:latin typeface="나눔고딕"/>
                <a:ea typeface="나눔고딕"/>
              </a:rPr>
              <a:t>환경변화 적용 및 미래 방향성 담은 새 비전 수립 </a:t>
            </a:r>
            <a:endParaRPr lang="en-US" altLang="ko-KR" sz="2000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20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"/>
                <a:ea typeface="나눔고딕"/>
              </a:rPr>
              <a:t>       ▶ </a:t>
            </a:r>
            <a:r>
              <a:rPr lang="ko-KR" altLang="en-US" sz="2000" b="1" dirty="0">
                <a:latin typeface="나눔고딕"/>
                <a:ea typeface="나눔고딕"/>
              </a:rPr>
              <a:t>중장기 </a:t>
            </a:r>
            <a:r>
              <a:rPr lang="en-US" altLang="ko-KR" sz="2000" b="1" dirty="0">
                <a:latin typeface="나눔고딕"/>
                <a:ea typeface="나눔고딕"/>
              </a:rPr>
              <a:t>5</a:t>
            </a:r>
            <a:r>
              <a:rPr lang="ko-KR" altLang="en-US" sz="2000" b="1" dirty="0">
                <a:latin typeface="나눔고딕"/>
                <a:ea typeface="나눔고딕"/>
              </a:rPr>
              <a:t>개년 계획</a:t>
            </a:r>
            <a:r>
              <a:rPr lang="en-US" altLang="ko-KR" sz="2000" b="1" dirty="0">
                <a:latin typeface="나눔고딕"/>
                <a:ea typeface="나눔고딕"/>
              </a:rPr>
              <a:t>(2022~26</a:t>
            </a:r>
            <a:r>
              <a:rPr lang="ko-KR" altLang="en-US" sz="2000" b="1" dirty="0">
                <a:latin typeface="나눔고딕"/>
                <a:ea typeface="나눔고딕"/>
              </a:rPr>
              <a:t>년</a:t>
            </a:r>
            <a:r>
              <a:rPr lang="en-US" altLang="ko-KR" sz="2000" b="1" dirty="0">
                <a:latin typeface="나눔고딕"/>
                <a:ea typeface="나눔고딕"/>
              </a:rPr>
              <a:t>) </a:t>
            </a:r>
            <a:r>
              <a:rPr lang="ko-KR" altLang="en-US" sz="2000" b="1" dirty="0">
                <a:latin typeface="나눔고딕"/>
                <a:ea typeface="나눔고딕"/>
              </a:rPr>
              <a:t>수립</a:t>
            </a:r>
            <a:endParaRPr lang="en-US" altLang="ko-KR" sz="20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dirty="0">
                <a:latin typeface="나눔고딕"/>
                <a:ea typeface="나눔고딕"/>
              </a:rPr>
              <a:t>          ◯ </a:t>
            </a:r>
            <a:r>
              <a:rPr lang="ko-KR" altLang="en-US" sz="2000" dirty="0">
                <a:latin typeface="나눔고딕"/>
                <a:ea typeface="나눔고딕"/>
              </a:rPr>
              <a:t>전 직원 참여 기반 중장기 전략목표</a:t>
            </a:r>
            <a:r>
              <a:rPr lang="en-US" altLang="ko-KR" sz="2000" dirty="0">
                <a:latin typeface="나눔고딕"/>
                <a:ea typeface="나눔고딕"/>
              </a:rPr>
              <a:t>, </a:t>
            </a:r>
            <a:r>
              <a:rPr lang="ko-KR" altLang="en-US" sz="2000" dirty="0">
                <a:latin typeface="나눔고딕"/>
                <a:ea typeface="나눔고딕"/>
              </a:rPr>
              <a:t>전략과제</a:t>
            </a:r>
            <a:r>
              <a:rPr lang="en-US" altLang="ko-KR" sz="2000" dirty="0">
                <a:latin typeface="나눔고딕"/>
                <a:ea typeface="나눔고딕"/>
              </a:rPr>
              <a:t>, </a:t>
            </a:r>
            <a:r>
              <a:rPr lang="ko-KR" altLang="en-US" sz="2000" dirty="0">
                <a:latin typeface="나눔고딕"/>
                <a:ea typeface="나눔고딕"/>
              </a:rPr>
              <a:t>실행과제 수립</a:t>
            </a:r>
            <a:endParaRPr lang="en-US" altLang="ko-KR" sz="2000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dirty="0">
                <a:latin typeface="나눔고딕"/>
                <a:ea typeface="나눔고딕"/>
              </a:rPr>
              <a:t>          ◯ </a:t>
            </a:r>
            <a:r>
              <a:rPr lang="ko-KR" altLang="en-US" sz="2000" dirty="0">
                <a:latin typeface="나눔고딕"/>
                <a:ea typeface="나눔고딕"/>
              </a:rPr>
              <a:t>직원</a:t>
            </a:r>
            <a:r>
              <a:rPr lang="en-US" altLang="ko-KR" sz="2000" dirty="0">
                <a:latin typeface="나눔고딕"/>
                <a:ea typeface="나눔고딕"/>
              </a:rPr>
              <a:t> </a:t>
            </a:r>
            <a:r>
              <a:rPr lang="ko-KR" altLang="en-US" sz="2000" dirty="0">
                <a:latin typeface="나눔고딕"/>
                <a:ea typeface="나눔고딕"/>
              </a:rPr>
              <a:t>워크샵</a:t>
            </a:r>
            <a:r>
              <a:rPr lang="en-US" altLang="ko-KR" sz="2000" dirty="0">
                <a:latin typeface="나눔고딕"/>
                <a:ea typeface="나눔고딕"/>
              </a:rPr>
              <a:t>, </a:t>
            </a:r>
            <a:r>
              <a:rPr lang="ko-KR" altLang="en-US" sz="2000" dirty="0" err="1">
                <a:latin typeface="나눔고딕"/>
                <a:ea typeface="나눔고딕"/>
              </a:rPr>
              <a:t>공유회</a:t>
            </a:r>
            <a:r>
              <a:rPr lang="ko-KR" altLang="en-US" sz="2000" dirty="0">
                <a:latin typeface="나눔고딕"/>
                <a:ea typeface="나눔고딕"/>
              </a:rPr>
              <a:t> 통한 운영의 효율성 및 내재화 도모 </a:t>
            </a:r>
            <a:endParaRPr lang="en-US" altLang="ko-KR" sz="2000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dirty="0">
                <a:latin typeface="나눔고딕"/>
                <a:ea typeface="나눔고딕"/>
              </a:rPr>
              <a:t>          ◯ </a:t>
            </a:r>
            <a:r>
              <a:rPr lang="ko-KR" altLang="en-US" sz="2000" dirty="0">
                <a:latin typeface="나눔고딕"/>
                <a:ea typeface="나눔고딕"/>
              </a:rPr>
              <a:t>신규 중장기계획의 </a:t>
            </a:r>
            <a:r>
              <a:rPr lang="en-US" altLang="ko-KR" sz="2000" dirty="0">
                <a:latin typeface="나눔고딕"/>
                <a:ea typeface="나눔고딕"/>
              </a:rPr>
              <a:t>2022</a:t>
            </a:r>
            <a:r>
              <a:rPr lang="ko-KR" altLang="en-US" sz="2000" dirty="0">
                <a:latin typeface="나눔고딕"/>
                <a:ea typeface="나눔고딕"/>
              </a:rPr>
              <a:t>년 팀별 사업 적용</a:t>
            </a:r>
            <a:endParaRPr lang="en-US" altLang="ko-KR" sz="2000" dirty="0">
              <a:latin typeface="나눔고딕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rPr>
              <a:t>■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2021</a:t>
            </a:r>
            <a:r>
              <a:rPr lang="ko-KR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년 사업 성과 평가</a:t>
            </a:r>
            <a:endParaRPr lang="en-US" altLang="ko-K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633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중점추진사항  및 </a:t>
            </a:r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년 추진 계획</a:t>
            </a:r>
            <a:endParaRPr lang="en-US" altLang="ko-KR" sz="2000" spc="-30" dirty="0">
              <a:solidFill>
                <a:schemeClr val="tx1">
                  <a:lumMod val="95000"/>
                  <a:lumOff val="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400050" y="2001794"/>
            <a:ext cx="1467296" cy="4110682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endParaRPr lang="en-US" altLang="ko-KR" b="1" spc="-50" dirty="0">
              <a:solidFill>
                <a:schemeClr val="tx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평가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82523" y="2010032"/>
            <a:ext cx="6666177" cy="411068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예산  지출계획  준수 점검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5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, 10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월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강동구청 지도점검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6/4 ,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회계사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명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b="1" spc="-150" dirty="0" err="1">
                <a:solidFill>
                  <a:schemeClr val="tx1"/>
                </a:solidFill>
                <a:latin typeface="+mn-ea"/>
              </a:rPr>
              <a:t>주무관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명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        . </a:t>
            </a:r>
            <a:r>
              <a:rPr lang="ko-KR" altLang="en-US" sz="1600" b="1" dirty="0">
                <a:solidFill>
                  <a:schemeClr val="tx1"/>
                </a:solidFill>
              </a:rPr>
              <a:t>회계분야 지적 없음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        . </a:t>
            </a:r>
            <a:r>
              <a:rPr lang="ko-KR" altLang="en-US" sz="1600" b="1" dirty="0">
                <a:solidFill>
                  <a:schemeClr val="tx1"/>
                </a:solidFill>
              </a:rPr>
              <a:t>서울시 처우개선 사항 규정에 </a:t>
            </a:r>
            <a:r>
              <a:rPr lang="ko-KR" altLang="en-US" sz="1600" b="1" dirty="0" err="1">
                <a:solidFill>
                  <a:schemeClr val="tx1"/>
                </a:solidFill>
              </a:rPr>
              <a:t>반영후</a:t>
            </a:r>
            <a:r>
              <a:rPr lang="ko-KR" altLang="en-US" sz="1600" b="1" dirty="0">
                <a:solidFill>
                  <a:schemeClr val="tx1"/>
                </a:solidFill>
              </a:rPr>
              <a:t> 사용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경상보조금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인건비 세출 잔여예산 반환금 발생 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임금명세서 발급 의무화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11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월 적용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연차수당 지급 기준 변경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1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년 만근 후 차년도 실근무시 지급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, 12/16</a:t>
            </a: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인터넷 </a:t>
            </a:r>
            <a:r>
              <a:rPr lang="ko-KR" altLang="en-US" sz="1600" b="1" spc="-150" dirty="0" err="1">
                <a:solidFill>
                  <a:schemeClr val="tx1"/>
                </a:solidFill>
                <a:latin typeface="+mn-ea"/>
              </a:rPr>
              <a:t>뱅킹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 운영 확대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/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카드결재시스템 도입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2022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년 추가 논의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회계 </a:t>
            </a:r>
            <a:r>
              <a:rPr lang="en-US" altLang="ko-KR" sz="24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- 1</a:t>
            </a:r>
            <a:endParaRPr lang="ko-KR" altLang="en-US" sz="2400" b="1" spc="-150" dirty="0">
              <a:solidFill>
                <a:srgbClr val="1D314E"/>
              </a:solidFill>
              <a:latin typeface="HY강M" panose="02030600000101010101" pitchFamily="18" charset="-127"/>
              <a:ea typeface="HY강M" panose="02030600000101010101" pitchFamily="18" charset="-127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13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124744"/>
            <a:ext cx="9108504" cy="57332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None/>
            </a:pP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en-US" altLang="ko-KR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환경변화 대응 사업 체계 정립</a:t>
            </a:r>
            <a:endParaRPr lang="en-US" altLang="ko-KR" sz="2400" b="1" dirty="0">
              <a:solidFill>
                <a:srgbClr val="8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"/>
                <a:ea typeface="나눔고딕"/>
              </a:rPr>
              <a:t>     ▶ </a:t>
            </a:r>
            <a:r>
              <a:rPr lang="ko-KR" altLang="en-US" sz="2000" b="1" dirty="0">
                <a:latin typeface="나눔고딕"/>
                <a:ea typeface="나눔고딕"/>
              </a:rPr>
              <a:t>서울형 평가에  적합한 사업의 계획</a:t>
            </a:r>
            <a:r>
              <a:rPr lang="en-US" altLang="ko-KR" sz="2000" b="1" dirty="0"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latin typeface="나눔고딕"/>
                <a:ea typeface="나눔고딕"/>
              </a:rPr>
              <a:t>과정</a:t>
            </a:r>
            <a:r>
              <a:rPr lang="en-US" altLang="ko-KR" sz="2000" b="1" dirty="0"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latin typeface="나눔고딕"/>
                <a:ea typeface="나눔고딕"/>
              </a:rPr>
              <a:t>평가 체계 보완</a:t>
            </a:r>
            <a:endParaRPr lang="en-US" altLang="ko-KR" sz="20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dirty="0">
                <a:latin typeface="나눔고딕"/>
                <a:ea typeface="나눔고딕"/>
              </a:rPr>
              <a:t>          ◯ </a:t>
            </a:r>
            <a:r>
              <a:rPr lang="ko-KR" altLang="en-US" sz="2000" dirty="0">
                <a:latin typeface="나눔고딕"/>
                <a:ea typeface="나눔고딕"/>
              </a:rPr>
              <a:t>사업의 계획</a:t>
            </a:r>
            <a:r>
              <a:rPr lang="en-US" altLang="ko-KR" sz="2000" dirty="0">
                <a:latin typeface="나눔고딕"/>
                <a:ea typeface="나눔고딕"/>
              </a:rPr>
              <a:t>/</a:t>
            </a:r>
            <a:r>
              <a:rPr lang="ko-KR" altLang="en-US" sz="2000" dirty="0">
                <a:latin typeface="나눔고딕"/>
                <a:ea typeface="나눔고딕"/>
              </a:rPr>
              <a:t>평가 서식 보완</a:t>
            </a:r>
            <a:r>
              <a:rPr lang="en-US" altLang="ko-KR" sz="2000" dirty="0">
                <a:latin typeface="나눔고딕"/>
                <a:ea typeface="나눔고딕"/>
              </a:rPr>
              <a:t>, </a:t>
            </a:r>
            <a:r>
              <a:rPr lang="ko-KR" altLang="en-US" sz="2000" dirty="0">
                <a:latin typeface="나눔고딕"/>
                <a:ea typeface="나눔고딕"/>
              </a:rPr>
              <a:t>직원설명회 개최</a:t>
            </a:r>
            <a:endParaRPr lang="en-US" altLang="ko-KR" sz="2000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dirty="0">
                <a:latin typeface="나눔고딕"/>
                <a:ea typeface="나눔고딕"/>
              </a:rPr>
              <a:t>          ◯ </a:t>
            </a:r>
            <a:r>
              <a:rPr lang="ko-KR" altLang="en-US" sz="2000" dirty="0">
                <a:latin typeface="나눔고딕"/>
                <a:ea typeface="나눔고딕"/>
              </a:rPr>
              <a:t>사업 심의 및 점검 체계 강화</a:t>
            </a:r>
            <a:endParaRPr lang="en-US" altLang="ko-KR" sz="2000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20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en-US" altLang="ko-KR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직원교육</a:t>
            </a:r>
            <a:endParaRPr lang="en-US" altLang="ko-KR" sz="2400" b="1" dirty="0">
              <a:solidFill>
                <a:srgbClr val="8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"/>
                <a:ea typeface="나눔고딕"/>
              </a:rPr>
              <a:t>     ▶ </a:t>
            </a:r>
            <a:r>
              <a:rPr lang="ko-KR" altLang="en-US" sz="2000" b="1" dirty="0">
                <a:latin typeface="나눔고딕"/>
                <a:ea typeface="나눔고딕"/>
              </a:rPr>
              <a:t>비전</a:t>
            </a:r>
            <a:r>
              <a:rPr lang="en-US" altLang="ko-KR" sz="2000" b="1" dirty="0"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latin typeface="나눔고딕"/>
                <a:ea typeface="나눔고딕"/>
              </a:rPr>
              <a:t>중장기계획 등 수립 역량 향상 위한 교육 시행</a:t>
            </a:r>
            <a:endParaRPr lang="en-US" altLang="ko-KR" sz="20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"/>
                <a:ea typeface="나눔고딕"/>
              </a:rPr>
              <a:t>     ▶ </a:t>
            </a:r>
            <a:r>
              <a:rPr lang="ko-KR" altLang="en-US" sz="2000" b="1" dirty="0">
                <a:latin typeface="나눔고딕"/>
                <a:ea typeface="나눔고딕"/>
              </a:rPr>
              <a:t>신입직원의 실질적 업무 역량 향상 위한 커리큘럼 보완</a:t>
            </a:r>
            <a:endParaRPr lang="en-US" altLang="ko-KR" sz="20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dirty="0">
                <a:latin typeface="나눔고딕"/>
                <a:ea typeface="나눔고딕"/>
              </a:rPr>
              <a:t>          ◯ </a:t>
            </a:r>
            <a:r>
              <a:rPr lang="ko-KR" altLang="en-US" sz="2000" dirty="0">
                <a:latin typeface="나눔고딕"/>
                <a:ea typeface="나눔고딕"/>
              </a:rPr>
              <a:t>사업계획서</a:t>
            </a:r>
            <a:r>
              <a:rPr lang="en-US" altLang="ko-KR" sz="2000" dirty="0">
                <a:latin typeface="나눔고딕"/>
                <a:ea typeface="나눔고딕"/>
              </a:rPr>
              <a:t>/</a:t>
            </a:r>
            <a:r>
              <a:rPr lang="ko-KR" altLang="en-US" sz="2000" dirty="0">
                <a:latin typeface="나눔고딕"/>
                <a:ea typeface="나눔고딕"/>
              </a:rPr>
              <a:t>평가서</a:t>
            </a:r>
            <a:r>
              <a:rPr lang="en-US" altLang="ko-KR" sz="2000" dirty="0">
                <a:latin typeface="나눔고딕"/>
                <a:ea typeface="나눔고딕"/>
              </a:rPr>
              <a:t>, </a:t>
            </a:r>
            <a:r>
              <a:rPr lang="ko-KR" altLang="en-US" sz="2000" dirty="0">
                <a:latin typeface="나눔고딕"/>
                <a:ea typeface="나눔고딕"/>
              </a:rPr>
              <a:t>엑셀교육</a:t>
            </a:r>
            <a:r>
              <a:rPr lang="en-US" altLang="ko-KR" sz="2000" dirty="0">
                <a:latin typeface="나눔고딕"/>
                <a:ea typeface="나눔고딕"/>
              </a:rPr>
              <a:t>, </a:t>
            </a:r>
            <a:r>
              <a:rPr lang="ko-KR" altLang="en-US" sz="2000" dirty="0">
                <a:latin typeface="나눔고딕"/>
                <a:ea typeface="나눔고딕"/>
              </a:rPr>
              <a:t>시각장애계 역사 및 기관 이해</a:t>
            </a:r>
            <a:r>
              <a:rPr lang="en-US" altLang="ko-KR" sz="2000" dirty="0">
                <a:latin typeface="나눔고딕"/>
                <a:ea typeface="나눔고딕"/>
              </a:rPr>
              <a:t>, </a:t>
            </a:r>
            <a:r>
              <a:rPr lang="ko-KR" altLang="en-US" sz="2000" dirty="0">
                <a:latin typeface="나눔고딕"/>
                <a:ea typeface="나눔고딕"/>
              </a:rPr>
              <a:t>직장예절</a:t>
            </a:r>
            <a:r>
              <a:rPr lang="en-US" altLang="ko-KR" sz="2000" dirty="0">
                <a:latin typeface="나눔고딕"/>
                <a:ea typeface="나눔고딕"/>
              </a:rPr>
              <a:t>  </a:t>
            </a:r>
            <a:r>
              <a:rPr lang="ko-KR" altLang="en-US" sz="2000" dirty="0">
                <a:latin typeface="나눔고딕"/>
                <a:ea typeface="나눔고딕"/>
              </a:rPr>
              <a:t>등</a:t>
            </a:r>
            <a:endParaRPr lang="en-US" altLang="ko-KR" sz="1800" dirty="0">
              <a:latin typeface="나눔고딕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rPr>
              <a:t>■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2021</a:t>
            </a:r>
            <a:r>
              <a:rPr lang="ko-KR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년 사업 성과 평가</a:t>
            </a:r>
            <a:endParaRPr lang="en-US" altLang="ko-K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415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124744"/>
            <a:ext cx="9108504" cy="57332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None/>
            </a:pP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en-US" altLang="ko-KR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홍보</a:t>
            </a:r>
            <a:endParaRPr lang="en-US" altLang="ko-KR" sz="2400" b="1" dirty="0">
              <a:solidFill>
                <a:srgbClr val="8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" panose="020B0503020000020004" pitchFamily="2" charset="-127"/>
                <a:ea typeface="나눔고딕" panose="020B0503020000020004" pitchFamily="2" charset="-127"/>
              </a:rPr>
              <a:t>     </a:t>
            </a:r>
            <a:r>
              <a:rPr lang="en-US" altLang="ko-KR" sz="2000" b="1" dirty="0">
                <a:latin typeface="나눔고딕"/>
                <a:ea typeface="나눔고딕"/>
              </a:rPr>
              <a:t>▶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코로나 대응 온라인교육홈페이지 라온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e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 제작 운영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 </a:t>
            </a: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kern="0" dirty="0">
                <a:solidFill>
                  <a:srgbClr val="000000"/>
                </a:solidFill>
                <a:latin typeface="나눔고딕" panose="020B0503020000020004" pitchFamily="2" charset="-127"/>
                <a:ea typeface="나눔고딕" panose="020B0503020000020004" pitchFamily="2" charset="-127"/>
              </a:rPr>
              <a:t>        ◯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평생교육팀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학습지원센터 등에서 온라인 강의 게시 활용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 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나눔고딕" panose="020B0503020000020004" pitchFamily="2" charset="-127"/>
              <a:ea typeface="나눔고딕" panose="020B0503020000020004" pitchFamily="2" charset="-127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" panose="020B0503020000020004" pitchFamily="2" charset="-127"/>
                <a:ea typeface="나눔고딕" panose="020B0503020000020004" pitchFamily="2" charset="-127"/>
              </a:rPr>
              <a:t>     </a:t>
            </a:r>
            <a:r>
              <a:rPr lang="en-US" altLang="ko-KR" sz="2000" b="1" dirty="0">
                <a:latin typeface="나눔고딕"/>
                <a:ea typeface="나눔고딕"/>
              </a:rPr>
              <a:t>▶ </a:t>
            </a:r>
            <a:r>
              <a:rPr lang="ko-KR" altLang="en-US" sz="2000" b="1" dirty="0">
                <a:latin typeface="나눔고딕"/>
                <a:ea typeface="나눔고딕"/>
              </a:rPr>
              <a:t>신관 간판 설치</a:t>
            </a:r>
            <a:endParaRPr lang="en-US" altLang="ko-KR" sz="2000" b="1" dirty="0">
              <a:latin typeface="나눔고딕"/>
              <a:ea typeface="나눔고딕"/>
            </a:endParaRP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1400" b="1" dirty="0">
              <a:latin typeface="나눔고딕" panose="020B0503020000020004" pitchFamily="2" charset="-127"/>
              <a:ea typeface="나눔고딕" panose="020B0503020000020004" pitchFamily="2" charset="-127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en-US" altLang="ko-KR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5. </a:t>
            </a: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400" b="1" dirty="0" err="1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점자새소식</a:t>
            </a:r>
            <a:r>
              <a:rPr lang="ko-KR" altLang="en-US" sz="2400" b="1" dirty="0">
                <a:solidFill>
                  <a:srgbClr val="800000"/>
                </a:solidFill>
                <a:latin typeface="나눔고딕 ExtraBold" pitchFamily="50" charset="-127"/>
                <a:ea typeface="나눔고딕 ExtraBold" pitchFamily="50" charset="-127"/>
              </a:rPr>
              <a:t> 및 점자출판</a:t>
            </a:r>
            <a:endParaRPr lang="en-US" altLang="ko-KR" sz="2400" b="1" dirty="0">
              <a:solidFill>
                <a:srgbClr val="8000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dirty="0">
                <a:latin typeface="나눔고딕" panose="020B0503020000020004" pitchFamily="2" charset="-127"/>
                <a:ea typeface="나눔고딕" panose="020B0503020000020004" pitchFamily="2" charset="-127"/>
              </a:rPr>
              <a:t>     </a:t>
            </a:r>
            <a:r>
              <a:rPr lang="en-US" altLang="ko-KR" sz="2000" b="1" dirty="0">
                <a:latin typeface="나눔고딕"/>
                <a:ea typeface="나눔고딕"/>
              </a:rPr>
              <a:t>▶</a:t>
            </a:r>
            <a:r>
              <a:rPr lang="en-US" altLang="ko-KR" sz="2000" b="1" dirty="0">
                <a:latin typeface="나눔고딕" panose="020B0503020000020004" pitchFamily="2" charset="-127"/>
                <a:ea typeface="나눔고딕" panose="020B0503020000020004" pitchFamily="2" charset="-127"/>
              </a:rPr>
              <a:t> </a:t>
            </a:r>
            <a:r>
              <a:rPr lang="ko-KR" altLang="en-US" sz="2000" b="1" dirty="0">
                <a:latin typeface="나눔고딕" panose="020B0503020000020004" pitchFamily="2" charset="-127"/>
                <a:ea typeface="나눔고딕" panose="020B0503020000020004" pitchFamily="2" charset="-127"/>
              </a:rPr>
              <a:t>시각장애 당사자들의 </a:t>
            </a:r>
            <a:r>
              <a:rPr lang="ko-KR" altLang="en-US" sz="2000" b="1" dirty="0" err="1">
                <a:latin typeface="나눔고딕" panose="020B0503020000020004" pitchFamily="2" charset="-127"/>
                <a:ea typeface="나눔고딕" panose="020B0503020000020004" pitchFamily="2" charset="-127"/>
              </a:rPr>
              <a:t>점자새소식</a:t>
            </a:r>
            <a:r>
              <a:rPr lang="en-US" altLang="ko-KR" sz="2000" b="1" dirty="0">
                <a:latin typeface="나눔고딕" panose="020B0503020000020004" pitchFamily="2" charset="-127"/>
                <a:ea typeface="나눔고딕" panose="020B0503020000020004" pitchFamily="2" charset="-127"/>
              </a:rPr>
              <a:t> </a:t>
            </a:r>
            <a:r>
              <a:rPr lang="ko-KR" altLang="en-US" sz="2000" b="1" dirty="0">
                <a:latin typeface="나눔고딕" panose="020B0503020000020004" pitchFamily="2" charset="-127"/>
                <a:ea typeface="나눔고딕" panose="020B0503020000020004" pitchFamily="2" charset="-127"/>
              </a:rPr>
              <a:t>편집 참여 확대 </a:t>
            </a:r>
            <a:r>
              <a:rPr lang="en-US" altLang="ko-KR" sz="2000" b="1" dirty="0">
                <a:latin typeface="나눔고딕" panose="020B0503020000020004" pitchFamily="2" charset="-127"/>
                <a:ea typeface="나눔고딕" panose="020B0503020000020004" pitchFamily="2" charset="-127"/>
              </a:rPr>
              <a:t>: </a:t>
            </a:r>
            <a:r>
              <a:rPr lang="ko-KR" altLang="en-US" sz="2000" dirty="0">
                <a:latin typeface="나눔고딕" panose="020B0503020000020004" pitchFamily="2" charset="-127"/>
                <a:ea typeface="나눔고딕" panose="020B0503020000020004" pitchFamily="2" charset="-127"/>
              </a:rPr>
              <a:t>객원기자</a:t>
            </a:r>
            <a:r>
              <a:rPr lang="en-US" altLang="ko-KR" sz="2000" dirty="0">
                <a:latin typeface="나눔고딕" panose="020B0503020000020004" pitchFamily="2" charset="-127"/>
                <a:ea typeface="나눔고딕" panose="020B0503020000020004" pitchFamily="2" charset="-127"/>
              </a:rPr>
              <a:t>, </a:t>
            </a:r>
            <a:r>
              <a:rPr lang="ko-KR" altLang="en-US" sz="2000" dirty="0">
                <a:latin typeface="나눔고딕" panose="020B0503020000020004" pitchFamily="2" charset="-127"/>
                <a:ea typeface="나눔고딕" panose="020B0503020000020004" pitchFamily="2" charset="-127"/>
              </a:rPr>
              <a:t>연재기고자</a:t>
            </a:r>
            <a:endParaRPr lang="en-US" altLang="ko-KR" sz="2000" dirty="0">
              <a:latin typeface="나눔고딕" panose="020B0503020000020004" pitchFamily="2" charset="-127"/>
              <a:ea typeface="나눔고딕" panose="020B0503020000020004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     </a:t>
            </a:r>
            <a:r>
              <a:rPr lang="en-US" altLang="ko-KR" sz="2000" b="1" dirty="0">
                <a:latin typeface="나눔고딕"/>
                <a:ea typeface="나눔고딕"/>
              </a:rPr>
              <a:t>▶ </a:t>
            </a:r>
            <a:r>
              <a:rPr lang="ko-KR" altLang="en-US" sz="2000" b="1" kern="0" spc="0" dirty="0" err="1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점자새소식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 월간 전환 준비는 담당기자의 퇴사로 중단</a:t>
            </a:r>
            <a:endParaRPr lang="en-US" altLang="ko-KR" sz="2000" b="1" kern="0" spc="0" dirty="0">
              <a:solidFill>
                <a:srgbClr val="000000"/>
              </a:solidFill>
              <a:effectLst/>
              <a:latin typeface="나눔고딕" panose="020B0503020000020004" pitchFamily="2" charset="-127"/>
              <a:ea typeface="나눔고딕" panose="020B0503020000020004" pitchFamily="2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kern="0" dirty="0">
                <a:solidFill>
                  <a:srgbClr val="000000"/>
                </a:solidFill>
                <a:latin typeface="나눔고딕" panose="020B0503020000020004" pitchFamily="2" charset="-127"/>
                <a:ea typeface="나눔고딕" panose="020B0503020000020004" pitchFamily="2" charset="-127"/>
              </a:rPr>
              <a:t>          ◯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신입기자의 업무 적응 및 역량 향상에 집중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편집의 안정성 추구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     </a:t>
            </a:r>
            <a:r>
              <a:rPr lang="en-US" altLang="ko-KR" sz="2000" b="1" dirty="0">
                <a:latin typeface="나눔고딕"/>
                <a:ea typeface="나눔고딕"/>
              </a:rPr>
              <a:t>▶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나눔고딕" panose="020B0503020000020004" pitchFamily="2" charset="-127"/>
                <a:ea typeface="나눔고딕" panose="020B0503020000020004" pitchFamily="2" charset="-127"/>
              </a:rPr>
              <a:t>정보문화팀의 점자도서 편집 및 제작 협업 확대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rPr>
              <a:t>■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2021</a:t>
            </a:r>
            <a:r>
              <a:rPr lang="ko-KR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년 사업 성과 평가</a:t>
            </a:r>
            <a:endParaRPr lang="en-US" altLang="ko-K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75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32048" y="1412776"/>
            <a:ext cx="8316416" cy="475252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50000"/>
              </a:lnSpc>
              <a:buNone/>
            </a:pP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 1. 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중장기계획</a:t>
            </a: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(2022~26) 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수행 점검 체계 마련 및 적용</a:t>
            </a:r>
          </a:p>
          <a:p>
            <a:pPr fontAlgn="base">
              <a:lnSpc>
                <a:spcPct val="250000"/>
              </a:lnSpc>
              <a:buNone/>
            </a:pP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dirty="0" err="1">
                <a:latin typeface="나눔고딕 ExtraBold" pitchFamily="50" charset="-127"/>
                <a:ea typeface="나눔고딕 ExtraBold" pitchFamily="50" charset="-127"/>
              </a:rPr>
              <a:t>서울형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 평가 대비 사업 운영 체계 점검 및 보완 </a:t>
            </a:r>
            <a:endParaRPr lang="ko-KR" altLang="en-US" sz="2000" dirty="0">
              <a:latin typeface="나눔고딕 ExtraBold" pitchFamily="50" charset="-127"/>
              <a:ea typeface="나눔고딕 ExtraBold" pitchFamily="50" charset="-127"/>
            </a:endParaRPr>
          </a:p>
          <a:p>
            <a:pPr fontAlgn="base">
              <a:lnSpc>
                <a:spcPct val="250000"/>
              </a:lnSpc>
              <a:buNone/>
            </a:pP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이용자 및 주민 대상 사업설명회 시행 통한 운영 방향 공유</a:t>
            </a:r>
            <a:endParaRPr lang="ko-KR" altLang="en-US" sz="2400" dirty="0">
              <a:latin typeface="나눔고딕 ExtraBold" pitchFamily="50" charset="-127"/>
              <a:ea typeface="나눔고딕 ExtraBold" pitchFamily="50" charset="-127"/>
            </a:endParaRPr>
          </a:p>
          <a:p>
            <a:pPr fontAlgn="base">
              <a:lnSpc>
                <a:spcPct val="250000"/>
              </a:lnSpc>
              <a:buNone/>
            </a:pP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중간관리자 전문성 및 관리 역량 배양 위한 교육 운영</a:t>
            </a:r>
            <a:endParaRPr lang="ko-KR" altLang="en-US" sz="2000" dirty="0">
              <a:latin typeface="나눔고딕 ExtraBold" pitchFamily="50" charset="-127"/>
              <a:ea typeface="나눔고딕 ExtraBold" pitchFamily="50" charset="-127"/>
            </a:endParaRPr>
          </a:p>
          <a:p>
            <a:pPr fontAlgn="base">
              <a:lnSpc>
                <a:spcPct val="250000"/>
              </a:lnSpc>
              <a:buNone/>
            </a:pP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5. TTS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도서</a:t>
            </a: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점자도서 제작 확대 위해 </a:t>
            </a:r>
            <a:r>
              <a:rPr lang="ko-KR" altLang="en-US" sz="2000" b="1" dirty="0" err="1">
                <a:latin typeface="나눔고딕 ExtraBold" pitchFamily="50" charset="-127"/>
                <a:ea typeface="나눔고딕 ExtraBold" pitchFamily="50" charset="-127"/>
              </a:rPr>
              <a:t>정보문화팀과의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 협업 확대</a:t>
            </a:r>
            <a:endParaRPr lang="en-US" altLang="ko-KR" sz="20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fontAlgn="base">
              <a:lnSpc>
                <a:spcPct val="250000"/>
              </a:lnSpc>
              <a:buNone/>
            </a:pP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6. </a:t>
            </a:r>
            <a:r>
              <a:rPr lang="ko-KR" altLang="en-US" sz="2000" b="1" dirty="0" err="1">
                <a:latin typeface="나눔고딕 ExtraBold" pitchFamily="50" charset="-127"/>
                <a:ea typeface="나눔고딕 ExtraBold" pitchFamily="50" charset="-127"/>
              </a:rPr>
              <a:t>점자새소식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 월간 발행 준비</a:t>
            </a:r>
            <a:endParaRPr lang="ko-KR" altLang="en-US" sz="2000" dirty="0">
              <a:latin typeface="나눔고딕 ExtraBold" pitchFamily="50" charset="-127"/>
              <a:ea typeface="나눔고딕 ExtraBold" pitchFamily="50" charset="-127"/>
            </a:endParaRPr>
          </a:p>
          <a:p>
            <a:pPr fontAlgn="base">
              <a:lnSpc>
                <a:spcPct val="170000"/>
              </a:lnSpc>
              <a:buNone/>
            </a:pP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rPr>
              <a:t>■ </a:t>
            </a:r>
            <a:r>
              <a:rPr lang="en-US" altLang="ko-K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2022</a:t>
            </a:r>
            <a:r>
              <a:rPr lang="ko-KR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년 중점 추진 방향</a:t>
            </a:r>
            <a:endParaRPr lang="en-US" altLang="ko-K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7291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74471"/>
            <a:ext cx="7062758" cy="3863976"/>
          </a:xfrm>
          <a:prstGeom prst="rect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6871" y="2383129"/>
            <a:ext cx="44534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45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사업평가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7261" y="4096151"/>
            <a:ext cx="239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정보문화팀</a:t>
            </a:r>
            <a:endParaRPr lang="ko-KR" altLang="en-US" sz="2800" b="1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15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73855 w 12192000"/>
              <a:gd name="connsiteY0" fmla="*/ 988573 h 6858000"/>
              <a:gd name="connsiteX1" fmla="*/ 373855 w 12192000"/>
              <a:gd name="connsiteY1" fmla="*/ 6612038 h 6858000"/>
              <a:gd name="connsiteX2" fmla="*/ 11818146 w 12192000"/>
              <a:gd name="connsiteY2" fmla="*/ 6612038 h 6858000"/>
              <a:gd name="connsiteX3" fmla="*/ 11818146 w 12192000"/>
              <a:gd name="connsiteY3" fmla="*/ 98857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73855" y="988573"/>
                </a:moveTo>
                <a:lnTo>
                  <a:pt x="373855" y="6612038"/>
                </a:lnTo>
                <a:lnTo>
                  <a:pt x="11818146" y="6612038"/>
                </a:lnTo>
                <a:lnTo>
                  <a:pt x="11818146" y="98857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1414" y="464273"/>
            <a:ext cx="3224903" cy="486137"/>
          </a:xfrm>
          <a:prstGeom prst="rect">
            <a:avLst/>
          </a:prstGeom>
          <a:solidFill>
            <a:srgbClr val="52614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15" y="499592"/>
            <a:ext cx="3224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팀 변화사항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1732" y="1253992"/>
            <a:ext cx="7716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   팀 인사 및 업무 변화</a:t>
            </a:r>
            <a:endParaRPr lang="en-US" altLang="ko-KR" sz="20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</a:rPr>
              <a:t>•</a:t>
            </a:r>
            <a:r>
              <a:rPr lang="ko-KR" altLang="en-US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사서 공석</a:t>
            </a:r>
            <a:r>
              <a:rPr lang="en-US" altLang="ko-KR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 병가</a:t>
            </a:r>
            <a:r>
              <a:rPr lang="en-US" altLang="ko-KR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및 팀장 정년 인한 도서관 내 업무 </a:t>
            </a:r>
            <a:r>
              <a:rPr lang="ko-KR" altLang="en-US" sz="20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재분장</a:t>
            </a:r>
            <a:endParaRPr lang="en-US" altLang="ko-KR" sz="20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</a:rPr>
              <a:t>•</a:t>
            </a:r>
            <a:r>
              <a:rPr lang="ko-KR" altLang="en-US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기획홍보팀장의 정보문화팀 겸직 관리</a:t>
            </a:r>
          </a:p>
          <a:p>
            <a:pPr lvl="1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•</a:t>
            </a:r>
            <a:r>
              <a:rPr lang="ko-KR" altLang="en-US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신입 사서 채용</a:t>
            </a:r>
            <a:r>
              <a:rPr lang="en-US" altLang="ko-KR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(11</a:t>
            </a:r>
            <a:r>
              <a:rPr lang="ko-KR" altLang="en-US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6" name="다이아몬드 5"/>
          <p:cNvSpPr/>
          <p:nvPr/>
        </p:nvSpPr>
        <p:spPr>
          <a:xfrm>
            <a:off x="931733" y="1562573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9" name="다이아몬드 8">
            <a:extLst>
              <a:ext uri="{FF2B5EF4-FFF2-40B4-BE49-F238E27FC236}">
                <a16:creationId xmlns:a16="http://schemas.microsoft.com/office/drawing/2014/main" id="{0A94D4DA-D6EB-4A2E-8BCA-53D4274364B3}"/>
              </a:ext>
            </a:extLst>
          </p:cNvPr>
          <p:cNvSpPr/>
          <p:nvPr/>
        </p:nvSpPr>
        <p:spPr>
          <a:xfrm>
            <a:off x="927376" y="4372489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204A3-AA4E-48D5-AE3C-6BE54A9E1D48}"/>
              </a:ext>
            </a:extLst>
          </p:cNvPr>
          <p:cNvSpPr txBox="1"/>
          <p:nvPr/>
        </p:nvSpPr>
        <p:spPr>
          <a:xfrm>
            <a:off x="936090" y="4073569"/>
            <a:ext cx="6749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   팀 시설 변화</a:t>
            </a:r>
            <a:endParaRPr lang="en-US" altLang="ko-KR" sz="20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</a:rPr>
              <a:t>•</a:t>
            </a:r>
            <a:r>
              <a:rPr lang="ko-KR" altLang="en-US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녹음스튜디오 설치 및 녹음</a:t>
            </a:r>
            <a:r>
              <a:rPr lang="ko-KR" altLang="en-US" sz="2000" dirty="0">
                <a:solidFill>
                  <a:prstClr val="black"/>
                </a:solidFill>
                <a:latin typeface="나눔고딕" pitchFamily="2" charset="-127"/>
                <a:ea typeface="나눔고딕" pitchFamily="2" charset="-127"/>
              </a:rPr>
              <a:t>봉사자 휴게공간 마련</a:t>
            </a:r>
            <a:endParaRPr lang="ko-KR" altLang="en-US" sz="2400" dirty="0">
              <a:solidFill>
                <a:prstClr val="black"/>
              </a:solidFill>
              <a:latin typeface="나눔고딕" pitchFamily="2" charset="-127"/>
              <a:ea typeface="나눔고딕" pitchFamily="2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•</a:t>
            </a:r>
            <a:r>
              <a:rPr lang="ko-KR" altLang="en-US" sz="2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녹음실 업무공간 개선</a:t>
            </a:r>
            <a:endParaRPr lang="en-US" altLang="ko-KR" sz="20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107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73855 w 12192000"/>
              <a:gd name="connsiteY0" fmla="*/ 988573 h 6858000"/>
              <a:gd name="connsiteX1" fmla="*/ 373855 w 12192000"/>
              <a:gd name="connsiteY1" fmla="*/ 6612038 h 6858000"/>
              <a:gd name="connsiteX2" fmla="*/ 11818146 w 12192000"/>
              <a:gd name="connsiteY2" fmla="*/ 6612038 h 6858000"/>
              <a:gd name="connsiteX3" fmla="*/ 11818146 w 12192000"/>
              <a:gd name="connsiteY3" fmla="*/ 98857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73855" y="988573"/>
                </a:moveTo>
                <a:lnTo>
                  <a:pt x="373855" y="6612038"/>
                </a:lnTo>
                <a:lnTo>
                  <a:pt x="11818146" y="6612038"/>
                </a:lnTo>
                <a:lnTo>
                  <a:pt x="11818146" y="98857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1414" y="464273"/>
            <a:ext cx="3224903" cy="486137"/>
          </a:xfrm>
          <a:prstGeom prst="rect">
            <a:avLst/>
          </a:prstGeom>
          <a:solidFill>
            <a:srgbClr val="52614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15" y="499592"/>
            <a:ext cx="3224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사업 성과평가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1232" y="1354436"/>
            <a:ext cx="7375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en-US" altLang="ko-KR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TTS </a:t>
            </a: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도서 및 </a:t>
            </a:r>
            <a:r>
              <a:rPr lang="ko-KR" altLang="en-US" sz="2000" b="1" dirty="0" err="1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홈레코딩을</a:t>
            </a: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통한 도서 제작</a:t>
            </a:r>
            <a:endParaRPr lang="en-US" altLang="ko-KR" sz="20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TTS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도서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제작량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전년도 대비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189%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증가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(183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 </a:t>
            </a:r>
            <a:r>
              <a:rPr lang="ko-KR" altLang="en-US" dirty="0">
                <a:solidFill>
                  <a:prstClr val="black"/>
                </a:solidFill>
                <a:latin typeface="나눔고딕 ExtraBold"/>
                <a:ea typeface="나눔고딕 ExtraBold"/>
              </a:rPr>
              <a:t>⇨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346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TTS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도서 음성의 다양화 및 이용자 만족도 제고 위해 음성엔진 추가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녹음도서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제작량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목표 대비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58%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달성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(317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코로나로 봉사자 방문 저조 영향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소리잡지 및 녹음 도서 제작의 일부를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홈레코딩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통해 제작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데이지도서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점자도서는 제작 목표 달성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다이아몬드 6"/>
          <p:cNvSpPr/>
          <p:nvPr/>
        </p:nvSpPr>
        <p:spPr>
          <a:xfrm>
            <a:off x="961232" y="1679306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16200000" flipH="1">
            <a:off x="7332218" y="176588"/>
            <a:ext cx="738664" cy="2345855"/>
          </a:xfrm>
          <a:prstGeom prst="triangle">
            <a:avLst>
              <a:gd name="adj" fmla="val 0"/>
            </a:avLst>
          </a:prstGeom>
          <a:solidFill>
            <a:srgbClr val="788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0114" y="980183"/>
            <a:ext cx="107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중점사업</a:t>
            </a:r>
            <a:endParaRPr lang="ko-KR" altLang="en-US" sz="2100" b="1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41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73855 w 12192000"/>
              <a:gd name="connsiteY0" fmla="*/ 988573 h 6858000"/>
              <a:gd name="connsiteX1" fmla="*/ 373855 w 12192000"/>
              <a:gd name="connsiteY1" fmla="*/ 6612038 h 6858000"/>
              <a:gd name="connsiteX2" fmla="*/ 11818146 w 12192000"/>
              <a:gd name="connsiteY2" fmla="*/ 6612038 h 6858000"/>
              <a:gd name="connsiteX3" fmla="*/ 11818146 w 12192000"/>
              <a:gd name="connsiteY3" fmla="*/ 98857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73855" y="988573"/>
                </a:moveTo>
                <a:lnTo>
                  <a:pt x="373855" y="6612038"/>
                </a:lnTo>
                <a:lnTo>
                  <a:pt x="11818146" y="6612038"/>
                </a:lnTo>
                <a:lnTo>
                  <a:pt x="11818146" y="98857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1414" y="464273"/>
            <a:ext cx="3224903" cy="486137"/>
          </a:xfrm>
          <a:prstGeom prst="rect">
            <a:avLst/>
          </a:prstGeom>
          <a:solidFill>
            <a:srgbClr val="52614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15" y="499592"/>
            <a:ext cx="3224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사업 성과평가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731" y="1349515"/>
            <a:ext cx="78875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   외부 </a:t>
            </a: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지원사업을 통한 사업 확장 운영</a:t>
            </a:r>
            <a:endParaRPr lang="en-US" altLang="ko-KR" sz="20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서부발전 후원으로 고전외화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 제작 및 유관 기관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개소 보급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문화체육관광부 공모사업으로 점자 입문자용 교본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(55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시청각 영어동화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점자책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(5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564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점자인식개선사업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 진행</a:t>
            </a:r>
          </a:p>
        </p:txBody>
      </p:sp>
      <p:sp>
        <p:nvSpPr>
          <p:cNvPr id="15" name="다이아몬드 14"/>
          <p:cNvSpPr/>
          <p:nvPr/>
        </p:nvSpPr>
        <p:spPr>
          <a:xfrm>
            <a:off x="931732" y="1684545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6" name="이등변 삼각형 15"/>
          <p:cNvSpPr/>
          <p:nvPr/>
        </p:nvSpPr>
        <p:spPr>
          <a:xfrm rot="16200000" flipH="1">
            <a:off x="7332218" y="176588"/>
            <a:ext cx="738664" cy="2345855"/>
          </a:xfrm>
          <a:prstGeom prst="triangle">
            <a:avLst>
              <a:gd name="adj" fmla="val 0"/>
            </a:avLst>
          </a:prstGeom>
          <a:solidFill>
            <a:srgbClr val="788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9705" y="989200"/>
            <a:ext cx="105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신규사업</a:t>
            </a:r>
            <a:endParaRPr lang="ko-KR" altLang="en-US" sz="2100" b="1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731" y="4429377"/>
            <a:ext cx="7402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2000" b="1" dirty="0" err="1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맞춤식</a:t>
            </a: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정보화 교육 운영</a:t>
            </a:r>
            <a:endParaRPr lang="en-US" altLang="ko-KR" sz="20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맞춤식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방문 정보화 교육을 도입하여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소리박스 설치 및 이용법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및 정보화 기기 활용 교육 실시</a:t>
            </a:r>
          </a:p>
        </p:txBody>
      </p:sp>
      <p:sp>
        <p:nvSpPr>
          <p:cNvPr id="19" name="다이아몬드 18"/>
          <p:cNvSpPr/>
          <p:nvPr/>
        </p:nvSpPr>
        <p:spPr>
          <a:xfrm>
            <a:off x="931732" y="4734911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8783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73855 w 12192000"/>
              <a:gd name="connsiteY0" fmla="*/ 988573 h 6858000"/>
              <a:gd name="connsiteX1" fmla="*/ 373855 w 12192000"/>
              <a:gd name="connsiteY1" fmla="*/ 6612038 h 6858000"/>
              <a:gd name="connsiteX2" fmla="*/ 11818146 w 12192000"/>
              <a:gd name="connsiteY2" fmla="*/ 6612038 h 6858000"/>
              <a:gd name="connsiteX3" fmla="*/ 11818146 w 12192000"/>
              <a:gd name="connsiteY3" fmla="*/ 98857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73855" y="988573"/>
                </a:moveTo>
                <a:lnTo>
                  <a:pt x="373855" y="6612038"/>
                </a:lnTo>
                <a:lnTo>
                  <a:pt x="11818146" y="6612038"/>
                </a:lnTo>
                <a:lnTo>
                  <a:pt x="11818146" y="98857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1414" y="464273"/>
            <a:ext cx="3224903" cy="486137"/>
          </a:xfrm>
          <a:prstGeom prst="rect">
            <a:avLst/>
          </a:prstGeom>
          <a:solidFill>
            <a:srgbClr val="52614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15" y="499592"/>
            <a:ext cx="3224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사업 성과평가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733" y="1570167"/>
            <a:ext cx="773160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   대면</a:t>
            </a:r>
            <a:r>
              <a:rPr lang="en-US" altLang="ko-KR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err="1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비대면</a:t>
            </a:r>
            <a:r>
              <a:rPr lang="ko-KR" altLang="en-US" sz="20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  프로그램 혼합 운영</a:t>
            </a:r>
            <a:endParaRPr lang="en-US" altLang="ko-KR" sz="20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&lt;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고전인문학강좌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&gt;, &lt;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무비앤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토크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동영상으로 제작하여 비대면 운영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&lt;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맹학교 방문 동화구연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방문과 비대면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동영상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운영 병행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&lt;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책톡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이야기톡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대면과 실시간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유튜브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방송 병행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정보화교육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실시간 온라인 교육 시범 운영</a:t>
            </a:r>
          </a:p>
          <a:p>
            <a:pPr lvl="1">
              <a:lnSpc>
                <a:spcPct val="200000"/>
              </a:lnSpc>
            </a:pP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다이아몬드 6"/>
          <p:cNvSpPr/>
          <p:nvPr/>
        </p:nvSpPr>
        <p:spPr>
          <a:xfrm>
            <a:off x="931733" y="1879231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 rot="16200000" flipH="1">
            <a:off x="7332218" y="176588"/>
            <a:ext cx="738664" cy="2345855"/>
          </a:xfrm>
          <a:prstGeom prst="triangle">
            <a:avLst>
              <a:gd name="adj" fmla="val 0"/>
            </a:avLst>
          </a:prstGeom>
          <a:solidFill>
            <a:srgbClr val="788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6322" y="980183"/>
            <a:ext cx="159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코로나</a:t>
            </a:r>
            <a:r>
              <a:rPr lang="en-US" altLang="ko-KR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19</a:t>
            </a:r>
            <a:r>
              <a:rPr lang="ko-KR" altLang="en-US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대응</a:t>
            </a:r>
            <a:endParaRPr lang="ko-KR" altLang="en-US" sz="2100" b="1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3935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73855 w 12192000"/>
              <a:gd name="connsiteY0" fmla="*/ 988573 h 6858000"/>
              <a:gd name="connsiteX1" fmla="*/ 373855 w 12192000"/>
              <a:gd name="connsiteY1" fmla="*/ 6612038 h 6858000"/>
              <a:gd name="connsiteX2" fmla="*/ 11818146 w 12192000"/>
              <a:gd name="connsiteY2" fmla="*/ 6612038 h 6858000"/>
              <a:gd name="connsiteX3" fmla="*/ 11818146 w 12192000"/>
              <a:gd name="connsiteY3" fmla="*/ 98857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73855" y="988573"/>
                </a:moveTo>
                <a:lnTo>
                  <a:pt x="373855" y="6612038"/>
                </a:lnTo>
                <a:lnTo>
                  <a:pt x="11818146" y="6612038"/>
                </a:lnTo>
                <a:lnTo>
                  <a:pt x="11818146" y="98857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1414" y="464273"/>
            <a:ext cx="3224903" cy="486137"/>
          </a:xfrm>
          <a:prstGeom prst="rect">
            <a:avLst/>
          </a:prstGeom>
          <a:solidFill>
            <a:srgbClr val="52614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15" y="499592"/>
            <a:ext cx="3224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사업 애로사항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685" y="1174491"/>
            <a:ext cx="7931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사서 공석 및 교체로 인한 업무공백</a:t>
            </a:r>
            <a:endParaRPr lang="en-US" altLang="ko-KR" sz="2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사서의 병가 및 퇴사로 인한 업무 공백으로 인한 팀 내 업무 재 분장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도서관의 시스템 및 인수인계가 없어 체계화 및 안정화 부족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685" y="3719439"/>
            <a:ext cx="787908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온라인 도서관 안정화 필요</a:t>
            </a:r>
            <a:endParaRPr lang="en-US" altLang="ko-KR" sz="2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소리책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서버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랜섬웨어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감염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발생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백업서버에 저장된 데이터를 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이용하여 원상 복구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랜섬웨어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관련 백신 프로그램 설치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기존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웹방화벽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단종으로 인한  유지보수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불가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교체 필요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다이아몬드 11"/>
          <p:cNvSpPr/>
          <p:nvPr/>
        </p:nvSpPr>
        <p:spPr>
          <a:xfrm>
            <a:off x="921685" y="4044309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3" name="다이아몬드 12"/>
          <p:cNvSpPr/>
          <p:nvPr/>
        </p:nvSpPr>
        <p:spPr>
          <a:xfrm>
            <a:off x="931733" y="1461447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3608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73855 w 12192000"/>
              <a:gd name="connsiteY0" fmla="*/ 988573 h 6858000"/>
              <a:gd name="connsiteX1" fmla="*/ 373855 w 12192000"/>
              <a:gd name="connsiteY1" fmla="*/ 6612038 h 6858000"/>
              <a:gd name="connsiteX2" fmla="*/ 11818146 w 12192000"/>
              <a:gd name="connsiteY2" fmla="*/ 6612038 h 6858000"/>
              <a:gd name="connsiteX3" fmla="*/ 11818146 w 12192000"/>
              <a:gd name="connsiteY3" fmla="*/ 98857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73855" y="988573"/>
                </a:moveTo>
                <a:lnTo>
                  <a:pt x="373855" y="6612038"/>
                </a:lnTo>
                <a:lnTo>
                  <a:pt x="11818146" y="6612038"/>
                </a:lnTo>
                <a:lnTo>
                  <a:pt x="11818146" y="98857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1414" y="464273"/>
            <a:ext cx="3224903" cy="486137"/>
          </a:xfrm>
          <a:prstGeom prst="rect">
            <a:avLst/>
          </a:prstGeom>
          <a:solidFill>
            <a:srgbClr val="52614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15" y="499592"/>
            <a:ext cx="3224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</a:t>
            </a:r>
            <a:r>
              <a:rPr lang="ko-KR" altLang="en-US" sz="2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팀 중점추진방향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733" y="1105425"/>
            <a:ext cx="5824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전자도서 중심의 제작 비중 확대</a:t>
            </a:r>
            <a:endParaRPr lang="en-US" altLang="ko-KR" sz="2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전자도서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(TTS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도서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21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대비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100%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증량 제작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다이아몬드 5"/>
          <p:cNvSpPr/>
          <p:nvPr/>
        </p:nvSpPr>
        <p:spPr>
          <a:xfrm>
            <a:off x="931733" y="1326598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733" y="2074921"/>
            <a:ext cx="57615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신속한 도서제작 및 서비스 체계</a:t>
            </a: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en-US" altLang="ko-KR" sz="2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도서선정 단축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신속한 도서제작 프로세스 구축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주간단위 도서 발행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개별 의뢰 도서 </a:t>
            </a:r>
            <a:r>
              <a:rPr lang="en-US" altLang="ko-KR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 제작 지원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다이아몬드 11"/>
          <p:cNvSpPr/>
          <p:nvPr/>
        </p:nvSpPr>
        <p:spPr>
          <a:xfrm>
            <a:off x="931733" y="2296094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733" y="3459916"/>
            <a:ext cx="5787162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외화 소리영화 제작 확대를 통한 차별화 전략 실현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다이아몬드 13"/>
          <p:cNvSpPr/>
          <p:nvPr/>
        </p:nvSpPr>
        <p:spPr>
          <a:xfrm>
            <a:off x="931733" y="3681089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1733" y="4158684"/>
            <a:ext cx="4608954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핵심 문화프로그램 중심의 효과적 운영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다이아몬드 15"/>
          <p:cNvSpPr/>
          <p:nvPr/>
        </p:nvSpPr>
        <p:spPr>
          <a:xfrm>
            <a:off x="931733" y="4379857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733" y="4857452"/>
            <a:ext cx="60276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이용자 욕구 및 사회 </a:t>
            </a:r>
            <a:r>
              <a:rPr lang="ko-KR" altLang="en-US" sz="20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트렌드</a:t>
            </a: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부합한 </a:t>
            </a:r>
            <a:r>
              <a:rPr lang="ko-KR" altLang="en-US" sz="20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정보화교육</a:t>
            </a: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지원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다이아몬드 17"/>
          <p:cNvSpPr/>
          <p:nvPr/>
        </p:nvSpPr>
        <p:spPr>
          <a:xfrm>
            <a:off x="931733" y="5078625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733" y="5610081"/>
            <a:ext cx="4344459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팀 업무 체계 개선 및 직원 역량 강화</a:t>
            </a:r>
            <a:endParaRPr lang="en-US" altLang="ko-KR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다이아몬드 19"/>
          <p:cNvSpPr/>
          <p:nvPr/>
        </p:nvSpPr>
        <p:spPr>
          <a:xfrm>
            <a:off x="931733" y="5831254"/>
            <a:ext cx="220803" cy="220803"/>
          </a:xfrm>
          <a:prstGeom prst="diamond">
            <a:avLst/>
          </a:prstGeom>
          <a:solidFill>
            <a:srgbClr val="5D6F5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716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중점추진사항  및 </a:t>
            </a:r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년 추진 계획</a:t>
            </a:r>
            <a:endParaRPr lang="en-US" altLang="ko-KR" sz="2000" spc="-30" dirty="0">
              <a:solidFill>
                <a:schemeClr val="tx1">
                  <a:lumMod val="95000"/>
                  <a:lumOff val="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91402" y="1845275"/>
            <a:ext cx="1467296" cy="4374549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</a:p>
          <a:p>
            <a:pPr lvl="0"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추진 계획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회계 </a:t>
            </a:r>
            <a:r>
              <a:rPr lang="en-US" altLang="ko-KR" sz="24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- 2</a:t>
            </a:r>
            <a:endParaRPr lang="ko-KR" altLang="en-US" sz="2400" b="1" spc="-150" dirty="0">
              <a:solidFill>
                <a:srgbClr val="1D314E"/>
              </a:solidFill>
              <a:latin typeface="HY강M" panose="02030600000101010101" pitchFamily="18" charset="-127"/>
              <a:ea typeface="HY강M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87604" y="1845275"/>
            <a:ext cx="6666177" cy="437454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예</a:t>
            </a:r>
            <a:r>
              <a:rPr lang="ko-KR" altLang="en-US" sz="1600" b="1" dirty="0">
                <a:solidFill>
                  <a:schemeClr val="tx1"/>
                </a:solidFill>
              </a:rPr>
              <a:t>산 지출 계획 준수 관리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사업계획 대비 지출 점검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원인행위 등 예산 지출원칙 준수 및 예산 집행 지속적 점검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회계</a:t>
            </a:r>
            <a:r>
              <a:rPr lang="en-US" altLang="ko-KR" sz="1600" b="1" dirty="0">
                <a:solidFill>
                  <a:schemeClr val="tx1"/>
                </a:solidFill>
              </a:rPr>
              <a:t>,</a:t>
            </a:r>
            <a:r>
              <a:rPr lang="ko-KR" altLang="en-US" sz="1600" b="1" dirty="0">
                <a:solidFill>
                  <a:schemeClr val="tx1"/>
                </a:solidFill>
              </a:rPr>
              <a:t> 급여 관리 시스템 변경 준비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사회복지시설정보시스템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고덕사회체육센터 이용기준 정비 및 업무계약 진행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 err="1">
                <a:solidFill>
                  <a:schemeClr val="tx1"/>
                </a:solidFill>
                <a:latin typeface="+mn-ea"/>
              </a:rPr>
              <a:t>자부담회계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 재정 자립 노력 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        . </a:t>
            </a:r>
            <a:r>
              <a:rPr lang="ko-KR" altLang="en-US" sz="1600" b="1" dirty="0">
                <a:solidFill>
                  <a:schemeClr val="tx1"/>
                </a:solidFill>
              </a:rPr>
              <a:t>연차수당 등 법정수당 예산 확보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        .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고덕사회체육센터 이용료 예산 확보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인터넷 </a:t>
            </a:r>
            <a:r>
              <a:rPr lang="ko-KR" altLang="en-US" sz="1600" b="1" spc="-150" dirty="0" err="1">
                <a:solidFill>
                  <a:schemeClr val="tx1"/>
                </a:solidFill>
                <a:latin typeface="+mn-ea"/>
              </a:rPr>
              <a:t>뱅킹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 운영 확대 </a:t>
            </a:r>
            <a:r>
              <a:rPr lang="ko-KR" altLang="en-US" sz="1600" b="1" dirty="0">
                <a:solidFill>
                  <a:schemeClr val="tx1"/>
                </a:solidFill>
              </a:rPr>
              <a:t>검토</a:t>
            </a:r>
          </a:p>
          <a:p>
            <a:pPr fontAlgn="base"/>
            <a:r>
              <a:rPr lang="en-US" altLang="ko-KR" sz="1600" b="1" dirty="0">
                <a:solidFill>
                  <a:schemeClr val="tx1"/>
                </a:solidFill>
              </a:rPr>
              <a:t>        . </a:t>
            </a:r>
            <a:r>
              <a:rPr lang="ko-KR" altLang="en-US" sz="1600" b="1" dirty="0">
                <a:solidFill>
                  <a:schemeClr val="tx1"/>
                </a:solidFill>
              </a:rPr>
              <a:t>인터넷 </a:t>
            </a:r>
            <a:r>
              <a:rPr lang="ko-KR" altLang="en-US" sz="1600" b="1" dirty="0" err="1">
                <a:solidFill>
                  <a:schemeClr val="tx1"/>
                </a:solidFill>
              </a:rPr>
              <a:t>뱅킹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1</a:t>
            </a:r>
            <a:r>
              <a:rPr lang="ko-KR" altLang="en-US" sz="1600" b="1" dirty="0">
                <a:solidFill>
                  <a:schemeClr val="tx1"/>
                </a:solidFill>
              </a:rPr>
              <a:t>일 처리 한도 증액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카드결재시스템 도입 검토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식당 회계 세입 다양화 방안 및 식비 현실화 검토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0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en-US" altLang="ko-KR" dirty="0"/>
              <a:t>2021 </a:t>
            </a:r>
            <a:br>
              <a:rPr lang="en-US" altLang="ko-KR" dirty="0"/>
            </a:br>
            <a:r>
              <a:rPr lang="ko-KR" altLang="en-US" dirty="0"/>
              <a:t>재활자립팀 사업평가 보고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재활자립팀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187624" y="3717032"/>
            <a:ext cx="67687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차트 41"/>
          <p:cNvGraphicFramePr>
            <a:graphicFrameLocks/>
          </p:cNvGraphicFramePr>
          <p:nvPr>
            <p:extLst/>
          </p:nvPr>
        </p:nvGraphicFramePr>
        <p:xfrm>
          <a:off x="-5076" y="4198444"/>
          <a:ext cx="3960440" cy="230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961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사업 운영 사항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289955"/>
            <a:ext cx="871296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1. </a:t>
            </a:r>
            <a:r>
              <a:rPr lang="ko-KR" altLang="en-US" b="1" dirty="0"/>
              <a:t>인력사항</a:t>
            </a:r>
            <a:r>
              <a:rPr lang="en-US" altLang="ko-KR" b="1" dirty="0"/>
              <a:t>: </a:t>
            </a:r>
            <a:r>
              <a:rPr lang="ko-KR" altLang="en-US" b="1" dirty="0"/>
              <a:t>팀장 </a:t>
            </a:r>
            <a:r>
              <a:rPr lang="en-US" altLang="ko-KR" b="1" dirty="0"/>
              <a:t>1</a:t>
            </a:r>
            <a:r>
              <a:rPr lang="ko-KR" altLang="en-US" b="1" dirty="0"/>
              <a:t>명</a:t>
            </a:r>
            <a:r>
              <a:rPr lang="en-US" altLang="ko-KR" b="1" dirty="0"/>
              <a:t>, </a:t>
            </a:r>
            <a:r>
              <a:rPr lang="ko-KR" altLang="en-US" b="1" dirty="0"/>
              <a:t>팀원 </a:t>
            </a:r>
            <a:r>
              <a:rPr lang="en-US" altLang="ko-KR" b="1" dirty="0"/>
              <a:t>3</a:t>
            </a:r>
            <a:r>
              <a:rPr lang="ko-KR" altLang="en-US" b="1" dirty="0"/>
              <a:t>명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    </a:t>
            </a:r>
            <a:r>
              <a:rPr lang="en-US" altLang="ko-KR" b="1" dirty="0"/>
              <a:t>-</a:t>
            </a:r>
            <a:r>
              <a:rPr lang="ko-KR" altLang="en-US" b="1" dirty="0"/>
              <a:t> 인력변동</a:t>
            </a:r>
            <a:r>
              <a:rPr lang="en-US" altLang="ko-KR" b="1" dirty="0"/>
              <a:t>: (</a:t>
            </a:r>
            <a:r>
              <a:rPr lang="ko-KR" altLang="en-US" b="1" dirty="0"/>
              <a:t>입사</a:t>
            </a:r>
            <a:r>
              <a:rPr lang="en-US" altLang="ko-KR" b="1" dirty="0"/>
              <a:t>) </a:t>
            </a:r>
            <a:r>
              <a:rPr lang="ko-KR" altLang="en-US" b="1" dirty="0"/>
              <a:t>곽승연</a:t>
            </a:r>
            <a:r>
              <a:rPr lang="en-US" altLang="ko-KR" b="1" dirty="0"/>
              <a:t>, </a:t>
            </a:r>
            <a:r>
              <a:rPr lang="ko-KR" altLang="en-US" b="1" dirty="0"/>
              <a:t>반지영</a:t>
            </a:r>
            <a:r>
              <a:rPr lang="en-US" altLang="ko-KR" b="1" dirty="0"/>
              <a:t> (</a:t>
            </a:r>
            <a:r>
              <a:rPr lang="ko-KR" altLang="en-US" b="1" dirty="0"/>
              <a:t>퇴사</a:t>
            </a:r>
            <a:r>
              <a:rPr lang="en-US" altLang="ko-KR" b="1" dirty="0"/>
              <a:t>) </a:t>
            </a:r>
            <a:r>
              <a:rPr lang="ko-KR" altLang="en-US" b="1" dirty="0"/>
              <a:t>김경석</a:t>
            </a:r>
            <a:r>
              <a:rPr lang="en-US" altLang="ko-KR" b="1" dirty="0"/>
              <a:t>, </a:t>
            </a:r>
            <a:r>
              <a:rPr lang="ko-KR" altLang="en-US" b="1" dirty="0"/>
              <a:t>오다은</a:t>
            </a:r>
            <a:endParaRPr lang="en-US" altLang="ko-KR" b="1" dirty="0"/>
          </a:p>
          <a:p>
            <a:pPr marL="457200" indent="-457200"/>
            <a:endParaRPr lang="en-US" altLang="ko-KR" b="1" dirty="0"/>
          </a:p>
          <a:p>
            <a:pPr marL="457200" indent="-457200">
              <a:lnSpc>
                <a:spcPct val="150000"/>
              </a:lnSpc>
            </a:pPr>
            <a:r>
              <a:rPr lang="en-US" altLang="ko-KR" b="1" dirty="0"/>
              <a:t>2. </a:t>
            </a:r>
            <a:r>
              <a:rPr lang="ko-KR" altLang="en-US" b="1" dirty="0"/>
              <a:t>사업 수</a:t>
            </a:r>
            <a:r>
              <a:rPr lang="en-US" altLang="ko-KR" b="1" dirty="0"/>
              <a:t>:  9</a:t>
            </a:r>
            <a:r>
              <a:rPr lang="ko-KR" altLang="en-US" b="1" dirty="0"/>
              <a:t>개 단위사업</a:t>
            </a:r>
            <a:endParaRPr lang="en-US" altLang="ko-KR" b="1" dirty="0"/>
          </a:p>
          <a:p>
            <a:pPr marL="457200" indent="-457200">
              <a:lnSpc>
                <a:spcPct val="150000"/>
              </a:lnSpc>
            </a:pPr>
            <a:r>
              <a:rPr lang="ko-KR" altLang="en-US" b="1" dirty="0"/>
              <a:t>    </a:t>
            </a:r>
            <a:r>
              <a:rPr lang="en-US" altLang="ko-KR" b="1" dirty="0"/>
              <a:t>-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/>
              <a:t>하반기</a:t>
            </a:r>
            <a:r>
              <a:rPr lang="en-US" altLang="ko-KR" b="1" dirty="0"/>
              <a:t>) </a:t>
            </a:r>
            <a:r>
              <a:rPr lang="ko-KR" altLang="en-US" b="1" dirty="0"/>
              <a:t>보행훈련 내</a:t>
            </a:r>
            <a:r>
              <a:rPr lang="en-US" altLang="ko-KR" b="1" dirty="0"/>
              <a:t> </a:t>
            </a:r>
            <a:r>
              <a:rPr lang="ko-KR" altLang="en-US" b="1" dirty="0"/>
              <a:t>학부모보행교실 추가</a:t>
            </a:r>
            <a:r>
              <a:rPr lang="en-US" altLang="ko-KR" b="1" dirty="0"/>
              <a:t>,  2022</a:t>
            </a:r>
            <a:r>
              <a:rPr lang="ko-KR" altLang="en-US" b="1" dirty="0"/>
              <a:t>년 가족교육사업 내 편성</a:t>
            </a:r>
            <a:endParaRPr lang="en-US" altLang="ko-KR" b="1" dirty="0"/>
          </a:p>
          <a:p>
            <a:pPr marL="457200" indent="-457200"/>
            <a:endParaRPr lang="en-US" altLang="ko-KR" b="1" dirty="0"/>
          </a:p>
          <a:p>
            <a:pPr marL="457200" indent="-457200">
              <a:lnSpc>
                <a:spcPct val="150000"/>
              </a:lnSpc>
            </a:pPr>
            <a:r>
              <a:rPr lang="en-US" altLang="ko-KR" b="1" dirty="0"/>
              <a:t>3. </a:t>
            </a:r>
            <a:r>
              <a:rPr lang="ko-KR" altLang="en-US" b="1" dirty="0"/>
              <a:t>실</a:t>
            </a:r>
            <a:r>
              <a:rPr lang="en-US" altLang="ko-KR" b="1" dirty="0"/>
              <a:t>/</a:t>
            </a:r>
            <a:r>
              <a:rPr lang="ko-KR" altLang="en-US" b="1" dirty="0"/>
              <a:t>연인원 및 예산 사항 </a:t>
            </a:r>
            <a:endParaRPr lang="en-US" altLang="ko-KR" b="1" dirty="0"/>
          </a:p>
          <a:p>
            <a:pPr marL="457200" indent="-457200">
              <a:lnSpc>
                <a:spcPct val="150000"/>
              </a:lnSpc>
            </a:pPr>
            <a:endParaRPr lang="en-US" altLang="ko-KR" sz="1400" dirty="0"/>
          </a:p>
          <a:p>
            <a:pPr marL="457200" indent="-457200">
              <a:lnSpc>
                <a:spcPct val="150000"/>
              </a:lnSpc>
            </a:pPr>
            <a:r>
              <a:rPr lang="en-US" altLang="ko-KR" sz="1400" dirty="0"/>
              <a:t>  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400" dirty="0"/>
              <a:t>      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400" dirty="0"/>
              <a:t>     &lt;12/10</a:t>
            </a:r>
            <a:r>
              <a:rPr lang="ko-KR" altLang="en-US" sz="1400" dirty="0"/>
              <a:t>기준</a:t>
            </a:r>
            <a:r>
              <a:rPr lang="en-US" altLang="ko-KR" sz="1400" dirty="0"/>
              <a:t>&gt;</a:t>
            </a:r>
          </a:p>
          <a:p>
            <a:pPr marL="457200" indent="-457200">
              <a:lnSpc>
                <a:spcPct val="150000"/>
              </a:lnSpc>
            </a:pPr>
            <a:endParaRPr lang="en-US" altLang="ko-KR" b="1" dirty="0"/>
          </a:p>
          <a:p>
            <a:pPr marL="457200" indent="-457200">
              <a:lnSpc>
                <a:spcPct val="150000"/>
              </a:lnSpc>
            </a:pPr>
            <a:endParaRPr lang="en-US" altLang="ko-KR" b="1" dirty="0"/>
          </a:p>
          <a:p>
            <a:pPr marL="457200" indent="-457200">
              <a:lnSpc>
                <a:spcPct val="150000"/>
              </a:lnSpc>
            </a:pPr>
            <a:endParaRPr lang="en-US" altLang="ko-KR" b="1" dirty="0"/>
          </a:p>
          <a:p>
            <a:pPr marL="457200" indent="-457200">
              <a:lnSpc>
                <a:spcPct val="150000"/>
              </a:lnSpc>
            </a:pPr>
            <a:endParaRPr lang="en-US" altLang="ko-KR" sz="2000" b="1" dirty="0"/>
          </a:p>
          <a:p>
            <a:pPr marL="457200" indent="-457200"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</a:pPr>
            <a:r>
              <a:rPr lang="ko-KR" altLang="en-US" sz="2000" dirty="0"/>
              <a:t>               </a:t>
            </a:r>
            <a:endParaRPr lang="en-US" altLang="ko-KR" sz="2000" dirty="0"/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/>
              <a:t>                                                </a:t>
            </a: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514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중점사업 성과평가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8" y="1268760"/>
            <a:ext cx="897140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1. </a:t>
            </a:r>
            <a:r>
              <a:rPr lang="ko-KR" altLang="en-US" b="1" dirty="0"/>
              <a:t>중점사업 변동 및 성과평가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dirty="0"/>
              <a:t> </a:t>
            </a:r>
            <a:r>
              <a:rPr lang="ko-KR" altLang="en-US" sz="1600" b="1" dirty="0"/>
              <a:t> 가</a:t>
            </a:r>
            <a:r>
              <a:rPr lang="en-US" altLang="ko-KR" sz="1600" b="1" dirty="0"/>
              <a:t>.  </a:t>
            </a:r>
            <a:r>
              <a:rPr lang="ko-KR" altLang="en-US" sz="1600" b="1" dirty="0"/>
              <a:t>사업영역 방향성 재설정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실명 성인 재활훈련사업 외 사업영역 확대</a:t>
            </a:r>
            <a:endParaRPr lang="en-US" altLang="ko-KR" sz="1600" b="1" dirty="0"/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/>
              <a:t>      (</a:t>
            </a:r>
            <a:r>
              <a:rPr lang="ko-KR" altLang="en-US" sz="1600" dirty="0"/>
              <a:t>배경</a:t>
            </a:r>
            <a:r>
              <a:rPr lang="en-US" altLang="ko-KR" sz="1600" dirty="0"/>
              <a:t>) </a:t>
            </a:r>
            <a:r>
              <a:rPr lang="ko-KR" altLang="en-US" sz="1600" dirty="0"/>
              <a:t>재활에 대한 다양한 욕구 대상자층 지원의 필요성</a:t>
            </a:r>
            <a:r>
              <a:rPr lang="en-US" altLang="ko-KR" sz="1600" dirty="0"/>
              <a:t>(</a:t>
            </a:r>
            <a:r>
              <a:rPr lang="ko-KR" altLang="en-US" sz="1600" dirty="0"/>
              <a:t>욕구만족도조사 및 슈퍼비전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(</a:t>
            </a:r>
            <a:r>
              <a:rPr lang="ko-KR" altLang="en-US" sz="1600" dirty="0"/>
              <a:t>결과</a:t>
            </a:r>
            <a:r>
              <a:rPr lang="en-US" altLang="ko-KR" sz="1600" dirty="0"/>
              <a:t>) </a:t>
            </a:r>
            <a:r>
              <a:rPr lang="ko-KR" altLang="en-US" sz="1600" dirty="0"/>
              <a:t>시각장애아동청소년</a:t>
            </a:r>
            <a:r>
              <a:rPr lang="en-US" altLang="ko-KR" sz="1600" dirty="0"/>
              <a:t>(</a:t>
            </a:r>
            <a:r>
              <a:rPr lang="ko-KR" altLang="en-US" sz="1600" dirty="0"/>
              <a:t>통합교육</a:t>
            </a:r>
            <a:r>
              <a:rPr lang="en-US" altLang="ko-KR" sz="1600" dirty="0"/>
              <a:t>)</a:t>
            </a:r>
            <a:r>
              <a:rPr lang="ko-KR" altLang="en-US" sz="1600" dirty="0"/>
              <a:t> 지원 및 시각장애대학생 지원 사업 영역 방향 설정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</a:t>
            </a:r>
            <a:r>
              <a:rPr lang="en-US" altLang="ko-KR" sz="1600" dirty="0"/>
              <a:t>   (</a:t>
            </a:r>
            <a:r>
              <a:rPr lang="ko-KR" altLang="en-US" sz="1600" dirty="0"/>
              <a:t>기획과정</a:t>
            </a:r>
            <a:r>
              <a:rPr lang="en-US" altLang="ko-KR" sz="1600" dirty="0"/>
              <a:t>) 1</a:t>
            </a:r>
            <a:r>
              <a:rPr lang="ko-KR" altLang="en-US" sz="1600" dirty="0"/>
              <a:t>단계</a:t>
            </a:r>
            <a:r>
              <a:rPr lang="en-US" altLang="ko-KR" sz="1600" dirty="0"/>
              <a:t>: 7-8</a:t>
            </a:r>
            <a:r>
              <a:rPr lang="ko-KR" altLang="en-US" sz="1600" dirty="0"/>
              <a:t>월 신입직원 사업 관련 </a:t>
            </a:r>
            <a:r>
              <a:rPr lang="en-US" altLang="ko-KR" sz="1600" dirty="0"/>
              <a:t>OT </a:t>
            </a:r>
            <a:r>
              <a:rPr lang="ko-KR" altLang="en-US" sz="1600" dirty="0"/>
              <a:t>및 타시각장애인복지관 관련 사업 분석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    2</a:t>
            </a:r>
            <a:r>
              <a:rPr lang="ko-KR" altLang="en-US" sz="1600" dirty="0"/>
              <a:t>단계</a:t>
            </a:r>
            <a:r>
              <a:rPr lang="en-US" altLang="ko-KR" sz="1600" dirty="0"/>
              <a:t>: 9</a:t>
            </a:r>
            <a:r>
              <a:rPr lang="ko-KR" altLang="en-US" sz="1600" dirty="0"/>
              <a:t>월</a:t>
            </a:r>
            <a:r>
              <a:rPr lang="en-US" altLang="ko-KR" sz="1600" dirty="0"/>
              <a:t>-10</a:t>
            </a:r>
            <a:r>
              <a:rPr lang="ko-KR" altLang="en-US" sz="1600" dirty="0"/>
              <a:t>월초 대상자 욕구 조사 실시</a:t>
            </a:r>
            <a:r>
              <a:rPr lang="en-US" altLang="ko-KR" sz="1600" dirty="0"/>
              <a:t>, </a:t>
            </a:r>
            <a:r>
              <a:rPr lang="ko-KR" altLang="en-US" sz="1600" dirty="0"/>
              <a:t>실행 우선 사업 선정</a:t>
            </a:r>
            <a:endParaRPr lang="en-US" altLang="ko-KR" sz="1600" dirty="0"/>
          </a:p>
          <a:p>
            <a:pPr algn="dist" fontAlgn="base">
              <a:lnSpc>
                <a:spcPct val="150000"/>
              </a:lnSpc>
            </a:pPr>
            <a:r>
              <a:rPr lang="en-US" altLang="ko-KR" sz="1600" dirty="0"/>
              <a:t>                             - </a:t>
            </a:r>
            <a:r>
              <a:rPr lang="ko-KR" altLang="en-US" sz="1600" dirty="0"/>
              <a:t>자체 대면 및 설문 욕구조사</a:t>
            </a:r>
            <a:r>
              <a:rPr lang="en-US" altLang="ko-KR" sz="1600" dirty="0"/>
              <a:t>(</a:t>
            </a:r>
            <a:r>
              <a:rPr lang="ko-KR" altLang="en-US" sz="1600" dirty="0"/>
              <a:t>학부모</a:t>
            </a:r>
            <a:r>
              <a:rPr lang="en-US" altLang="ko-KR" sz="1600" dirty="0"/>
              <a:t>/</a:t>
            </a:r>
            <a:r>
              <a:rPr lang="ko-KR" altLang="en-US" sz="1600" dirty="0"/>
              <a:t>대학생 </a:t>
            </a:r>
            <a:r>
              <a:rPr lang="en-US" altLang="ko-KR" sz="1600" dirty="0"/>
              <a:t>55</a:t>
            </a:r>
            <a:r>
              <a:rPr lang="ko-KR" altLang="en-US" sz="1600" dirty="0"/>
              <a:t>명</a:t>
            </a:r>
            <a:r>
              <a:rPr lang="en-US" altLang="ko-KR" sz="1600" dirty="0"/>
              <a:t>, </a:t>
            </a:r>
            <a:r>
              <a:rPr lang="ko-KR" altLang="en-US" sz="1600" dirty="0"/>
              <a:t>장애학생지원센터 </a:t>
            </a:r>
            <a:r>
              <a:rPr lang="en-US" altLang="ko-KR" sz="1600" dirty="0"/>
              <a:t>3</a:t>
            </a:r>
            <a:r>
              <a:rPr lang="ko-KR" altLang="en-US" sz="1600" dirty="0"/>
              <a:t>곳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             - </a:t>
            </a:r>
            <a:r>
              <a:rPr lang="ko-KR" altLang="en-US" sz="1600" dirty="0"/>
              <a:t>시각장애대학생연합회 온라인 앱 화상 협의</a:t>
            </a:r>
            <a:r>
              <a:rPr lang="en-US" altLang="ko-KR" sz="1600" dirty="0"/>
              <a:t>(2</a:t>
            </a:r>
            <a:r>
              <a:rPr lang="ko-KR" altLang="en-US" sz="1600" dirty="0"/>
              <a:t>회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                      </a:t>
            </a:r>
            <a:r>
              <a:rPr lang="en-US" altLang="ko-KR" sz="1600" dirty="0"/>
              <a:t>- </a:t>
            </a:r>
            <a:r>
              <a:rPr lang="ko-KR" altLang="en-US" sz="1600" dirty="0"/>
              <a:t>학습지원센터 온라인 학부모자조모임 참여</a:t>
            </a:r>
            <a:r>
              <a:rPr lang="en-US" altLang="ko-KR" sz="1600" dirty="0"/>
              <a:t>(2</a:t>
            </a:r>
            <a:r>
              <a:rPr lang="ko-KR" altLang="en-US" sz="1600" dirty="0"/>
              <a:t>회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    3</a:t>
            </a:r>
            <a:r>
              <a:rPr lang="ko-KR" altLang="en-US" sz="1600" dirty="0"/>
              <a:t>단계</a:t>
            </a:r>
            <a:r>
              <a:rPr lang="en-US" altLang="ko-KR" sz="1600" dirty="0"/>
              <a:t>: 10</a:t>
            </a:r>
            <a:r>
              <a:rPr lang="ko-KR" altLang="en-US" sz="1600" dirty="0"/>
              <a:t>월말 실행 우선 사업 선정</a:t>
            </a:r>
            <a:r>
              <a:rPr lang="en-US" altLang="ko-KR" sz="1600" dirty="0"/>
              <a:t>, </a:t>
            </a:r>
            <a:r>
              <a:rPr lang="ko-KR" altLang="en-US" sz="1600" dirty="0"/>
              <a:t>사업계획 제출 </a:t>
            </a:r>
            <a:r>
              <a:rPr lang="en-US" altLang="ko-KR" sz="1600" dirty="0"/>
              <a:t>  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             - </a:t>
            </a:r>
            <a:r>
              <a:rPr lang="ko-KR" altLang="en-US" sz="1600" dirty="0"/>
              <a:t>시각장애아동청소년지원사업</a:t>
            </a:r>
            <a:r>
              <a:rPr lang="en-US" altLang="ko-KR" sz="1600" dirty="0"/>
              <a:t>: </a:t>
            </a:r>
            <a:r>
              <a:rPr lang="ko-KR" altLang="en-US" sz="1600" dirty="0"/>
              <a:t>기능향상</a:t>
            </a:r>
            <a:r>
              <a:rPr lang="en-US" altLang="ko-KR" sz="1600" dirty="0"/>
              <a:t>, </a:t>
            </a:r>
            <a:r>
              <a:rPr lang="ko-KR" altLang="en-US" sz="1600" dirty="0"/>
              <a:t>정서지원</a:t>
            </a:r>
            <a:r>
              <a:rPr lang="en-US" altLang="ko-KR" sz="1600" dirty="0"/>
              <a:t>, </a:t>
            </a:r>
            <a:r>
              <a:rPr lang="ko-KR" altLang="en-US" sz="1600" dirty="0"/>
              <a:t>운동감각</a:t>
            </a:r>
            <a:r>
              <a:rPr lang="en-US" altLang="ko-KR" sz="1600" dirty="0"/>
              <a:t>, </a:t>
            </a:r>
            <a:r>
              <a:rPr lang="ko-KR" altLang="en-US" sz="1600" dirty="0"/>
              <a:t>사회적응</a:t>
            </a:r>
            <a:r>
              <a:rPr lang="en-US" altLang="ko-KR" sz="1600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                                                      </a:t>
            </a:r>
            <a:r>
              <a:rPr lang="ko-KR" altLang="en-US" sz="1600" dirty="0"/>
              <a:t>가족교육 영역 구성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             - </a:t>
            </a:r>
            <a:r>
              <a:rPr lang="ko-KR" altLang="en-US" sz="1600" dirty="0"/>
              <a:t>시각장애대학생지원사업</a:t>
            </a:r>
            <a:r>
              <a:rPr lang="en-US" altLang="ko-KR" sz="1600" dirty="0"/>
              <a:t>: </a:t>
            </a:r>
            <a:r>
              <a:rPr lang="ko-KR" altLang="en-US" sz="1600" dirty="0"/>
              <a:t>개인역량강화</a:t>
            </a:r>
            <a:r>
              <a:rPr lang="en-US" altLang="ko-KR" sz="1600" dirty="0"/>
              <a:t>, </a:t>
            </a:r>
            <a:r>
              <a:rPr lang="ko-KR" altLang="en-US" sz="1600" dirty="0"/>
              <a:t>대학인식개선사업영역 구성</a:t>
            </a:r>
            <a:endParaRPr lang="en-US" altLang="ko-KR" sz="2000" b="1" dirty="0"/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444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394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중점사업 성과평가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8" y="1268760"/>
            <a:ext cx="89714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  나</a:t>
            </a:r>
            <a:r>
              <a:rPr lang="en-US" altLang="ko-KR" sz="1600" b="1" dirty="0"/>
              <a:t>.</a:t>
            </a:r>
            <a:r>
              <a:rPr lang="ko-KR" altLang="en-US" sz="1600" b="1" dirty="0"/>
              <a:t> 재활훈련 사업운영 방식의 다양성 시도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만족도 향상 </a:t>
            </a:r>
            <a:endParaRPr lang="en-US" altLang="ko-KR" sz="1600" b="1" dirty="0"/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/>
              <a:t>      (</a:t>
            </a:r>
            <a:r>
              <a:rPr lang="ko-KR" altLang="en-US" sz="1600" dirty="0"/>
              <a:t>배경</a:t>
            </a:r>
            <a:r>
              <a:rPr lang="en-US" altLang="ko-KR" sz="1600" dirty="0"/>
              <a:t>) </a:t>
            </a:r>
            <a:r>
              <a:rPr lang="ko-KR" altLang="en-US" sz="1600" dirty="0"/>
              <a:t>코로나 상황 대응 및 대상자의 환경적 상황 고려 필요</a:t>
            </a:r>
            <a:r>
              <a:rPr lang="en-US" altLang="ko-KR" sz="1600" dirty="0"/>
              <a:t>(</a:t>
            </a:r>
            <a:r>
              <a:rPr lang="ko-KR" altLang="en-US" sz="1600" dirty="0"/>
              <a:t>욕구만족도조사 및 슈퍼비전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</a:t>
            </a:r>
            <a:r>
              <a:rPr lang="en-US" altLang="ko-KR" sz="1600" b="1" dirty="0"/>
              <a:t>1) </a:t>
            </a:r>
            <a:r>
              <a:rPr lang="ko-KR" altLang="en-US" sz="1600" b="1" dirty="0"/>
              <a:t>점자훈련 외부강사 활용 찾아가는 점자지도 실시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</a:t>
            </a:r>
            <a:r>
              <a:rPr lang="en-US" altLang="ko-KR" sz="1600" dirty="0"/>
              <a:t> </a:t>
            </a:r>
            <a:r>
              <a:rPr lang="ko-KR" altLang="en-US" sz="1600" dirty="0"/>
              <a:t> </a:t>
            </a:r>
            <a:r>
              <a:rPr lang="en-US" altLang="ko-KR" sz="1600" dirty="0"/>
              <a:t>- </a:t>
            </a:r>
            <a:r>
              <a:rPr lang="ko-KR" altLang="en-US" sz="1600" dirty="0"/>
              <a:t>이용 불편 지역</a:t>
            </a:r>
            <a:r>
              <a:rPr lang="en-US" altLang="ko-KR" sz="1600" dirty="0"/>
              <a:t>(</a:t>
            </a:r>
            <a:r>
              <a:rPr lang="ko-KR" altLang="en-US" sz="1600" dirty="0"/>
              <a:t>강서구</a:t>
            </a:r>
            <a:r>
              <a:rPr lang="en-US" altLang="ko-KR" sz="1600" dirty="0"/>
              <a:t>, </a:t>
            </a:r>
            <a:r>
              <a:rPr lang="ko-KR" altLang="en-US" sz="1600" dirty="0"/>
              <a:t>은평구 등</a:t>
            </a:r>
            <a:r>
              <a:rPr lang="en-US" altLang="ko-KR" sz="1600" dirty="0"/>
              <a:t>) </a:t>
            </a:r>
            <a:r>
              <a:rPr lang="ko-KR" altLang="en-US" sz="1600" dirty="0"/>
              <a:t>대상자 참여 동기 부여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  </a:t>
            </a:r>
            <a:r>
              <a:rPr lang="en-US" altLang="ko-KR" sz="1600" dirty="0"/>
              <a:t>- </a:t>
            </a:r>
            <a:r>
              <a:rPr lang="ko-KR" altLang="en-US" sz="1600" dirty="0"/>
              <a:t>점역교정사 취득 재활훈련 수료생 활동 기회 제공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   2) </a:t>
            </a:r>
            <a:r>
              <a:rPr lang="ko-KR" altLang="en-US" sz="1600" b="1" dirty="0"/>
              <a:t>찾아가는 일상생활훈련 실시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 </a:t>
            </a:r>
            <a:r>
              <a:rPr lang="en-US" altLang="ko-KR" sz="1600" dirty="0"/>
              <a:t> - </a:t>
            </a:r>
            <a:r>
              <a:rPr lang="ko-KR" altLang="en-US" sz="1600" dirty="0"/>
              <a:t>강동</a:t>
            </a:r>
            <a:r>
              <a:rPr lang="en-US" altLang="ko-KR" sz="1600" dirty="0"/>
              <a:t>, </a:t>
            </a:r>
            <a:r>
              <a:rPr lang="ko-KR" altLang="en-US" sz="1600" dirty="0"/>
              <a:t>노원</a:t>
            </a:r>
            <a:r>
              <a:rPr lang="en-US" altLang="ko-KR" sz="1600" dirty="0"/>
              <a:t>, </a:t>
            </a:r>
            <a:r>
              <a:rPr lang="ko-KR" altLang="en-US" sz="1600" dirty="0"/>
              <a:t>도봉</a:t>
            </a:r>
            <a:r>
              <a:rPr lang="en-US" altLang="ko-KR" sz="1600" dirty="0"/>
              <a:t>, </a:t>
            </a:r>
            <a:r>
              <a:rPr lang="ko-KR" altLang="en-US" sz="1600" dirty="0"/>
              <a:t>서초</a:t>
            </a:r>
            <a:r>
              <a:rPr lang="en-US" altLang="ko-KR" sz="1600" dirty="0"/>
              <a:t>, </a:t>
            </a:r>
            <a:r>
              <a:rPr lang="ko-KR" altLang="en-US" sz="1600" dirty="0"/>
              <a:t>종로구 이용자 환경 조사 후 개별 계획 수립 제공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  </a:t>
            </a:r>
            <a:r>
              <a:rPr lang="en-US" altLang="ko-KR" sz="1600" dirty="0"/>
              <a:t>- </a:t>
            </a:r>
            <a:r>
              <a:rPr lang="ko-KR" altLang="en-US" sz="1600" dirty="0"/>
              <a:t>개별일정을 고려한 방문지도 및 생활환경 내 사용하던 도구 활용에 따른 만족 반응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- </a:t>
            </a:r>
            <a:r>
              <a:rPr lang="ko-KR" altLang="en-US" sz="1600" dirty="0"/>
              <a:t>여러 지역 방문에 따른 효율성 문제</a:t>
            </a:r>
            <a:r>
              <a:rPr lang="en-US" altLang="ko-KR" sz="1600" dirty="0"/>
              <a:t>, </a:t>
            </a:r>
            <a:r>
              <a:rPr lang="ko-KR" altLang="en-US" sz="1600" dirty="0"/>
              <a:t>향후 관내 및 인근 지역 제한 진행 고려</a:t>
            </a:r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   3) </a:t>
            </a:r>
            <a:r>
              <a:rPr lang="ko-KR" altLang="en-US" sz="1600" b="1" dirty="0"/>
              <a:t>내관 중심 강의식 소양교육 탈피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기관 현장 방문 체험 교육 시도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  </a:t>
            </a:r>
            <a:r>
              <a:rPr lang="en-US" altLang="ko-KR" sz="1600" dirty="0"/>
              <a:t>- ‘</a:t>
            </a:r>
            <a:r>
              <a:rPr lang="ko-KR" altLang="en-US" sz="1600" dirty="0"/>
              <a:t>서울맹학교</a:t>
            </a:r>
            <a:r>
              <a:rPr lang="en-US" altLang="ko-KR" sz="1600" dirty="0"/>
              <a:t>’</a:t>
            </a:r>
            <a:r>
              <a:rPr lang="ko-KR" altLang="en-US" sz="1600" dirty="0"/>
              <a:t> 및 엔비전스</a:t>
            </a:r>
            <a:r>
              <a:rPr lang="en-US" altLang="ko-KR" sz="1600" dirty="0"/>
              <a:t>‘</a:t>
            </a:r>
            <a:r>
              <a:rPr lang="ko-KR" altLang="en-US" sz="1600" dirty="0"/>
              <a:t>어둠 속의 대화</a:t>
            </a:r>
            <a:r>
              <a:rPr lang="en-US" altLang="ko-KR" sz="1600" dirty="0"/>
              <a:t>’</a:t>
            </a:r>
            <a:r>
              <a:rPr lang="ko-KR" altLang="en-US" sz="1600" dirty="0"/>
              <a:t> 방문 체험 활동으로 현장학습 만족 효과</a:t>
            </a:r>
            <a:r>
              <a:rPr lang="en-US" altLang="ko-KR" sz="1600" dirty="0"/>
              <a:t>  </a:t>
            </a:r>
            <a:r>
              <a:rPr lang="ko-KR" altLang="en-US" sz="1600" b="1" dirty="0"/>
              <a:t> </a:t>
            </a:r>
            <a:endParaRPr lang="en-US" altLang="ko-KR" sz="2000" b="1" dirty="0"/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955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394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중점사업 성과평가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8" y="1268760"/>
            <a:ext cx="8971407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  </a:t>
            </a:r>
            <a:r>
              <a:rPr lang="en-US" altLang="ko-KR" sz="1600" b="1" dirty="0"/>
              <a:t>  4) </a:t>
            </a:r>
            <a:r>
              <a:rPr lang="ko-KR" altLang="en-US" sz="1600" b="1" dirty="0"/>
              <a:t>재활훈련 사회활동 문화체험의 하나로 촉감각 향상을 위한 공방체험 진행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    - </a:t>
            </a:r>
            <a:r>
              <a:rPr lang="ko-KR" altLang="en-US" sz="1600" dirty="0"/>
              <a:t>훈련생 참여 가능 사회활동 사전 체험</a:t>
            </a:r>
            <a:r>
              <a:rPr lang="en-US" altLang="ko-KR" sz="1600" dirty="0"/>
              <a:t>(</a:t>
            </a:r>
            <a:r>
              <a:rPr lang="ko-KR" altLang="en-US" sz="1600" dirty="0"/>
              <a:t>강동구 사회복지 종사자 힐링 체험 활용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 </a:t>
            </a:r>
            <a:r>
              <a:rPr lang="en-US" altLang="ko-KR" sz="1600" dirty="0"/>
              <a:t>-</a:t>
            </a:r>
            <a:r>
              <a:rPr lang="ko-KR" altLang="en-US" sz="1600" dirty="0"/>
              <a:t> 하반기 라탄 및 향수 만들기 내용 선정</a:t>
            </a:r>
            <a:r>
              <a:rPr lang="en-US" altLang="ko-KR" sz="1600" dirty="0"/>
              <a:t>,</a:t>
            </a:r>
            <a:r>
              <a:rPr lang="ko-KR" altLang="en-US" sz="1600" dirty="0"/>
              <a:t> 그룹별 선택 체험 진행</a:t>
            </a:r>
            <a:r>
              <a:rPr lang="en-US" altLang="ko-KR" sz="1600" dirty="0"/>
              <a:t>(</a:t>
            </a:r>
            <a:r>
              <a:rPr lang="ko-KR" altLang="en-US" sz="1600" dirty="0"/>
              <a:t>만족감 높게 표출</a:t>
            </a:r>
            <a:r>
              <a:rPr lang="en-US" altLang="ko-KR" sz="1600" dirty="0"/>
              <a:t>)  </a:t>
            </a:r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  다</a:t>
            </a:r>
            <a:r>
              <a:rPr lang="en-US" altLang="ko-KR" sz="1600" b="1" dirty="0"/>
              <a:t>.</a:t>
            </a:r>
            <a:r>
              <a:rPr lang="ko-KR" altLang="en-US" sz="1600" b="1" dirty="0"/>
              <a:t> 시각장애대학생 캠퍼스보행 참여자 </a:t>
            </a:r>
            <a:r>
              <a:rPr lang="ko-KR" altLang="en-US" sz="1600" b="1" dirty="0" err="1"/>
              <a:t>점층적</a:t>
            </a:r>
            <a:r>
              <a:rPr lang="ko-KR" altLang="en-US" sz="1600" b="1" dirty="0"/>
              <a:t> 증가 및 개별 성과 달성</a:t>
            </a:r>
            <a:endParaRPr lang="en-US" altLang="ko-KR" sz="1600" b="1" dirty="0"/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/>
              <a:t>     </a:t>
            </a:r>
            <a:r>
              <a:rPr lang="en-US" altLang="ko-KR" sz="1600" b="1" dirty="0"/>
              <a:t>1) </a:t>
            </a:r>
            <a:r>
              <a:rPr lang="ko-KR" altLang="en-US" sz="1600" b="1" dirty="0"/>
              <a:t>코로나</a:t>
            </a:r>
            <a:r>
              <a:rPr lang="en-US" altLang="ko-KR" sz="1600" b="1" dirty="0"/>
              <a:t>19 </a:t>
            </a:r>
            <a:r>
              <a:rPr lang="ko-KR" altLang="en-US" sz="1600" b="1" dirty="0"/>
              <a:t>이후 참여자 다시 증가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</a:t>
            </a:r>
            <a:r>
              <a:rPr lang="en-US" altLang="ko-KR" sz="1600" dirty="0"/>
              <a:t> </a:t>
            </a:r>
            <a:r>
              <a:rPr lang="ko-KR" altLang="en-US" sz="1600" dirty="0"/>
              <a:t> </a:t>
            </a:r>
            <a:r>
              <a:rPr lang="en-US" altLang="ko-KR" sz="1600" dirty="0"/>
              <a:t>- 2021</a:t>
            </a:r>
            <a:r>
              <a:rPr lang="ko-KR" altLang="en-US" sz="1600" dirty="0"/>
              <a:t>년도</a:t>
            </a:r>
            <a:r>
              <a:rPr lang="en-US" altLang="ko-KR" sz="1600" dirty="0"/>
              <a:t>: </a:t>
            </a:r>
            <a:r>
              <a:rPr lang="ko-KR" altLang="en-US" sz="1600" dirty="0"/>
              <a:t>실 </a:t>
            </a:r>
            <a:r>
              <a:rPr lang="en-US" altLang="ko-KR" sz="1600" dirty="0"/>
              <a:t>13</a:t>
            </a:r>
            <a:r>
              <a:rPr lang="ko-KR" altLang="en-US" sz="1600" dirty="0"/>
              <a:t>명</a:t>
            </a:r>
            <a:r>
              <a:rPr lang="en-US" altLang="ko-KR" sz="1600" dirty="0"/>
              <a:t>, </a:t>
            </a:r>
            <a:r>
              <a:rPr lang="ko-KR" altLang="en-US" sz="1600" dirty="0"/>
              <a:t>연 </a:t>
            </a:r>
            <a:r>
              <a:rPr lang="en-US" altLang="ko-KR" sz="1600" dirty="0"/>
              <a:t>23</a:t>
            </a:r>
            <a:r>
              <a:rPr lang="ko-KR" altLang="en-US" sz="1600" dirty="0"/>
              <a:t>명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- 2020</a:t>
            </a:r>
            <a:r>
              <a:rPr lang="ko-KR" altLang="en-US" sz="1600" dirty="0"/>
              <a:t>년도</a:t>
            </a:r>
            <a:r>
              <a:rPr lang="en-US" altLang="ko-KR" sz="1600" dirty="0"/>
              <a:t>: </a:t>
            </a:r>
            <a:r>
              <a:rPr lang="ko-KR" altLang="en-US" sz="1600" dirty="0"/>
              <a:t>실 </a:t>
            </a:r>
            <a:r>
              <a:rPr lang="en-US" altLang="ko-KR" sz="1600" dirty="0"/>
              <a:t>4</a:t>
            </a:r>
            <a:r>
              <a:rPr lang="ko-KR" altLang="en-US" sz="1600" dirty="0"/>
              <a:t>명</a:t>
            </a:r>
            <a:r>
              <a:rPr lang="en-US" altLang="ko-KR" sz="1600" dirty="0"/>
              <a:t>, </a:t>
            </a:r>
            <a:r>
              <a:rPr lang="ko-KR" altLang="en-US" sz="1600" dirty="0"/>
              <a:t>연 </a:t>
            </a:r>
            <a:r>
              <a:rPr lang="en-US" altLang="ko-KR" sz="1600" dirty="0"/>
              <a:t>6</a:t>
            </a:r>
            <a:r>
              <a:rPr lang="ko-KR" altLang="en-US" sz="1600" dirty="0"/>
              <a:t>명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   2) </a:t>
            </a:r>
            <a:r>
              <a:rPr lang="ko-KR" altLang="en-US" sz="1600" b="1" dirty="0"/>
              <a:t>개별 성과 달성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보행 자신감 형성 </a:t>
            </a:r>
            <a:r>
              <a:rPr lang="en-US" altLang="ko-KR" sz="1600" b="1" dirty="0"/>
              <a:t>5</a:t>
            </a:r>
            <a:r>
              <a:rPr lang="ko-KR" altLang="en-US" sz="1600" b="1" dirty="0"/>
              <a:t>점 척도 평가</a:t>
            </a:r>
            <a:r>
              <a:rPr lang="en-US" altLang="ko-KR" sz="1600" b="1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 </a:t>
            </a:r>
            <a:r>
              <a:rPr lang="en-US" altLang="ko-KR" sz="1600" dirty="0"/>
              <a:t> - 13</a:t>
            </a:r>
            <a:r>
              <a:rPr lang="ko-KR" altLang="en-US" sz="1600" dirty="0"/>
              <a:t>명중 </a:t>
            </a:r>
            <a:r>
              <a:rPr lang="en-US" altLang="ko-KR" sz="1600" dirty="0"/>
              <a:t>12</a:t>
            </a:r>
            <a:r>
              <a:rPr lang="ko-KR" altLang="en-US" sz="1600" dirty="0"/>
              <a:t>명 오리엔테이션 안정감 형성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5</a:t>
            </a:r>
            <a:r>
              <a:rPr lang="ko-KR" altLang="en-US" sz="1600" dirty="0" err="1"/>
              <a:t>점대</a:t>
            </a:r>
            <a:r>
              <a:rPr lang="en-US" altLang="ko-KR" sz="1600" dirty="0"/>
              <a:t>: 11</a:t>
            </a:r>
            <a:r>
              <a:rPr lang="ko-KR" altLang="en-US" sz="1600" dirty="0"/>
              <a:t>명</a:t>
            </a:r>
            <a:r>
              <a:rPr lang="en-US" altLang="ko-KR" sz="1600" dirty="0"/>
              <a:t>(84%), 4</a:t>
            </a:r>
            <a:r>
              <a:rPr lang="ko-KR" altLang="en-US" sz="1600" dirty="0" err="1"/>
              <a:t>점대</a:t>
            </a:r>
            <a:r>
              <a:rPr lang="ko-KR" altLang="en-US" sz="1600" dirty="0"/>
              <a:t> </a:t>
            </a:r>
            <a:r>
              <a:rPr lang="en-US" altLang="ko-KR" sz="1600" dirty="0"/>
              <a:t>1</a:t>
            </a:r>
            <a:r>
              <a:rPr lang="ko-KR" altLang="en-US" sz="1600" dirty="0"/>
              <a:t>명</a:t>
            </a:r>
            <a:r>
              <a:rPr lang="en-US" altLang="ko-KR" sz="1600" dirty="0"/>
              <a:t>(7.69%), 3</a:t>
            </a:r>
            <a:r>
              <a:rPr lang="ko-KR" altLang="en-US" sz="1600" dirty="0" err="1"/>
              <a:t>점대</a:t>
            </a:r>
            <a:r>
              <a:rPr lang="ko-KR" altLang="en-US" sz="1600" dirty="0"/>
              <a:t> </a:t>
            </a:r>
            <a:r>
              <a:rPr lang="en-US" altLang="ko-KR" sz="1600" dirty="0"/>
              <a:t>1</a:t>
            </a:r>
            <a:r>
              <a:rPr lang="ko-KR" altLang="en-US" sz="1600" dirty="0"/>
              <a:t>명</a:t>
            </a:r>
            <a:r>
              <a:rPr lang="en-US" altLang="ko-KR" sz="1600" dirty="0"/>
              <a:t>(7.69%)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</a:t>
            </a: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443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394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중점사업 성과평가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FB24505-B27D-4B1A-B7C5-3D551537EB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3568" y="2189394"/>
          <a:ext cx="7776865" cy="3744900"/>
        </p:xfrm>
        <a:graphic>
          <a:graphicData uri="http://schemas.openxmlformats.org/drawingml/2006/table">
            <a:tbl>
              <a:tblPr/>
              <a:tblGrid>
                <a:gridCol w="1291367">
                  <a:extLst>
                    <a:ext uri="{9D8B030D-6E8A-4147-A177-3AD203B41FA5}">
                      <a16:colId xmlns:a16="http://schemas.microsoft.com/office/drawing/2014/main" val="1374210440"/>
                    </a:ext>
                  </a:extLst>
                </a:gridCol>
                <a:gridCol w="926477">
                  <a:extLst>
                    <a:ext uri="{9D8B030D-6E8A-4147-A177-3AD203B41FA5}">
                      <a16:colId xmlns:a16="http://schemas.microsoft.com/office/drawing/2014/main" val="1315471247"/>
                    </a:ext>
                  </a:extLst>
                </a:gridCol>
                <a:gridCol w="926477">
                  <a:extLst>
                    <a:ext uri="{9D8B030D-6E8A-4147-A177-3AD203B41FA5}">
                      <a16:colId xmlns:a16="http://schemas.microsoft.com/office/drawing/2014/main" val="898996751"/>
                    </a:ext>
                  </a:extLst>
                </a:gridCol>
                <a:gridCol w="926477">
                  <a:extLst>
                    <a:ext uri="{9D8B030D-6E8A-4147-A177-3AD203B41FA5}">
                      <a16:colId xmlns:a16="http://schemas.microsoft.com/office/drawing/2014/main" val="3718236509"/>
                    </a:ext>
                  </a:extLst>
                </a:gridCol>
                <a:gridCol w="926477">
                  <a:extLst>
                    <a:ext uri="{9D8B030D-6E8A-4147-A177-3AD203B41FA5}">
                      <a16:colId xmlns:a16="http://schemas.microsoft.com/office/drawing/2014/main" val="1747621189"/>
                    </a:ext>
                  </a:extLst>
                </a:gridCol>
                <a:gridCol w="926477">
                  <a:extLst>
                    <a:ext uri="{9D8B030D-6E8A-4147-A177-3AD203B41FA5}">
                      <a16:colId xmlns:a16="http://schemas.microsoft.com/office/drawing/2014/main" val="3062469947"/>
                    </a:ext>
                  </a:extLst>
                </a:gridCol>
                <a:gridCol w="926477">
                  <a:extLst>
                    <a:ext uri="{9D8B030D-6E8A-4147-A177-3AD203B41FA5}">
                      <a16:colId xmlns:a16="http://schemas.microsoft.com/office/drawing/2014/main" val="1826263130"/>
                    </a:ext>
                  </a:extLst>
                </a:gridCol>
                <a:gridCol w="926636">
                  <a:extLst>
                    <a:ext uri="{9D8B030D-6E8A-4147-A177-3AD203B41FA5}">
                      <a16:colId xmlns:a16="http://schemas.microsoft.com/office/drawing/2014/main" val="3401453463"/>
                    </a:ext>
                  </a:extLst>
                </a:gridCol>
              </a:tblGrid>
              <a:tr h="433014"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만족수준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 시기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보행교사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전문성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적절성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대학생활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도움정도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 만족도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지속운영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83630"/>
                  </a:ext>
                </a:extLst>
              </a:tr>
              <a:tr h="433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매우만족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(100%)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(53.8%)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(92.3%)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(92.3%)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(92.3%)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(92.3%)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(100%)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803413"/>
                  </a:ext>
                </a:extLst>
              </a:tr>
              <a:tr h="433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1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(30.7%)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(7.69%)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(7.69%)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(7.69%)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(7.69%)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1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315938"/>
                  </a:ext>
                </a:extLst>
              </a:tr>
              <a:tr h="433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1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(15.3%)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1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1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1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1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1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22483"/>
                  </a:ext>
                </a:extLst>
              </a:tr>
              <a:tr h="20128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기타의견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 중 추가로 받고 싶은 생각이 든다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새로운 곳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1200" kern="0" spc="-1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맑은 고딕" panose="020B0503020000020004" pitchFamily="50" charset="-127"/>
                      </a:endParaRPr>
                    </a:p>
                    <a:p>
                      <a:pPr marL="124460" marR="0" indent="-12446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일반고를 다니면서 시각장애 관련 내용을 전혀 접하지 못하였는데 현재의 잔존시력을 활용한 보행방법을 알게 되어 대학생활에 도움이 많이 될 것 같다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124460" marR="0" indent="-12446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학생보다 조금 늦게 참여하였지만 보행선생님이 보행코스를 이해할 수 있도록 지도해 주셔서 감사하게 생각합니다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124460" marR="0" indent="-12446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타 학생과 비교하여 자신은 더 많은 곳을 알아야 해서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일은 부족한 거 같다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기회가 된다면 더 많이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일정도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받고 싶다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대구대는 이동 장소가 많아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일로는 부족한 거 같다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3~4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정도면 좋겠다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06407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238D5C8-4ABE-4806-A365-2BEF4E8B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700808"/>
            <a:ext cx="37673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</a:rPr>
              <a:t>* </a:t>
            </a:r>
            <a:r>
              <a:rPr kumimoji="0" lang="ko-KR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</a:rPr>
              <a:t>캠퍼스보행 참여자 만족도 조사 결과 </a:t>
            </a: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</a:rPr>
              <a:t>  </a:t>
            </a: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39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394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중점사업 성과평가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9" y="1238305"/>
            <a:ext cx="45069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 </a:t>
            </a:r>
            <a:r>
              <a:rPr lang="ko-KR" altLang="en-US" sz="1600" b="1" dirty="0"/>
              <a:t>다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주요 재활훈련프로그램 참여자 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   </a:t>
            </a:r>
            <a:r>
              <a:rPr lang="ko-KR" altLang="en-US" sz="1600" b="1" dirty="0"/>
              <a:t>코로나 이전 수준으로 다시 증가</a:t>
            </a:r>
            <a:endParaRPr lang="en-US" altLang="ko-KR" sz="1600" b="1" dirty="0"/>
          </a:p>
          <a:p>
            <a:pPr fontAlgn="base"/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</a:t>
            </a:r>
            <a:r>
              <a:rPr lang="en-US" altLang="ko-KR" sz="1600" dirty="0"/>
              <a:t>- </a:t>
            </a:r>
            <a:r>
              <a:rPr lang="ko-KR" altLang="en-US" sz="1600" dirty="0"/>
              <a:t>요인</a:t>
            </a:r>
            <a:r>
              <a:rPr lang="en-US" altLang="ko-KR" sz="1600" dirty="0"/>
              <a:t>1. </a:t>
            </a:r>
            <a:r>
              <a:rPr lang="ko-KR" altLang="en-US" sz="1600" dirty="0"/>
              <a:t>내관 방식 외 찾아가는 훈련지도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</a:t>
            </a:r>
            <a:r>
              <a:rPr lang="ko-KR" altLang="en-US" sz="1600" dirty="0"/>
              <a:t>병행에 따른 참여 기회 증가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</a:t>
            </a:r>
            <a:r>
              <a:rPr lang="en-US" altLang="ko-KR" sz="1600" dirty="0"/>
              <a:t>- </a:t>
            </a:r>
            <a:r>
              <a:rPr lang="ko-KR" altLang="en-US" sz="1600" dirty="0"/>
              <a:t>요인</a:t>
            </a:r>
            <a:r>
              <a:rPr lang="en-US" altLang="ko-KR" sz="1600" dirty="0"/>
              <a:t>2. </a:t>
            </a:r>
            <a:r>
              <a:rPr lang="ko-KR" altLang="en-US" sz="1600" dirty="0"/>
              <a:t>한소네 점자교육 접목 및 단기점자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</a:t>
            </a:r>
            <a:r>
              <a:rPr lang="ko-KR" altLang="en-US" sz="1600" dirty="0"/>
              <a:t>훈련</a:t>
            </a:r>
            <a:r>
              <a:rPr lang="en-US" altLang="ko-KR" sz="1600" dirty="0"/>
              <a:t>(</a:t>
            </a:r>
            <a:r>
              <a:rPr lang="ko-KR" altLang="en-US" sz="1600" dirty="0"/>
              <a:t>짧은 기간 필요한 교육 제공</a:t>
            </a:r>
            <a:r>
              <a:rPr lang="en-US" altLang="ko-KR" sz="1600" dirty="0"/>
              <a:t>)</a:t>
            </a:r>
            <a:r>
              <a:rPr lang="ko-KR" altLang="en-US" sz="1600" dirty="0"/>
              <a:t>   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</a:t>
            </a:r>
            <a:r>
              <a:rPr lang="ko-KR" altLang="en-US" sz="1600" dirty="0"/>
              <a:t>등 자기 상황에 맞는 선택 기회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</a:t>
            </a:r>
            <a:r>
              <a:rPr lang="ko-KR" altLang="en-US" sz="1600" dirty="0"/>
              <a:t>증가    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- </a:t>
            </a:r>
            <a:r>
              <a:rPr lang="ko-KR" altLang="en-US" sz="1600" dirty="0"/>
              <a:t>요인</a:t>
            </a:r>
            <a:r>
              <a:rPr lang="en-US" altLang="ko-KR" sz="1600" dirty="0"/>
              <a:t>3. </a:t>
            </a:r>
            <a:r>
              <a:rPr lang="ko-KR" altLang="en-US" sz="1600" dirty="0"/>
              <a:t>코로나로 움츠렸던 재활훈련 욕구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</a:t>
            </a:r>
            <a:r>
              <a:rPr lang="ko-KR" altLang="en-US" sz="1600" dirty="0"/>
              <a:t> 표출 및 방역 제한 완화 요인 </a:t>
            </a:r>
            <a:endParaRPr lang="en-US" altLang="ko-KR" sz="1600" dirty="0"/>
          </a:p>
          <a:p>
            <a:pPr marL="457200" indent="-457200">
              <a:lnSpc>
                <a:spcPct val="150000"/>
              </a:lnSpc>
            </a:pPr>
            <a:endParaRPr lang="en-US" altLang="ko-KR" sz="2000" b="1" dirty="0"/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28800"/>
            <a:ext cx="42484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2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394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신규사업 성과평가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412776"/>
            <a:ext cx="871296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r>
              <a:rPr lang="en-US" altLang="ko-KR" b="1" dirty="0"/>
              <a:t> </a:t>
            </a:r>
            <a:r>
              <a:rPr lang="ko-KR" altLang="en-US" sz="1600" b="1" dirty="0"/>
              <a:t>학부모 보행교실 추가 마련 진행</a:t>
            </a:r>
            <a:endParaRPr lang="en-US" altLang="ko-KR" sz="1600" b="1" dirty="0"/>
          </a:p>
          <a:p>
            <a:pPr marL="457200" indent="-457200">
              <a:lnSpc>
                <a:spcPct val="150000"/>
              </a:lnSpc>
            </a:pPr>
            <a:r>
              <a:rPr lang="en-US" altLang="ko-KR" sz="1600" b="1" dirty="0"/>
              <a:t>  </a:t>
            </a:r>
            <a:r>
              <a:rPr lang="ko-KR" altLang="en-US" sz="1600" dirty="0"/>
              <a:t>   </a:t>
            </a:r>
            <a:r>
              <a:rPr lang="en-US" altLang="ko-KR" sz="1600" dirty="0"/>
              <a:t>(</a:t>
            </a:r>
            <a:r>
              <a:rPr lang="ko-KR" altLang="en-US" sz="1600" dirty="0"/>
              <a:t>배경</a:t>
            </a:r>
            <a:r>
              <a:rPr lang="en-US" altLang="ko-KR" sz="1600" dirty="0"/>
              <a:t>) </a:t>
            </a:r>
            <a:r>
              <a:rPr lang="ko-KR" altLang="en-US" sz="1600" dirty="0"/>
              <a:t>각종 세미나 및 통계 자료 분석 시 자녀 보행지도 어려움 발견</a:t>
            </a:r>
            <a:endParaRPr lang="en-US" altLang="ko-KR" sz="1600" dirty="0"/>
          </a:p>
          <a:p>
            <a:pPr marL="457200" indent="-457200">
              <a:lnSpc>
                <a:spcPct val="150000"/>
              </a:lnSpc>
            </a:pPr>
            <a:r>
              <a:rPr lang="ko-KR" altLang="en-US" sz="1600" dirty="0"/>
              <a:t>              학습지원센터 촉각교실 학부모참여자 보행지도 어려움 재확인</a:t>
            </a:r>
            <a:endParaRPr lang="en-US" altLang="ko-KR" sz="1600" dirty="0"/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/>
              <a:t>      - 2022</a:t>
            </a:r>
            <a:r>
              <a:rPr lang="ko-KR" altLang="en-US" sz="1600" dirty="0"/>
              <a:t>년도 사업 추진 계획을 앞당겨 </a:t>
            </a:r>
            <a:r>
              <a:rPr lang="en-US" altLang="ko-KR" sz="1600" dirty="0"/>
              <a:t>2021 </a:t>
            </a:r>
            <a:r>
              <a:rPr lang="ko-KR" altLang="en-US" sz="1600" dirty="0"/>
              <a:t>하반기 사업 실행</a:t>
            </a:r>
            <a:r>
              <a:rPr lang="en-US" altLang="ko-KR" sz="1600" dirty="0"/>
              <a:t>(</a:t>
            </a:r>
            <a:r>
              <a:rPr lang="ko-KR" altLang="en-US" sz="1600" dirty="0"/>
              <a:t>총 </a:t>
            </a:r>
            <a:r>
              <a:rPr lang="en-US" altLang="ko-KR" sz="1600" dirty="0"/>
              <a:t>8</a:t>
            </a:r>
            <a:r>
              <a:rPr lang="ko-KR" altLang="en-US" sz="1600" dirty="0"/>
              <a:t>회기</a:t>
            </a:r>
            <a:r>
              <a:rPr lang="en-US" altLang="ko-KR" sz="1600" dirty="0"/>
              <a:t>, </a:t>
            </a:r>
            <a:r>
              <a:rPr lang="ko-KR" altLang="en-US" sz="1600" dirty="0"/>
              <a:t>회당</a:t>
            </a:r>
            <a:r>
              <a:rPr lang="en-US" altLang="ko-KR" sz="1600" dirty="0"/>
              <a:t> 2</a:t>
            </a:r>
            <a:r>
              <a:rPr lang="ko-KR" altLang="en-US" sz="1600" dirty="0"/>
              <a:t>시간</a:t>
            </a:r>
            <a:r>
              <a:rPr lang="en-US" altLang="ko-KR" sz="1600" dirty="0"/>
              <a:t>)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총 </a:t>
            </a:r>
            <a:r>
              <a:rPr lang="en-US" altLang="ko-KR" sz="1600" dirty="0"/>
              <a:t>2</a:t>
            </a:r>
            <a:r>
              <a:rPr lang="ko-KR" altLang="en-US" sz="1600" dirty="0"/>
              <a:t>명 학부모 참여</a:t>
            </a:r>
            <a:r>
              <a:rPr lang="en-US" altLang="ko-KR" sz="1600" dirty="0"/>
              <a:t>(4</a:t>
            </a:r>
            <a:r>
              <a:rPr lang="ko-KR" altLang="en-US" sz="1600" dirty="0"/>
              <a:t>명 모집 중 </a:t>
            </a:r>
            <a:r>
              <a:rPr lang="en-US" altLang="ko-KR" sz="1600" dirty="0"/>
              <a:t>3</a:t>
            </a:r>
            <a:r>
              <a:rPr lang="ko-KR" altLang="en-US" sz="1600" dirty="0"/>
              <a:t>명 신청</a:t>
            </a:r>
            <a:r>
              <a:rPr lang="en-US" altLang="ko-KR" sz="1600" dirty="0"/>
              <a:t>, 1</a:t>
            </a:r>
            <a:r>
              <a:rPr lang="ko-KR" altLang="en-US" sz="1600" dirty="0"/>
              <a:t>명 개인사정 불참</a:t>
            </a:r>
            <a:r>
              <a:rPr lang="en-US" altLang="ko-KR" sz="1600" dirty="0"/>
              <a:t>(</a:t>
            </a:r>
            <a:r>
              <a:rPr lang="ko-KR" altLang="en-US" sz="1600" dirty="0"/>
              <a:t>추후 참여 희망</a:t>
            </a:r>
            <a:r>
              <a:rPr lang="en-US" altLang="ko-KR" sz="1600" dirty="0"/>
              <a:t>)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학부모 </a:t>
            </a:r>
            <a:r>
              <a:rPr lang="en-US" altLang="ko-KR" sz="1600" dirty="0"/>
              <a:t>1:1 </a:t>
            </a:r>
            <a:r>
              <a:rPr lang="ko-KR" altLang="en-US" sz="1600" dirty="0"/>
              <a:t>실습지도 외 </a:t>
            </a:r>
            <a:r>
              <a:rPr lang="en-US" altLang="ko-KR" sz="1600" dirty="0"/>
              <a:t>1</a:t>
            </a:r>
            <a:r>
              <a:rPr lang="ko-KR" altLang="en-US" sz="1600" dirty="0"/>
              <a:t>회기는 해당 자녀와 함께 참여하는 과정 마련</a:t>
            </a:r>
            <a:r>
              <a:rPr lang="en-US" altLang="ko-KR" sz="1600" dirty="0"/>
              <a:t>(</a:t>
            </a:r>
            <a:r>
              <a:rPr lang="ko-KR" altLang="en-US" sz="1600" dirty="0"/>
              <a:t>촉각지도제작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marL="457200" indent="-457200">
              <a:lnSpc>
                <a:spcPct val="150000"/>
              </a:lnSpc>
            </a:pPr>
            <a:r>
              <a:rPr lang="ko-KR" altLang="en-US" sz="1600" dirty="0"/>
              <a:t>      </a:t>
            </a:r>
            <a:r>
              <a:rPr lang="en-US" altLang="ko-KR" sz="1600" dirty="0"/>
              <a:t>- </a:t>
            </a:r>
            <a:r>
              <a:rPr lang="ko-KR" altLang="en-US" sz="1600" dirty="0"/>
              <a:t>참여자 만족감 </a:t>
            </a:r>
            <a:endParaRPr lang="en-US" altLang="ko-KR" sz="1600" dirty="0"/>
          </a:p>
          <a:p>
            <a:pPr fontAlgn="base" latinLnBrk="0"/>
            <a:r>
              <a:rPr lang="ko-KR" altLang="en-US" sz="1600" dirty="0"/>
              <a:t>           “ 기존 교재들을 구입해 공부도 해 봤으나 글</a:t>
            </a:r>
            <a:r>
              <a:rPr lang="en-US" altLang="ko-KR" sz="1600" dirty="0"/>
              <a:t>(</a:t>
            </a:r>
            <a:r>
              <a:rPr lang="ko-KR" altLang="en-US" sz="1600" dirty="0"/>
              <a:t>내용</a:t>
            </a:r>
            <a:r>
              <a:rPr lang="en-US" altLang="ko-KR" sz="1600" dirty="0"/>
              <a:t>)</a:t>
            </a:r>
            <a:r>
              <a:rPr lang="ko-KR" altLang="en-US" sz="1600" dirty="0"/>
              <a:t>이 너무 어려워서 이해하기가                   </a:t>
            </a:r>
            <a:endParaRPr lang="en-US" altLang="ko-KR" sz="1600" dirty="0"/>
          </a:p>
          <a:p>
            <a:pPr fontAlgn="base" latinLnBrk="0"/>
            <a:r>
              <a:rPr lang="en-US" altLang="ko-KR" sz="1600" dirty="0"/>
              <a:t>             </a:t>
            </a:r>
            <a:r>
              <a:rPr lang="ko-KR" altLang="en-US" sz="1600" dirty="0"/>
              <a:t>어려웠는데 </a:t>
            </a:r>
            <a:r>
              <a:rPr lang="en-US" altLang="ko-KR" sz="1600" dirty="0"/>
              <a:t>PPT</a:t>
            </a:r>
            <a:r>
              <a:rPr lang="ko-KR" altLang="en-US" sz="1600" dirty="0"/>
              <a:t>자료로 간략히 설명해 놓아 이해하기가 쉬운 것 같습니다</a:t>
            </a:r>
            <a:r>
              <a:rPr lang="en-US" altLang="ko-KR" sz="1600" dirty="0"/>
              <a:t>, </a:t>
            </a:r>
          </a:p>
          <a:p>
            <a:pPr fontAlgn="base" latinLnBrk="0"/>
            <a:r>
              <a:rPr lang="ko-KR" altLang="en-US" sz="1600" dirty="0"/>
              <a:t>             보행을 배움으로써 보이지 않던 것들이 보이기 시작하니 아이와 처음으로 보행과                   </a:t>
            </a:r>
            <a:endParaRPr lang="en-US" altLang="ko-KR" sz="1600" dirty="0"/>
          </a:p>
          <a:p>
            <a:pPr fontAlgn="base" latinLnBrk="0"/>
            <a:r>
              <a:rPr lang="en-US" altLang="ko-KR" sz="1600" dirty="0"/>
              <a:t>                                    </a:t>
            </a:r>
            <a:r>
              <a:rPr lang="ko-KR" altLang="en-US" sz="1600" dirty="0"/>
              <a:t>관련해 의사소통을 하게 되었습니다</a:t>
            </a:r>
            <a:r>
              <a:rPr lang="en-US" altLang="ko-KR" sz="1600" dirty="0"/>
              <a:t>” (</a:t>
            </a:r>
            <a:r>
              <a:rPr lang="ko-KR" altLang="en-US" sz="1600" dirty="0"/>
              <a:t>강*희 母</a:t>
            </a:r>
            <a:r>
              <a:rPr lang="en-US" altLang="ko-KR" sz="1600" dirty="0"/>
              <a:t>)</a:t>
            </a:r>
            <a:endParaRPr lang="ko-KR" altLang="en-US" sz="1600" dirty="0"/>
          </a:p>
          <a:p>
            <a:pPr fontAlgn="base" latinLnBrk="0"/>
            <a:r>
              <a:rPr lang="ko-KR" altLang="en-US" sz="1600" dirty="0"/>
              <a:t>            </a:t>
            </a:r>
            <a:endParaRPr lang="en-US" altLang="ko-KR" sz="1600" dirty="0"/>
          </a:p>
          <a:p>
            <a:pPr fontAlgn="base" latinLnBrk="0"/>
            <a:r>
              <a:rPr lang="en-US" altLang="ko-KR" sz="1600" dirty="0"/>
              <a:t>           </a:t>
            </a:r>
            <a:r>
              <a:rPr lang="ko-KR" altLang="en-US" sz="1600" dirty="0"/>
              <a:t>“ 아이에게 여러 서비스가 필요한 시기인데 복지관 근처로 이사하고 싶어요</a:t>
            </a:r>
            <a:r>
              <a:rPr lang="en-US" altLang="ko-KR" sz="1600" dirty="0"/>
              <a:t>”</a:t>
            </a:r>
          </a:p>
          <a:p>
            <a:pPr fontAlgn="base" latinLnBrk="0"/>
            <a:r>
              <a:rPr lang="en-US" altLang="ko-KR" sz="1600" dirty="0"/>
              <a:t>                                                                                              (</a:t>
            </a:r>
            <a:r>
              <a:rPr lang="ko-KR" altLang="en-US" sz="1600" dirty="0"/>
              <a:t>강*서 母</a:t>
            </a:r>
            <a:r>
              <a:rPr lang="en-US" altLang="ko-KR" sz="16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45846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917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2022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중점 추진 방향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79512" y="1340768"/>
            <a:ext cx="8496944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1.</a:t>
            </a: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b="1" kern="0" dirty="0">
                <a:solidFill>
                  <a:srgbClr val="000000"/>
                </a:solidFill>
              </a:rPr>
              <a:t>중도실명 시각장애인 지원사업 점자훈련 세분화 및 주요 활동 확대 운영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 가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  <a:r>
              <a:rPr lang="ko-KR" altLang="en-US" sz="1600" kern="0" dirty="0">
                <a:solidFill>
                  <a:srgbClr val="000000"/>
                </a:solidFill>
              </a:rPr>
              <a:t> 기초점자 훈련과정과 점자 활용 훈련과정 마련 진행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  - </a:t>
            </a:r>
            <a:r>
              <a:rPr lang="ko-KR" altLang="en-US" sz="1600" kern="0" dirty="0">
                <a:solidFill>
                  <a:srgbClr val="000000"/>
                </a:solidFill>
              </a:rPr>
              <a:t>기초점자 훈련과정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>
                <a:solidFill>
                  <a:srgbClr val="000000"/>
                </a:solidFill>
              </a:rPr>
              <a:t>기초한글점자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한글심화과정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점자사후지도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  - </a:t>
            </a:r>
            <a:r>
              <a:rPr lang="ko-KR" altLang="en-US" sz="1600" kern="0" dirty="0">
                <a:solidFill>
                  <a:srgbClr val="000000"/>
                </a:solidFill>
              </a:rPr>
              <a:t>점자 활용 훈련과정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>
                <a:solidFill>
                  <a:srgbClr val="000000"/>
                </a:solidFill>
              </a:rPr>
              <a:t>점역교정사 대비반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영어점자교실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한소네 활용 교실</a:t>
            </a:r>
          </a:p>
          <a:p>
            <a:pPr marL="190500" indent="-190500" algn="just" fontAlgn="base">
              <a:lnSpc>
                <a:spcPct val="15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 나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  <a:r>
              <a:rPr lang="ko-KR" altLang="en-US" sz="1600" kern="0" dirty="0">
                <a:solidFill>
                  <a:srgbClr val="000000"/>
                </a:solidFill>
              </a:rPr>
              <a:t> 찾아가는 점자훈련 외부강사 파견지도 확대 진행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190500" indent="-190500" algn="just" fontAlgn="base">
              <a:lnSpc>
                <a:spcPct val="150000"/>
              </a:lnSpc>
            </a:pP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</a:rPr>
              <a:t>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</a:rPr>
              <a:t>소양교육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사회활동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</a:rPr>
              <a:t>현장체험 및 사회적응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감각 활용 활동 확대</a:t>
            </a:r>
            <a:endParaRPr lang="en-US" altLang="ko-KR" sz="1600" kern="0" dirty="0">
              <a:solidFill>
                <a:srgbClr val="000000"/>
              </a:solidFill>
            </a:endParaRPr>
          </a:p>
          <a:p>
            <a:pPr marL="190500" indent="-190500" algn="just" fontAlgn="base">
              <a:lnSpc>
                <a:spcPct val="150000"/>
              </a:lnSpc>
            </a:pPr>
            <a:endParaRPr lang="ko-KR" altLang="en-US" sz="1600" kern="0" dirty="0">
              <a:solidFill>
                <a:srgbClr val="000000"/>
              </a:solidFill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2. </a:t>
            </a:r>
            <a:r>
              <a:rPr lang="ko-KR" altLang="en-US" b="1" kern="0" dirty="0">
                <a:solidFill>
                  <a:srgbClr val="000000"/>
                </a:solidFill>
              </a:rPr>
              <a:t>아동청소년</a:t>
            </a: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b="1" kern="0" dirty="0">
                <a:solidFill>
                  <a:srgbClr val="000000"/>
                </a:solidFill>
              </a:rPr>
              <a:t>통합학교</a:t>
            </a: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b="1" kern="0" dirty="0">
                <a:solidFill>
                  <a:srgbClr val="000000"/>
                </a:solidFill>
              </a:rPr>
              <a:t>지원사업 기능강화 및 가족지원 프로그램 진행</a:t>
            </a: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 가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</a:rPr>
              <a:t>개인기능강화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>
                <a:solidFill>
                  <a:srgbClr val="000000"/>
                </a:solidFill>
              </a:rPr>
              <a:t>기초 보행훈련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학령기 생활환경 적응 훈련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(ADL/IADL)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 나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  <a:r>
              <a:rPr lang="ko-KR" altLang="en-US" sz="1600" kern="0" dirty="0">
                <a:solidFill>
                  <a:srgbClr val="000000"/>
                </a:solidFill>
              </a:rPr>
              <a:t> 정서심리안정지원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>
                <a:solidFill>
                  <a:srgbClr val="000000"/>
                </a:solidFill>
              </a:rPr>
              <a:t>동물매개치료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</a:rPr>
              <a:t>학기 중 프로그램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 다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  <a:r>
              <a:rPr lang="ko-KR" altLang="en-US" sz="1600" kern="0" dirty="0">
                <a:solidFill>
                  <a:srgbClr val="000000"/>
                </a:solidFill>
              </a:rPr>
              <a:t> 운동감각향상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>
                <a:solidFill>
                  <a:srgbClr val="000000"/>
                </a:solidFill>
              </a:rPr>
              <a:t>기초운동감각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</a:rPr>
              <a:t>요가</a:t>
            </a:r>
            <a:r>
              <a:rPr lang="en-US" altLang="ko-KR" sz="1600" kern="0" dirty="0">
                <a:solidFill>
                  <a:srgbClr val="000000"/>
                </a:solidFill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스트레칭</a:t>
            </a:r>
            <a:r>
              <a:rPr lang="en-US" altLang="ko-KR" sz="1600" kern="0" dirty="0">
                <a:solidFill>
                  <a:srgbClr val="000000"/>
                </a:solidFill>
              </a:rPr>
              <a:t>)</a:t>
            </a:r>
            <a:r>
              <a:rPr lang="ko-KR" altLang="en-US" sz="1600" kern="0" dirty="0">
                <a:solidFill>
                  <a:srgbClr val="000000"/>
                </a:solidFill>
              </a:rPr>
              <a:t>활동 프로그램</a:t>
            </a: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 라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  <a:r>
              <a:rPr lang="ko-KR" altLang="en-US" sz="1600" kern="0" dirty="0">
                <a:solidFill>
                  <a:srgbClr val="000000"/>
                </a:solidFill>
              </a:rPr>
              <a:t> 사회적응력향상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>
                <a:solidFill>
                  <a:srgbClr val="000000"/>
                </a:solidFill>
              </a:rPr>
              <a:t>체험활동프로그램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</a:rPr>
              <a:t>방학프로그램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 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sz="1600" kern="0" dirty="0">
                <a:solidFill>
                  <a:srgbClr val="000000"/>
                </a:solidFill>
              </a:rPr>
              <a:t> 마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  <a:r>
              <a:rPr lang="ko-KR" altLang="en-US" sz="1600" kern="0" dirty="0">
                <a:solidFill>
                  <a:srgbClr val="000000"/>
                </a:solidFill>
              </a:rPr>
              <a:t> 가족교육지원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>
                <a:solidFill>
                  <a:srgbClr val="000000"/>
                </a:solidFill>
              </a:rPr>
              <a:t>가족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</a:rPr>
              <a:t>보행</a:t>
            </a:r>
            <a:r>
              <a:rPr lang="en-US" altLang="ko-KR" sz="1600" kern="0" dirty="0">
                <a:solidFill>
                  <a:srgbClr val="000000"/>
                </a:solidFill>
              </a:rPr>
              <a:t>)</a:t>
            </a:r>
            <a:r>
              <a:rPr lang="ko-KR" altLang="en-US" sz="1600" kern="0" dirty="0">
                <a:solidFill>
                  <a:srgbClr val="000000"/>
                </a:solidFill>
              </a:rPr>
              <a:t>교육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</a:rPr>
              <a:t>시각장애체험</a:t>
            </a:r>
          </a:p>
        </p:txBody>
      </p:sp>
    </p:spTree>
    <p:extLst>
      <p:ext uri="{BB962C8B-B14F-4D97-AF65-F5344CB8AC3E}">
        <p14:creationId xmlns:p14="http://schemas.microsoft.com/office/powerpoint/2010/main" val="3734266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276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2022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팀 중점 추진 방향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79512" y="1412776"/>
            <a:ext cx="8496944" cy="126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latin typeface="맑은 고딕" panose="020B0503020000020004" pitchFamily="50" charset="-127"/>
              </a:rPr>
              <a:t>3. </a:t>
            </a:r>
            <a:r>
              <a:rPr lang="ko-KR" altLang="en-US" b="1" kern="0" dirty="0"/>
              <a:t>시각장애대학생 역량강화 및 장애학생지원센터 연계를 통한 프로그램 진행</a:t>
            </a: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sz="1600" kern="0" dirty="0"/>
              <a:t> 가</a:t>
            </a:r>
            <a:r>
              <a:rPr lang="en-US" altLang="ko-KR" sz="1600" kern="0" dirty="0"/>
              <a:t>.</a:t>
            </a:r>
            <a:r>
              <a:rPr lang="ko-KR" altLang="en-US" sz="1600" kern="0" dirty="0"/>
              <a:t> 개인역량강화</a:t>
            </a:r>
            <a:r>
              <a:rPr lang="en-US" altLang="ko-KR" sz="1600" kern="0" dirty="0"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/>
              <a:t>캠퍼스보행프로그램</a:t>
            </a:r>
            <a:r>
              <a:rPr lang="en-US" altLang="ko-KR" sz="1600" kern="0" dirty="0">
                <a:latin typeface="맑은 고딕" panose="020B0503020000020004" pitchFamily="50" charset="-127"/>
              </a:rPr>
              <a:t>, </a:t>
            </a:r>
            <a:r>
              <a:rPr lang="ko-KR" altLang="en-US" sz="1600" kern="0" dirty="0">
                <a:latin typeface="맑은 고딕" panose="020B0503020000020004" pitchFamily="50" charset="-127"/>
              </a:rPr>
              <a:t>자기효능감 향상프로그램</a:t>
            </a:r>
            <a:r>
              <a:rPr lang="en-US" altLang="ko-KR" sz="1600" kern="0" dirty="0">
                <a:latin typeface="맑은 고딕" panose="020B0503020000020004" pitchFamily="50" charset="-127"/>
              </a:rPr>
              <a:t>(</a:t>
            </a:r>
            <a:r>
              <a:rPr lang="ko-KR" altLang="en-US" sz="1600" kern="0" dirty="0"/>
              <a:t>취미활동</a:t>
            </a:r>
            <a:r>
              <a:rPr lang="en-US" altLang="ko-KR" sz="1600" kern="0" dirty="0"/>
              <a:t>)</a:t>
            </a:r>
            <a:r>
              <a:rPr lang="ko-KR" altLang="en-US" sz="1600" kern="0" dirty="0"/>
              <a:t> </a:t>
            </a: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sz="1600" kern="0" dirty="0"/>
              <a:t> 나</a:t>
            </a:r>
            <a:r>
              <a:rPr lang="en-US" altLang="ko-KR" sz="1600" kern="0" dirty="0"/>
              <a:t>.</a:t>
            </a:r>
            <a:r>
              <a:rPr lang="ko-KR" altLang="en-US" sz="1600" kern="0" dirty="0"/>
              <a:t> 대학장애인인식개선교육</a:t>
            </a:r>
            <a:r>
              <a:rPr lang="en-US" altLang="ko-KR" sz="1600" kern="0" dirty="0">
                <a:latin typeface="맑은 고딕" panose="020B0503020000020004" pitchFamily="50" charset="-127"/>
              </a:rPr>
              <a:t>: </a:t>
            </a:r>
            <a:r>
              <a:rPr lang="ko-KR" altLang="en-US" sz="1600" kern="0" dirty="0"/>
              <a:t>시각장애대학생 학습도우미 시각장애이해 교육</a:t>
            </a:r>
            <a:endParaRPr lang="ko-KR" altLang="en-US" sz="1600" kern="0" spc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034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중점추진사항  및 </a:t>
            </a:r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추진 계획</a:t>
            </a:r>
            <a:endParaRPr lang="en-US" altLang="ko-KR" sz="2000" spc="-30" dirty="0">
              <a:solidFill>
                <a:schemeClr val="tx1">
                  <a:lumMod val="95000"/>
                  <a:lumOff val="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400050" y="1781175"/>
            <a:ext cx="1467296" cy="1901139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</a:p>
          <a:p>
            <a:pPr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평가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82523" y="1781175"/>
            <a:ext cx="6666177" cy="19011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정년 퇴직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 강순자 팀장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12/31, </a:t>
            </a:r>
            <a:r>
              <a:rPr lang="ko-KR" altLang="en-US" sz="1600" b="1" spc="-150" dirty="0" err="1">
                <a:solidFill>
                  <a:schemeClr val="tx1"/>
                </a:solidFill>
                <a:latin typeface="+mn-ea"/>
              </a:rPr>
              <a:t>정보문화팀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 변석원 팀장 겸직 발령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</a:rPr>
              <a:t>2020</a:t>
            </a:r>
            <a:r>
              <a:rPr lang="ko-KR" altLang="en-US" sz="1600" b="1" dirty="0">
                <a:solidFill>
                  <a:schemeClr val="tx1"/>
                </a:solidFill>
              </a:rPr>
              <a:t>년 직무기술서 보완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신규직원 채용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 err="1">
                <a:solidFill>
                  <a:schemeClr val="tx1"/>
                </a:solidFill>
              </a:rPr>
              <a:t>인적성</a:t>
            </a:r>
            <a:r>
              <a:rPr lang="ko-KR" altLang="en-US" sz="1600" b="1" dirty="0">
                <a:solidFill>
                  <a:schemeClr val="tx1"/>
                </a:solidFill>
              </a:rPr>
              <a:t> 검사 도입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사전 업무분장 보고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</a:rPr>
              <a:t>2021</a:t>
            </a:r>
            <a:r>
              <a:rPr lang="ko-KR" altLang="en-US" sz="1600" b="1" dirty="0">
                <a:solidFill>
                  <a:schemeClr val="tx1"/>
                </a:solidFill>
              </a:rPr>
              <a:t>년 근무평정 </a:t>
            </a:r>
            <a:r>
              <a:rPr lang="en-US" altLang="ko-KR" sz="1600" b="1" dirty="0">
                <a:solidFill>
                  <a:schemeClr val="tx1"/>
                </a:solidFill>
              </a:rPr>
              <a:t>/ </a:t>
            </a:r>
            <a:r>
              <a:rPr lang="ko-KR" altLang="en-US" sz="1600" b="1" dirty="0">
                <a:solidFill>
                  <a:schemeClr val="tx1"/>
                </a:solidFill>
              </a:rPr>
              <a:t>직무기술서 작성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코로나</a:t>
            </a:r>
            <a:r>
              <a:rPr lang="en-US" altLang="ko-KR" sz="1600" b="1" dirty="0">
                <a:solidFill>
                  <a:schemeClr val="tx1"/>
                </a:solidFill>
              </a:rPr>
              <a:t>19 </a:t>
            </a:r>
            <a:r>
              <a:rPr lang="ko-KR" altLang="en-US" sz="1600" b="1" dirty="0">
                <a:solidFill>
                  <a:schemeClr val="tx1"/>
                </a:solidFill>
              </a:rPr>
              <a:t>대응 관리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방역 관리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출입자 관리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백신 접종</a:t>
            </a:r>
            <a:r>
              <a:rPr lang="en-US" altLang="ko-KR" sz="1600" b="1" dirty="0">
                <a:solidFill>
                  <a:schemeClr val="tx1"/>
                </a:solidFill>
              </a:rPr>
              <a:t>(3</a:t>
            </a:r>
            <a:r>
              <a:rPr lang="ko-KR" altLang="en-US" sz="1600" b="1" dirty="0">
                <a:solidFill>
                  <a:schemeClr val="tx1"/>
                </a:solidFill>
              </a:rPr>
              <a:t>차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91402" y="3798202"/>
            <a:ext cx="1467296" cy="2684976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endParaRPr lang="en-US" altLang="ko-KR" b="1" spc="-50" dirty="0">
              <a:solidFill>
                <a:schemeClr val="tx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추진 계획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인사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맑은 고딕"/>
                <a:ea typeface="맑은 고딕"/>
                <a:cs typeface="Verdana" panose="020B0604030504040204" pitchFamily="34" charset="0"/>
              </a:rPr>
              <a:t>ㆍ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행정</a:t>
            </a:r>
            <a:endParaRPr lang="ko-KR" altLang="en-US" sz="4000" b="1" spc="-150" dirty="0">
              <a:solidFill>
                <a:srgbClr val="1D314E"/>
              </a:solidFill>
              <a:latin typeface="HY강M" panose="02030600000101010101" pitchFamily="18" charset="-127"/>
              <a:ea typeface="HY강M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87604" y="3798202"/>
            <a:ext cx="6666177" cy="268497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정년 퇴직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서원형 과장 </a:t>
            </a:r>
            <a:r>
              <a:rPr lang="en-US" altLang="ko-KR" sz="1600" b="1" dirty="0">
                <a:solidFill>
                  <a:schemeClr val="tx1"/>
                </a:solidFill>
              </a:rPr>
              <a:t>6/30</a:t>
            </a: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경미한 징계 처리 지침 작성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경고</a:t>
            </a:r>
            <a:r>
              <a:rPr lang="en-US" altLang="ko-KR" sz="1600" b="1" dirty="0">
                <a:solidFill>
                  <a:schemeClr val="tx1"/>
                </a:solidFill>
              </a:rPr>
              <a:t>,</a:t>
            </a:r>
            <a:r>
              <a:rPr lang="ko-KR" altLang="en-US" sz="1600" b="1" dirty="0">
                <a:solidFill>
                  <a:schemeClr val="tx1"/>
                </a:solidFill>
              </a:rPr>
              <a:t> 주의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경위서 등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복지관 프로그램 이용료 기준 지침 정비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전결지침 제정 검토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수의계약 및 업무추진비 사용내역 공개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불용물품 매각 시스템 적용 검토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 err="1">
                <a:solidFill>
                  <a:schemeClr val="tx1"/>
                </a:solidFill>
              </a:rPr>
              <a:t>온비드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</a:rPr>
              <a:t>2021</a:t>
            </a:r>
            <a:r>
              <a:rPr lang="ko-KR" altLang="en-US" sz="1600" b="1" dirty="0">
                <a:solidFill>
                  <a:schemeClr val="tx1"/>
                </a:solidFill>
              </a:rPr>
              <a:t>년 근무평정 </a:t>
            </a:r>
            <a:r>
              <a:rPr lang="en-US" altLang="ko-KR" sz="1600" b="1" dirty="0">
                <a:solidFill>
                  <a:schemeClr val="tx1"/>
                </a:solidFill>
              </a:rPr>
              <a:t>/ </a:t>
            </a:r>
            <a:r>
              <a:rPr lang="ko-KR" altLang="en-US" sz="1600" b="1" dirty="0">
                <a:solidFill>
                  <a:schemeClr val="tx1"/>
                </a:solidFill>
              </a:rPr>
              <a:t>직무기술서 작성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체계 보완 지속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코로나</a:t>
            </a:r>
            <a:r>
              <a:rPr lang="en-US" altLang="ko-KR" sz="1600" b="1" dirty="0">
                <a:solidFill>
                  <a:schemeClr val="tx1"/>
                </a:solidFill>
              </a:rPr>
              <a:t>19 </a:t>
            </a:r>
            <a:r>
              <a:rPr lang="ko-KR" altLang="en-US" sz="1600" b="1" dirty="0">
                <a:solidFill>
                  <a:schemeClr val="tx1"/>
                </a:solidFill>
              </a:rPr>
              <a:t>대응 관리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방역 관리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출입자 관리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백신 접종 관리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81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2708920"/>
            <a:ext cx="9144000" cy="414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34016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2021</a:t>
            </a:r>
            <a:r>
              <a:rPr lang="ko-KR" altLang="en-US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 연간 </a:t>
            </a:r>
            <a:r>
              <a:rPr lang="ko-KR" altLang="en-US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사업평가회</a:t>
            </a:r>
            <a:endParaRPr lang="ko-KR" altLang="en-US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70020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스포츠여가팀</a:t>
            </a:r>
            <a:endParaRPr lang="en-US" altLang="ko-KR" sz="320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algn="ctr"/>
            <a:r>
              <a:rPr lang="ko-KR" altLang="en-US" sz="320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연간 사업보고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3808" y="599442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한국시각장애인복지관</a:t>
            </a:r>
            <a:endParaRPr lang="en-US" altLang="ko-KR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092280" y="2060848"/>
            <a:ext cx="1440160" cy="1296144"/>
            <a:chOff x="7092280" y="2060848"/>
            <a:chExt cx="1440160" cy="1296144"/>
          </a:xfrm>
        </p:grpSpPr>
        <p:sp>
          <p:nvSpPr>
            <p:cNvPr id="10" name="타원 9"/>
            <p:cNvSpPr/>
            <p:nvPr/>
          </p:nvSpPr>
          <p:spPr>
            <a:xfrm>
              <a:off x="7164288" y="2060848"/>
              <a:ext cx="1296144" cy="1296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7092280" y="2708920"/>
              <a:ext cx="144016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 rot="10800000">
            <a:off x="539552" y="2060848"/>
            <a:ext cx="1440160" cy="1296144"/>
            <a:chOff x="7092280" y="2060848"/>
            <a:chExt cx="1440160" cy="1296144"/>
          </a:xfrm>
        </p:grpSpPr>
        <p:sp>
          <p:nvSpPr>
            <p:cNvPr id="13" name="타원 12"/>
            <p:cNvSpPr/>
            <p:nvPr/>
          </p:nvSpPr>
          <p:spPr>
            <a:xfrm>
              <a:off x="7164288" y="2060848"/>
              <a:ext cx="1296144" cy="1296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092280" y="2708920"/>
              <a:ext cx="144016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288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644" y="1567386"/>
            <a:ext cx="788077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팀 조직변화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318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2021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</a:t>
            </a:r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팀 변화사항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555775" y="2204864"/>
            <a:ext cx="3960442" cy="1816852"/>
            <a:chOff x="696285" y="1676563"/>
            <a:chExt cx="4595795" cy="239291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696285" y="2092082"/>
              <a:ext cx="2232248" cy="79208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prstClr val="black"/>
                  </a:solidFill>
                </a:rPr>
                <a:t>스포츠여가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984317" y="3277391"/>
              <a:ext cx="1656184" cy="79208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prstClr val="black"/>
                  </a:solidFill>
                </a:rPr>
                <a:t>팀원 퇴사</a:t>
              </a:r>
              <a:endParaRPr lang="en-US" altLang="ko-KR" dirty="0">
                <a:solidFill>
                  <a:prstClr val="black"/>
                </a:solidFill>
              </a:endParaRPr>
            </a:p>
            <a:p>
              <a:pPr algn="ctr"/>
              <a:r>
                <a:rPr lang="en-US" altLang="ko-KR" dirty="0">
                  <a:solidFill>
                    <a:prstClr val="black"/>
                  </a:solidFill>
                </a:rPr>
                <a:t>(3</a:t>
              </a:r>
              <a:r>
                <a:rPr lang="ko-KR" altLang="en-US" dirty="0">
                  <a:solidFill>
                    <a:prstClr val="black"/>
                  </a:solidFill>
                </a:rPr>
                <a:t>월</a:t>
              </a:r>
              <a:r>
                <a:rPr lang="en-US" altLang="ko-KR" dirty="0">
                  <a:solidFill>
                    <a:prstClr val="black"/>
                  </a:solidFill>
                </a:rPr>
                <a:t>)</a:t>
              </a: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3635896" y="1676563"/>
              <a:ext cx="1656184" cy="1584176"/>
              <a:chOff x="4535996" y="1637060"/>
              <a:chExt cx="1656184" cy="1584176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4535996" y="1637060"/>
                <a:ext cx="1656184" cy="7920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prstClr val="black"/>
                    </a:solidFill>
                  </a:rPr>
                  <a:t>팀원 입사</a:t>
                </a:r>
                <a:endParaRPr lang="en-US" altLang="ko-KR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altLang="ko-KR" dirty="0">
                    <a:solidFill>
                      <a:prstClr val="black"/>
                    </a:solidFill>
                  </a:rPr>
                  <a:t>(5</a:t>
                </a:r>
                <a:r>
                  <a:rPr lang="ko-KR" altLang="en-US" dirty="0">
                    <a:solidFill>
                      <a:prstClr val="black"/>
                    </a:solidFill>
                  </a:rPr>
                  <a:t>월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)</a:t>
                </a:r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4535996" y="2429148"/>
                <a:ext cx="1656184" cy="7920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prstClr val="black"/>
                    </a:solidFill>
                  </a:rPr>
                  <a:t>수영강사</a:t>
                </a:r>
                <a:endParaRPr lang="en-US" altLang="ko-KR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ko-KR" altLang="en-US" dirty="0">
                    <a:solidFill>
                      <a:prstClr val="black"/>
                    </a:solidFill>
                  </a:rPr>
                  <a:t>증원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(3</a:t>
                </a:r>
                <a:r>
                  <a:rPr lang="ko-KR" altLang="en-US" dirty="0">
                    <a:solidFill>
                      <a:prstClr val="black"/>
                    </a:solidFill>
                  </a:rPr>
                  <a:t>월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</p:grpSp>
        <p:sp>
          <p:nvSpPr>
            <p:cNvPr id="11" name="오른쪽 화살표 10"/>
            <p:cNvSpPr/>
            <p:nvPr/>
          </p:nvSpPr>
          <p:spPr>
            <a:xfrm rot="10800000">
              <a:off x="2928532" y="2161705"/>
              <a:ext cx="687805" cy="65284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아래쪽 화살표 11"/>
            <p:cNvSpPr/>
            <p:nvPr/>
          </p:nvSpPr>
          <p:spPr>
            <a:xfrm>
              <a:off x="1547664" y="2884170"/>
              <a:ext cx="576064" cy="393221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118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645" y="1567386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건강멘토링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사업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운영지역의 확대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가정방문지도로써 코로나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19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로 인한 제약 없이 정상운영 가능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대부분의 이용자가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체구성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또는 체력수준 향상 됨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수영교실 사업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코로나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19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로 인해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월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~2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월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미운영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관리 운영체계 변화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수영강사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명 추가투입으로 전문지도 확대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318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2021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</a:t>
            </a:r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사업 성과평가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1487996" y="234888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년 적용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강동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송파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광진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 지역 외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강남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중랑 추가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487996" y="522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연 등록제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분기별 등록제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40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645" y="1567386"/>
            <a:ext cx="81016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헬스교실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PT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사업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하반기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(9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월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~)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PT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지도 시범운영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10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회기 기준 총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6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명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PT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지도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운동능력 향상 및 체구성의 변화를 보이는 등 효과입증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이용자 다수 대기 중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근력강화 및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스트레칭교실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사업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전년도 시범운영을 통해 이용자 만족도 및 효과 입증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21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 운영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중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,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이용자 욕구에 따라 확대운영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외부지원사업 선정되어 예산활용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(2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백만원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428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2021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</a:t>
            </a:r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사업 성과평가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487996" y="4437112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금 오전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 외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 오후 추가운영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62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644" y="1567386"/>
            <a:ext cx="8537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코로나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19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대응 평가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연초 방역지침에 따라 센터이용 프로그램이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1~2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월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미운영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이용정원 제한에 따른 축소운영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체육센터 운영지침에 따른 제약사항 적용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(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헬스이용자 샤워금지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,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런닝머신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속도제한 등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프로그램 참여인원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KF94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마스크 지급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코로나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확진자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발생에 따른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PCR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검사 및 자가격리 사항 안내 등 관리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408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2021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</a:t>
            </a:r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사업 성과평가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920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644" y="1567386"/>
            <a:ext cx="8443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자원봉사자 활용 어려움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코로나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19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로 인해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접종자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또는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PCR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검사결과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확인자로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제한되면서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접종률이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높지 않았던 중기까지 어려움이 있었음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특히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,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건강걷기활동 사업은 이용자와 비장애인 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1:1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매칭을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요하는 사업이나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,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기업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·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단체 봉사자 모집이 불가하여 더욱 어려웠음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431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2021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</a:t>
            </a:r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사업 애로사항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5884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644" y="1567386"/>
            <a:ext cx="7952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이용자 욕구중심의 사업 변화 추구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다양한 욕구를 반영할 수 있는 레포츠활동 사업을 신설 운영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(22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 수상스키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건강멘토링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사업의 운영지역 제한을 완화하고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반기별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진행으로 이용자 확대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이용자 욕구에 따라 지역사회자원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(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실내체육시설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,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야외 등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)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을 활용한 서비스 실시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시각장애인 스포츠 종목의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경기력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향상 및 전문체육 기회제공 노력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수영교실 수준별 강습을 실시하고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,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마스터즈반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운영을 통해 대회참가를 목표로 전문지도 및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경기력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향상 도모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골볼교실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운영 시 </a:t>
            </a:r>
            <a:r>
              <a:rPr lang="ko-KR" altLang="en-US" spc="-150" dirty="0" err="1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실업팀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,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대표팀 등을 상대로 친선경기를 확대하고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,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각종 대회에 참가</a:t>
            </a:r>
            <a:r>
              <a:rPr lang="en-US" altLang="ko-KR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 </a:t>
            </a:r>
            <a:r>
              <a:rPr lang="ko-KR" altLang="en-US" spc="-150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유도</a:t>
            </a:r>
            <a:endParaRPr lang="en-US" altLang="ko-KR" spc="-150" dirty="0">
              <a:solidFill>
                <a:prstClr val="black"/>
              </a:solidFill>
              <a:latin typeface="나눔바른고딕OTF Light" pitchFamily="50" charset="-127"/>
              <a:ea typeface="나눔바른고딕OTF Light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318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2022</a:t>
            </a:r>
            <a:r>
              <a:rPr lang="ko-KR" altLang="en-US" sz="2400" b="1" dirty="0">
                <a:solidFill>
                  <a:prstClr val="black"/>
                </a:solidFill>
                <a:latin typeface="나눔바른고딕OTF Light" pitchFamily="50" charset="-127"/>
                <a:ea typeface="나눔바른고딕OTF Light" pitchFamily="50" charset="-127"/>
              </a:rPr>
              <a:t>년 중점추진방향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endParaRPr lang="ko-KR" altLang="en-US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8350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4779" y="203200"/>
            <a:ext cx="8118034" cy="6521915"/>
            <a:chOff x="-226966" y="0"/>
            <a:chExt cx="7756123" cy="6521915"/>
          </a:xfrm>
        </p:grpSpPr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1115327" y="912309"/>
              <a:ext cx="6413830" cy="3322465"/>
            </a:xfrm>
            <a:prstGeom prst="rect">
              <a:avLst/>
            </a:prstGeom>
          </p:spPr>
          <p:txBody>
            <a:bodyPr vert="horz" lIns="51435" tIns="25718" rIns="51435" bIns="25718" rtlCol="0" anchor="ctr">
              <a:noAutofit/>
            </a:bodyPr>
            <a:lstStyle>
              <a:lvl1pPr marL="0" indent="0" algn="ctr" defTabSz="342900" rtl="0" eaLnBrk="1" latinLnBrk="1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5400" b="1" dirty="0">
                  <a:solidFill>
                    <a:srgbClr val="4472C4">
                      <a:lumMod val="50000"/>
                    </a:srgbClr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2021</a:t>
              </a:r>
              <a:r>
                <a:rPr lang="ko-KR" altLang="en-US" sz="5400" b="1" dirty="0">
                  <a:solidFill>
                    <a:srgbClr val="4472C4">
                      <a:lumMod val="50000"/>
                    </a:srgbClr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년</a:t>
              </a:r>
              <a:endParaRPr lang="en-US" altLang="ko-KR" sz="5400" b="1" dirty="0">
                <a:solidFill>
                  <a:srgbClr val="4472C4">
                    <a:lumMod val="50000"/>
                  </a:srgbClr>
                </a:solidFill>
                <a:latin typeface="HY울릉도B" panose="02030600000101010101" pitchFamily="18" charset="-127"/>
                <a:ea typeface="HY울릉도B" panose="02030600000101010101" pitchFamily="18" charset="-127"/>
              </a:endParaRPr>
            </a:p>
            <a:p>
              <a:r>
                <a:rPr lang="ko-KR" altLang="en-US" sz="5400" b="1" dirty="0">
                  <a:solidFill>
                    <a:srgbClr val="4472C4">
                      <a:lumMod val="50000"/>
                    </a:srgbClr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 연간사업</a:t>
              </a:r>
              <a:r>
                <a:rPr lang="en-US" altLang="ko-KR" sz="5400" b="1" dirty="0">
                  <a:solidFill>
                    <a:srgbClr val="4472C4">
                      <a:lumMod val="50000"/>
                    </a:srgbClr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 </a:t>
              </a:r>
              <a:r>
                <a:rPr lang="ko-KR" altLang="en-US" sz="5400" b="1" dirty="0">
                  <a:solidFill>
                    <a:srgbClr val="4472C4">
                      <a:lumMod val="50000"/>
                    </a:srgbClr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결산 보고</a:t>
              </a:r>
              <a:endParaRPr lang="en-US" altLang="ko-KR" sz="5400" b="1" dirty="0">
                <a:solidFill>
                  <a:srgbClr val="4472C4">
                    <a:lumMod val="50000"/>
                  </a:srgbClr>
                </a:solidFill>
                <a:latin typeface="HY울릉도B" panose="02030600000101010101" pitchFamily="18" charset="-127"/>
                <a:ea typeface="HY울릉도B" panose="02030600000101010101" pitchFamily="18" charset="-127"/>
              </a:endParaRPr>
            </a:p>
          </p:txBody>
        </p:sp>
        <p:sp>
          <p:nvSpPr>
            <p:cNvPr id="31" name="순서도: 연결자 30"/>
            <p:cNvSpPr/>
            <p:nvPr/>
          </p:nvSpPr>
          <p:spPr>
            <a:xfrm>
              <a:off x="2250947" y="5818472"/>
              <a:ext cx="174259" cy="142641"/>
            </a:xfrm>
            <a:prstGeom prst="flowChartConnector">
              <a:avLst/>
            </a:prstGeom>
            <a:gradFill flip="none" rotWithShape="1">
              <a:gsLst>
                <a:gs pos="35000">
                  <a:srgbClr val="00B050">
                    <a:alpha val="44000"/>
                  </a:srgbClr>
                </a:gs>
                <a:gs pos="100000">
                  <a:srgbClr val="AAE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순서도: 연결자 31"/>
            <p:cNvSpPr/>
            <p:nvPr/>
          </p:nvSpPr>
          <p:spPr>
            <a:xfrm>
              <a:off x="1406788" y="3182509"/>
              <a:ext cx="379242" cy="392356"/>
            </a:xfrm>
            <a:prstGeom prst="flowChartConnector">
              <a:avLst/>
            </a:prstGeom>
            <a:gradFill>
              <a:gsLst>
                <a:gs pos="0">
                  <a:srgbClr val="009999">
                    <a:alpha val="26000"/>
                  </a:srgbClr>
                </a:gs>
                <a:gs pos="100000">
                  <a:srgbClr val="0000F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순서도: 연결자 32"/>
            <p:cNvSpPr/>
            <p:nvPr/>
          </p:nvSpPr>
          <p:spPr>
            <a:xfrm>
              <a:off x="2907834" y="4944737"/>
              <a:ext cx="288375" cy="248686"/>
            </a:xfrm>
            <a:prstGeom prst="flowChartConnector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-226966" y="0"/>
              <a:ext cx="2239938" cy="6521915"/>
              <a:chOff x="-114451" y="-59377"/>
              <a:chExt cx="2239938" cy="6521915"/>
            </a:xfrm>
          </p:grpSpPr>
          <p:sp>
            <p:nvSpPr>
              <p:cNvPr id="8" name="순서도: 연결자 7"/>
              <p:cNvSpPr/>
              <p:nvPr/>
            </p:nvSpPr>
            <p:spPr>
              <a:xfrm>
                <a:off x="-114451" y="181196"/>
                <a:ext cx="1573152" cy="1552963"/>
              </a:xfrm>
              <a:prstGeom prst="flowChartConnector">
                <a:avLst/>
              </a:prstGeom>
              <a:gradFill>
                <a:gsLst>
                  <a:gs pos="0">
                    <a:srgbClr val="3AD6FE">
                      <a:alpha val="82000"/>
                    </a:srgb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순서도: 연결자 8"/>
              <p:cNvSpPr/>
              <p:nvPr/>
            </p:nvSpPr>
            <p:spPr>
              <a:xfrm>
                <a:off x="522956" y="2527006"/>
                <a:ext cx="744571" cy="748623"/>
              </a:xfrm>
              <a:prstGeom prst="flowChartConnector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FFC000">
                      <a:alpha val="49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순서도: 연결자 9"/>
              <p:cNvSpPr/>
              <p:nvPr/>
            </p:nvSpPr>
            <p:spPr>
              <a:xfrm>
                <a:off x="1474568" y="285193"/>
                <a:ext cx="507298" cy="479343"/>
              </a:xfrm>
              <a:prstGeom prst="flowChartConnector">
                <a:avLst/>
              </a:prstGeom>
              <a:solidFill>
                <a:srgbClr val="7030A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순서도: 연결자 10"/>
              <p:cNvSpPr/>
              <p:nvPr/>
            </p:nvSpPr>
            <p:spPr>
              <a:xfrm>
                <a:off x="311577" y="1175995"/>
                <a:ext cx="1104948" cy="1128553"/>
              </a:xfrm>
              <a:prstGeom prst="flowChartConnector">
                <a:avLst/>
              </a:prstGeom>
              <a:gradFill>
                <a:gsLst>
                  <a:gs pos="35000">
                    <a:srgbClr val="00B050">
                      <a:alpha val="72000"/>
                    </a:srgb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순서도: 연결자 11"/>
              <p:cNvSpPr/>
              <p:nvPr/>
            </p:nvSpPr>
            <p:spPr>
              <a:xfrm>
                <a:off x="955689" y="2014547"/>
                <a:ext cx="902836" cy="877086"/>
              </a:xfrm>
              <a:prstGeom prst="flowChartConnector">
                <a:avLst/>
              </a:prstGeom>
              <a:solidFill>
                <a:srgbClr val="FF000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순서도: 연결자 12"/>
              <p:cNvSpPr/>
              <p:nvPr/>
            </p:nvSpPr>
            <p:spPr>
              <a:xfrm>
                <a:off x="1662476" y="3290911"/>
                <a:ext cx="463011" cy="444339"/>
              </a:xfrm>
              <a:prstGeom prst="flowChartConnector">
                <a:avLst/>
              </a:prstGeom>
              <a:gradFill>
                <a:gsLst>
                  <a:gs pos="0">
                    <a:srgbClr val="3AD6FE">
                      <a:alpha val="49000"/>
                    </a:srgb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순서도: 연결자 13"/>
              <p:cNvSpPr/>
              <p:nvPr/>
            </p:nvSpPr>
            <p:spPr>
              <a:xfrm>
                <a:off x="745273" y="6231621"/>
                <a:ext cx="246111" cy="230917"/>
              </a:xfrm>
              <a:prstGeom prst="flowChartConnector">
                <a:avLst/>
              </a:prstGeom>
              <a:gradFill>
                <a:gsLst>
                  <a:gs pos="32000">
                    <a:srgbClr val="FF7C80"/>
                  </a:gs>
                  <a:gs pos="100000">
                    <a:srgbClr val="FF9933">
                      <a:alpha val="22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순서도: 연결자 14"/>
              <p:cNvSpPr/>
              <p:nvPr/>
            </p:nvSpPr>
            <p:spPr>
              <a:xfrm>
                <a:off x="910385" y="4681872"/>
                <a:ext cx="359214" cy="345262"/>
              </a:xfrm>
              <a:prstGeom prst="flowChartConnector">
                <a:avLst/>
              </a:prstGeom>
              <a:gradFill>
                <a:gsLst>
                  <a:gs pos="13000">
                    <a:schemeClr val="bg1">
                      <a:lumMod val="75000"/>
                    </a:scheme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순서도: 연결자 15"/>
              <p:cNvSpPr/>
              <p:nvPr/>
            </p:nvSpPr>
            <p:spPr>
              <a:xfrm>
                <a:off x="1124459" y="1843476"/>
                <a:ext cx="319023" cy="292493"/>
              </a:xfrm>
              <a:prstGeom prst="flowChartConnector">
                <a:avLst/>
              </a:prstGeom>
              <a:gradFill>
                <a:gsLst>
                  <a:gs pos="0">
                    <a:srgbClr val="8DEA4E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순서도: 연결자 16"/>
              <p:cNvSpPr/>
              <p:nvPr/>
            </p:nvSpPr>
            <p:spPr>
              <a:xfrm>
                <a:off x="1041498" y="-59377"/>
                <a:ext cx="686719" cy="730178"/>
              </a:xfrm>
              <a:prstGeom prst="flowChartConnector">
                <a:avLst/>
              </a:prstGeom>
              <a:solidFill>
                <a:srgbClr val="FF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순서도: 연결자 17"/>
              <p:cNvSpPr/>
              <p:nvPr/>
            </p:nvSpPr>
            <p:spPr>
              <a:xfrm>
                <a:off x="155099" y="2956672"/>
                <a:ext cx="499594" cy="518568"/>
              </a:xfrm>
              <a:prstGeom prst="flowChartConnector">
                <a:avLst/>
              </a:prstGeom>
              <a:gradFill>
                <a:gsLst>
                  <a:gs pos="0">
                    <a:srgbClr val="39E739">
                      <a:alpha val="64706"/>
                    </a:srgb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순서도: 연결자 18"/>
              <p:cNvSpPr/>
              <p:nvPr/>
            </p:nvSpPr>
            <p:spPr>
              <a:xfrm>
                <a:off x="1023079" y="3873018"/>
                <a:ext cx="313976" cy="300250"/>
              </a:xfrm>
              <a:prstGeom prst="flowChartConnector">
                <a:avLst/>
              </a:prstGeom>
              <a:solidFill>
                <a:srgbClr val="FF000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순서도: 연결자 19"/>
              <p:cNvSpPr/>
              <p:nvPr/>
            </p:nvSpPr>
            <p:spPr>
              <a:xfrm>
                <a:off x="1607270" y="5134046"/>
                <a:ext cx="244061" cy="248616"/>
              </a:xfrm>
              <a:prstGeom prst="flowChartConnector">
                <a:avLst/>
              </a:prstGeom>
              <a:solidFill>
                <a:srgbClr val="3568F9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순서도: 연결자 20"/>
              <p:cNvSpPr/>
              <p:nvPr/>
            </p:nvSpPr>
            <p:spPr>
              <a:xfrm>
                <a:off x="1064499" y="4380689"/>
                <a:ext cx="507298" cy="479343"/>
              </a:xfrm>
              <a:prstGeom prst="flowChartConnector">
                <a:avLst/>
              </a:prstGeom>
              <a:solidFill>
                <a:srgbClr val="7030A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순서도: 연결자 21"/>
              <p:cNvSpPr/>
              <p:nvPr/>
            </p:nvSpPr>
            <p:spPr>
              <a:xfrm>
                <a:off x="1374076" y="4194839"/>
                <a:ext cx="357168" cy="326307"/>
              </a:xfrm>
              <a:prstGeom prst="flowChartConnector">
                <a:avLst/>
              </a:prstGeom>
              <a:gradFill>
                <a:gsLst>
                  <a:gs pos="35000">
                    <a:srgbClr val="00B050">
                      <a:alpha val="44000"/>
                    </a:srgb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순서도: 연결자 22"/>
              <p:cNvSpPr/>
              <p:nvPr/>
            </p:nvSpPr>
            <p:spPr>
              <a:xfrm>
                <a:off x="386002" y="3491753"/>
                <a:ext cx="552893" cy="547900"/>
              </a:xfrm>
              <a:prstGeom prst="flowChartConnector">
                <a:avLst/>
              </a:prstGeom>
              <a:solidFill>
                <a:srgbClr val="FF9933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순서도: 연결자 23"/>
              <p:cNvSpPr/>
              <p:nvPr/>
            </p:nvSpPr>
            <p:spPr>
              <a:xfrm>
                <a:off x="340922" y="2611685"/>
                <a:ext cx="244061" cy="248616"/>
              </a:xfrm>
              <a:prstGeom prst="flowChartConnector">
                <a:avLst/>
              </a:prstGeom>
              <a:solidFill>
                <a:schemeClr val="tx2">
                  <a:lumMod val="75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순서도: 연결자 24"/>
              <p:cNvSpPr/>
              <p:nvPr/>
            </p:nvSpPr>
            <p:spPr>
              <a:xfrm>
                <a:off x="859662" y="3319310"/>
                <a:ext cx="609093" cy="616869"/>
              </a:xfrm>
              <a:prstGeom prst="flowChartConnector">
                <a:avLst/>
              </a:prstGeom>
              <a:gradFill>
                <a:gsLst>
                  <a:gs pos="0">
                    <a:srgbClr val="009999"/>
                  </a:gs>
                  <a:gs pos="100000">
                    <a:srgbClr val="0000FF">
                      <a:alpha val="32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순서도: 연결자 25"/>
              <p:cNvSpPr/>
              <p:nvPr/>
            </p:nvSpPr>
            <p:spPr>
              <a:xfrm>
                <a:off x="1026342" y="5582975"/>
                <a:ext cx="244061" cy="248616"/>
              </a:xfrm>
              <a:prstGeom prst="flowChartConnector">
                <a:avLst/>
              </a:prstGeom>
              <a:solidFill>
                <a:srgbClr val="3568F9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순서도: 연결자 26"/>
              <p:cNvSpPr/>
              <p:nvPr/>
            </p:nvSpPr>
            <p:spPr>
              <a:xfrm>
                <a:off x="1227842" y="5246370"/>
                <a:ext cx="171393" cy="172005"/>
              </a:xfrm>
              <a:prstGeom prst="flowChartConnector">
                <a:avLst/>
              </a:prstGeom>
              <a:gradFill>
                <a:gsLst>
                  <a:gs pos="0">
                    <a:srgbClr val="39E739">
                      <a:alpha val="64706"/>
                    </a:srgb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순서도: 연결자 27"/>
              <p:cNvSpPr/>
              <p:nvPr/>
            </p:nvSpPr>
            <p:spPr>
              <a:xfrm>
                <a:off x="465823" y="4010855"/>
                <a:ext cx="171393" cy="172005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순서도: 연결자 28"/>
              <p:cNvSpPr/>
              <p:nvPr/>
            </p:nvSpPr>
            <p:spPr>
              <a:xfrm>
                <a:off x="112728" y="2150456"/>
                <a:ext cx="171393" cy="172005"/>
              </a:xfrm>
              <a:prstGeom prst="flowChartConnector">
                <a:avLst/>
              </a:prstGeom>
              <a:gradFill>
                <a:gsLst>
                  <a:gs pos="0">
                    <a:srgbClr val="F16BEB">
                      <a:alpha val="64706"/>
                    </a:srgb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순서도: 연결자 29"/>
              <p:cNvSpPr/>
              <p:nvPr/>
            </p:nvSpPr>
            <p:spPr>
              <a:xfrm>
                <a:off x="804131" y="5838896"/>
                <a:ext cx="171393" cy="172005"/>
              </a:xfrm>
              <a:prstGeom prst="flowChartConnector">
                <a:avLst/>
              </a:prstGeom>
              <a:gradFill>
                <a:gsLst>
                  <a:gs pos="0">
                    <a:srgbClr val="F16BEB">
                      <a:alpha val="64706"/>
                    </a:srgb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순서도: 연결자 33"/>
              <p:cNvSpPr/>
              <p:nvPr/>
            </p:nvSpPr>
            <p:spPr>
              <a:xfrm>
                <a:off x="855982" y="5962922"/>
                <a:ext cx="160811" cy="172005"/>
              </a:xfrm>
              <a:prstGeom prst="flowChartConnector">
                <a:avLst/>
              </a:prstGeom>
              <a:gradFill>
                <a:gsLst>
                  <a:gs pos="0">
                    <a:srgbClr val="009999">
                      <a:alpha val="78000"/>
                      <a:lumMod val="87000"/>
                      <a:lumOff val="13000"/>
                    </a:srgbClr>
                  </a:gs>
                  <a:gs pos="100000">
                    <a:srgbClr val="0000FF">
                      <a:lumMod val="69000"/>
                      <a:lumOff val="31000"/>
                      <a:alpha val="66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3712152" y="5051184"/>
            <a:ext cx="25395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spc="300" dirty="0" err="1">
                <a:solidFill>
                  <a:srgbClr val="4472C4">
                    <a:lumMod val="50000"/>
                  </a:srgb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평생교육팀</a:t>
            </a:r>
            <a:endParaRPr lang="ko-KR" altLang="en-US" sz="2500" b="1" spc="300" dirty="0">
              <a:solidFill>
                <a:srgbClr val="4472C4">
                  <a:lumMod val="50000"/>
                </a:srgbClr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468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4695398" y="1743068"/>
            <a:ext cx="3960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2021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년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679356" y="2465448"/>
            <a:ext cx="3960000" cy="2587815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1">
            <a:no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• 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이재명 팀장</a:t>
            </a:r>
          </a:p>
          <a:p>
            <a:pPr fontAlgn="base">
              <a:lnSpc>
                <a:spcPct val="200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• 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이영숙</a:t>
            </a:r>
          </a:p>
          <a:p>
            <a:pPr fontAlgn="base">
              <a:lnSpc>
                <a:spcPct val="200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• 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이충화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(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육아휴직 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11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월 복직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• 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천수영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(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육아휴직 대체 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1~10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월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77195" y="1743068"/>
            <a:ext cx="396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2020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년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61153" y="2463068"/>
            <a:ext cx="3960000" cy="2590195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1">
            <a:noAutofit/>
          </a:bodyPr>
          <a:lstStyle/>
          <a:p>
            <a:pPr fontAlgn="base" latinLnBrk="0">
              <a:lnSpc>
                <a:spcPct val="200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• 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서원형 과장</a:t>
            </a:r>
            <a:endParaRPr lang="en-US" altLang="ko-KR" b="1" dirty="0">
              <a:solidFill>
                <a:prstClr val="black"/>
              </a:solidFill>
              <a:latin typeface="맑은고딕"/>
              <a:ea typeface="나눔고딕 ExtraBold" panose="020D0904000000000000" pitchFamily="50" charset="-127"/>
            </a:endParaRPr>
          </a:p>
          <a:p>
            <a:pPr fontAlgn="base" latinLnBrk="0">
              <a:lnSpc>
                <a:spcPct val="200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• 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이재명</a:t>
            </a:r>
          </a:p>
          <a:p>
            <a:pPr fontAlgn="base" latinLnBrk="0">
              <a:lnSpc>
                <a:spcPct val="200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• 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이영숙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(8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월 합류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)</a:t>
            </a:r>
          </a:p>
          <a:p>
            <a:pPr fontAlgn="base" latinLnBrk="0">
              <a:lnSpc>
                <a:spcPct val="200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• 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이충화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(9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월 출산휴가 및 육아휴직</a:t>
            </a:r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61153" y="5211113"/>
            <a:ext cx="396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4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명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679356" y="5259629"/>
            <a:ext cx="3960000" cy="692627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3</a:t>
            </a:r>
            <a:r>
              <a:rPr lang="ko-KR" altLang="en-US" b="1" dirty="0">
                <a:solidFill>
                  <a:prstClr val="black"/>
                </a:solidFill>
                <a:latin typeface="맑은고딕"/>
                <a:ea typeface="나눔고딕 ExtraBold" panose="020D0904000000000000" pitchFamily="50" charset="-127"/>
              </a:rPr>
              <a:t>명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86038" y="295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1. 2020</a:t>
            </a:r>
            <a:r>
              <a:rPr lang="ko-KR" altLang="en-US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대비 팀 조직</a:t>
            </a:r>
            <a:r>
              <a:rPr lang="en-US" altLang="ko-KR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/</a:t>
            </a:r>
            <a:r>
              <a:rPr lang="ko-KR" altLang="en-US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인원 변화 사항</a:t>
            </a:r>
            <a:endParaRPr lang="ko-KR" altLang="en-US" sz="3000" b="1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4559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57557" y="4326626"/>
            <a:ext cx="8986443" cy="2186469"/>
            <a:chOff x="0" y="569232"/>
            <a:chExt cx="8324385" cy="1424332"/>
          </a:xfrm>
        </p:grpSpPr>
        <p:sp>
          <p:nvSpPr>
            <p:cNvPr id="20" name="직사각형 19"/>
            <p:cNvSpPr/>
            <p:nvPr/>
          </p:nvSpPr>
          <p:spPr>
            <a:xfrm>
              <a:off x="0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직사각형 20"/>
            <p:cNvSpPr/>
            <p:nvPr/>
          </p:nvSpPr>
          <p:spPr>
            <a:xfrm>
              <a:off x="104023" y="569232"/>
              <a:ext cx="8220362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0000" tIns="288000" rIns="180000" bIns="0" numCol="1" spcCol="1270" anchor="t" anchorCtr="0">
              <a:noAutofit/>
            </a:bodyPr>
            <a:lstStyle/>
            <a:p>
              <a:pPr fontAlgn="base"/>
              <a:r>
                <a:rPr lang="ko-KR" altLang="en-US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 </a:t>
              </a:r>
              <a:endPara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▶ 원예교실 </a:t>
              </a:r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1600" b="1" dirty="0" err="1">
                  <a:solidFill>
                    <a:prstClr val="black"/>
                  </a:solidFill>
                  <a:latin typeface="맑은 고딕" panose="020B0503020000020004" pitchFamily="50" charset="-127"/>
                </a:rPr>
                <a:t>사회복지공동모금회</a:t>
              </a: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 한국수출입은행 지정기탁사업</a:t>
              </a:r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  <a:endPara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▶ 국악교실 </a:t>
              </a:r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한국문화예술교육진흥원 지원사업</a:t>
              </a:r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) </a:t>
              </a:r>
              <a:endPara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▶ </a:t>
              </a:r>
              <a:r>
                <a:rPr lang="ko-KR" altLang="en-US" sz="1600" b="1" dirty="0" err="1">
                  <a:solidFill>
                    <a:prstClr val="black"/>
                  </a:solidFill>
                  <a:latin typeface="맑은 고딕" panose="020B0503020000020004" pitchFamily="50" charset="-127"/>
                </a:rPr>
                <a:t>행빚도예교실</a:t>
              </a: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 </a:t>
              </a:r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1600" b="1" dirty="0" err="1">
                  <a:solidFill>
                    <a:prstClr val="black"/>
                  </a:solidFill>
                  <a:latin typeface="맑은 고딕" panose="020B0503020000020004" pitchFamily="50" charset="-127"/>
                </a:rPr>
                <a:t>강동송파교육지원청</a:t>
              </a: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 지원사업</a:t>
              </a:r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  <a:endPara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▶ 정리수납교실 </a:t>
              </a:r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(</a:t>
              </a:r>
              <a:r>
                <a:rPr lang="ko-KR" altLang="en-US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강동구청 평생학습 지원사업</a:t>
              </a:r>
              <a:r>
                <a:rPr lang="en-US" altLang="ko-KR" sz="1600" b="1" dirty="0">
                  <a:solidFill>
                    <a:prstClr val="black"/>
                  </a:solidFill>
                  <a:latin typeface="맑은 고딕" panose="020B0503020000020004" pitchFamily="50" charset="-127"/>
                </a:rPr>
                <a:t>)</a:t>
              </a:r>
              <a:endPara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157557" y="1663763"/>
            <a:ext cx="8874147" cy="22986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▶ 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6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월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빛소리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사물놀이 동호회 제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9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회 대한민국장애인예술경연대회 예선 참여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kern="1400" spc="-50" dirty="0">
                <a:solidFill>
                  <a:prstClr val="black"/>
                </a:solidFill>
                <a:latin typeface="맑은 고딕" panose="020B0503020000020004" pitchFamily="50" charset="-127"/>
              </a:rPr>
              <a:t>▶</a:t>
            </a:r>
            <a:r>
              <a:rPr lang="ko-KR" altLang="en-US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9</a:t>
            </a:r>
            <a:r>
              <a:rPr lang="ko-KR" altLang="en-US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월</a:t>
            </a:r>
            <a:r>
              <a:rPr lang="en-US" altLang="ko-KR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kern="1400" spc="-6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색동어머니회</a:t>
            </a:r>
            <a:r>
              <a:rPr lang="ko-KR" altLang="en-US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 주최 제</a:t>
            </a:r>
            <a:r>
              <a:rPr lang="en-US" altLang="ko-KR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45</a:t>
            </a:r>
            <a:r>
              <a:rPr lang="ko-KR" altLang="en-US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회 대한민국 어머니 동화구연대회 </a:t>
            </a:r>
            <a:r>
              <a:rPr lang="en-US" altLang="ko-KR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3</a:t>
            </a:r>
            <a:r>
              <a:rPr lang="ko-KR" altLang="en-US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명 수상</a:t>
            </a:r>
            <a:r>
              <a:rPr lang="en-US" altLang="ko-KR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 (</a:t>
            </a:r>
            <a:r>
              <a:rPr lang="ko-KR" altLang="en-US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최우수상</a:t>
            </a:r>
            <a:r>
              <a:rPr lang="en-US" altLang="ko-KR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금상</a:t>
            </a:r>
            <a:r>
              <a:rPr lang="en-US" altLang="ko-KR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은상</a:t>
            </a:r>
            <a:r>
              <a:rPr lang="en-US" altLang="ko-KR" sz="1600" b="1" kern="1400" spc="-60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kern="1400" spc="-5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b="1" kern="1400" spc="-50" dirty="0">
                <a:solidFill>
                  <a:prstClr val="black"/>
                </a:solidFill>
                <a:latin typeface="맑은 고딕" panose="020B0503020000020004" pitchFamily="50" charset="-127"/>
              </a:rPr>
              <a:t>   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동화구연교실 회원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(3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명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), </a:t>
            </a:r>
            <a:r>
              <a:rPr lang="ko-KR" altLang="en-US" sz="1600" b="1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동화구연지도사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급 자격증 취득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▶ 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월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강동구청 주관 장애인식개선 미술작품 전시회 평생교육 프로그램 작품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(10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개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출품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   (</a:t>
            </a:r>
            <a:r>
              <a:rPr lang="ko-KR" altLang="en-US" sz="1600" b="1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행빚도예교실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종이공예교실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b="1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토탈공예교실</a:t>
            </a: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프로그램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7558" y="1208725"/>
            <a:ext cx="5874273" cy="6521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1) 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평생교육 프로그램 이용자 주체성 향상 노력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57559" y="4086735"/>
            <a:ext cx="5874273" cy="65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   2) 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외부 공모 지원사업 운영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3. 2021</a:t>
            </a:r>
            <a:r>
              <a:rPr lang="ko-KR" altLang="en-US" sz="30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중점 사업평가</a:t>
            </a:r>
            <a:endParaRPr lang="ko-KR" altLang="en-US" sz="3000" b="1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224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중점추진사항  및 </a:t>
            </a:r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추진 계획</a:t>
            </a:r>
            <a:endParaRPr lang="en-US" altLang="ko-KR" sz="2000" spc="-30" dirty="0">
              <a:solidFill>
                <a:schemeClr val="tx1">
                  <a:lumMod val="95000"/>
                  <a:lumOff val="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2523" y="1790701"/>
            <a:ext cx="6666177" cy="208932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당직제도 일부 도입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지침 및 </a:t>
            </a:r>
            <a:r>
              <a:rPr lang="ko-KR" altLang="en-US" sz="1600" b="1" spc="-150" dirty="0" err="1">
                <a:solidFill>
                  <a:schemeClr val="tx1"/>
                </a:solidFill>
                <a:latin typeface="+mn-ea"/>
              </a:rPr>
              <a:t>제규정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 정비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인사규정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복무규정 외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서울시 사회복지시설 처우개선제도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        . </a:t>
            </a:r>
            <a:r>
              <a:rPr lang="ko-KR" altLang="en-US" sz="1600" b="1" dirty="0" err="1">
                <a:solidFill>
                  <a:schemeClr val="tx1"/>
                </a:solidFill>
              </a:rPr>
              <a:t>자녀돌봄휴가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유급병가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복지포인트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장기근속휴가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lvl="0"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        .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건강검진휴가 신설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2022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년 적용 예정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복무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맑은 고딕"/>
                <a:ea typeface="맑은 고딕"/>
                <a:cs typeface="Verdana" panose="020B0604030504040204" pitchFamily="34" charset="0"/>
              </a:rPr>
              <a:t>ㆍ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서무</a:t>
            </a:r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987604" y="4110681"/>
            <a:ext cx="6666177" cy="218534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당직제도 보완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복무관리대장 운영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휴가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결근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외출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출장 기록 관리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복지관 지침 및 </a:t>
            </a:r>
            <a:r>
              <a:rPr lang="ko-KR" altLang="en-US" sz="1600" b="1" dirty="0" err="1">
                <a:solidFill>
                  <a:schemeClr val="tx1"/>
                </a:solidFill>
              </a:rPr>
              <a:t>제규정</a:t>
            </a:r>
            <a:r>
              <a:rPr lang="ko-KR" altLang="en-US" sz="1600" b="1" dirty="0">
                <a:solidFill>
                  <a:schemeClr val="tx1"/>
                </a:solidFill>
              </a:rPr>
              <a:t> 정비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직원 포상 제도 보완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직원 건강검진 추가검진지원 변경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0050" y="1790701"/>
            <a:ext cx="1467296" cy="208932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</a:p>
          <a:p>
            <a:pPr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평가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1402" y="4110681"/>
            <a:ext cx="1467296" cy="2185343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endParaRPr lang="en-US" altLang="ko-KR" b="1" spc="-50" dirty="0">
              <a:solidFill>
                <a:schemeClr val="tx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추진 계획</a:t>
            </a:r>
          </a:p>
        </p:txBody>
      </p:sp>
    </p:spTree>
    <p:extLst>
      <p:ext uri="{BB962C8B-B14F-4D97-AF65-F5344CB8AC3E}">
        <p14:creationId xmlns:p14="http://schemas.microsoft.com/office/powerpoint/2010/main" val="3619238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4. 2021</a:t>
            </a:r>
            <a:r>
              <a:rPr lang="ko-KR" altLang="en-US" sz="30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신규 사업평가</a:t>
            </a:r>
            <a:endParaRPr lang="ko-KR" altLang="en-US" sz="3000" b="1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57558" y="1872309"/>
            <a:ext cx="8441011" cy="4127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fontAlgn="base">
              <a:lnSpc>
                <a:spcPct val="250000"/>
              </a:lnSpc>
            </a:pPr>
            <a:r>
              <a:rPr lang="ko-KR" altLang="en-US" sz="1600" b="1" spc="-90" dirty="0">
                <a:solidFill>
                  <a:prstClr val="black"/>
                </a:solidFill>
              </a:rPr>
              <a:t>▶ </a:t>
            </a:r>
            <a:r>
              <a:rPr lang="en-US" altLang="ko-KR" sz="1600" b="1" spc="-90" dirty="0">
                <a:solidFill>
                  <a:prstClr val="black"/>
                </a:solidFill>
              </a:rPr>
              <a:t>2020</a:t>
            </a:r>
            <a:r>
              <a:rPr lang="ko-KR" altLang="en-US" sz="1600" b="1" spc="-90" dirty="0">
                <a:solidFill>
                  <a:prstClr val="black"/>
                </a:solidFill>
              </a:rPr>
              <a:t>년 </a:t>
            </a:r>
            <a:r>
              <a:rPr lang="ko-KR" altLang="en-US" sz="1600" b="1" spc="-90" dirty="0" err="1">
                <a:solidFill>
                  <a:prstClr val="black"/>
                </a:solidFill>
              </a:rPr>
              <a:t>평생교육팀</a:t>
            </a:r>
            <a:r>
              <a:rPr lang="ko-KR" altLang="en-US" sz="1600" b="1" spc="-90" dirty="0">
                <a:solidFill>
                  <a:prstClr val="black"/>
                </a:solidFill>
              </a:rPr>
              <a:t> 이용자 욕구 및 만족도 조사를 반영하여 신규 개설</a:t>
            </a:r>
          </a:p>
          <a:p>
            <a:pPr fontAlgn="base">
              <a:lnSpc>
                <a:spcPct val="250000"/>
              </a:lnSpc>
            </a:pPr>
            <a:r>
              <a:rPr lang="ko-KR" altLang="en-US" sz="1600" b="1" spc="-90" dirty="0">
                <a:solidFill>
                  <a:prstClr val="black"/>
                </a:solidFill>
              </a:rPr>
              <a:t>▶ 기존 온라인 프로그램</a:t>
            </a:r>
            <a:r>
              <a:rPr lang="en-US" altLang="ko-KR" sz="1600" b="1" spc="-90" dirty="0">
                <a:solidFill>
                  <a:prstClr val="black"/>
                </a:solidFill>
              </a:rPr>
              <a:t>(</a:t>
            </a:r>
            <a:r>
              <a:rPr lang="ko-KR" altLang="en-US" sz="1600" b="1" spc="-90" dirty="0">
                <a:solidFill>
                  <a:prstClr val="black"/>
                </a:solidFill>
              </a:rPr>
              <a:t>대면→온라인 전환</a:t>
            </a:r>
            <a:r>
              <a:rPr lang="en-US" altLang="ko-KR" sz="1600" b="1" spc="-90" dirty="0">
                <a:solidFill>
                  <a:prstClr val="black"/>
                </a:solidFill>
              </a:rPr>
              <a:t>)</a:t>
            </a:r>
            <a:r>
              <a:rPr lang="ko-KR" altLang="en-US" sz="1600" b="1" spc="-90" dirty="0">
                <a:solidFill>
                  <a:prstClr val="black"/>
                </a:solidFill>
              </a:rPr>
              <a:t>과 달리</a:t>
            </a:r>
            <a:r>
              <a:rPr lang="en-US" altLang="ko-KR" sz="1600" b="1" spc="-90" dirty="0">
                <a:solidFill>
                  <a:prstClr val="black"/>
                </a:solidFill>
              </a:rPr>
              <a:t>, </a:t>
            </a:r>
            <a:r>
              <a:rPr lang="ko-KR" altLang="en-US" sz="1600" b="1" spc="-90" dirty="0">
                <a:solidFill>
                  <a:prstClr val="black"/>
                </a:solidFill>
              </a:rPr>
              <a:t>온라인 전용 프로그램으로 운영 </a:t>
            </a:r>
            <a:endParaRPr lang="ko-KR" altLang="en-US" sz="1600" spc="-90" dirty="0">
              <a:solidFill>
                <a:prstClr val="black"/>
              </a:solidFill>
            </a:endParaRPr>
          </a:p>
          <a:p>
            <a:pPr fontAlgn="base">
              <a:lnSpc>
                <a:spcPct val="250000"/>
              </a:lnSpc>
            </a:pPr>
            <a:r>
              <a:rPr lang="ko-KR" altLang="en-US" sz="1600" b="1" spc="-90" dirty="0">
                <a:solidFill>
                  <a:prstClr val="black"/>
                </a:solidFill>
              </a:rPr>
              <a:t>▶ 거주지와 시간에 </a:t>
            </a:r>
            <a:r>
              <a:rPr lang="ko-KR" altLang="en-US" sz="1600" b="1" spc="-90" dirty="0" err="1">
                <a:solidFill>
                  <a:prstClr val="black"/>
                </a:solidFill>
              </a:rPr>
              <a:t>구애받지</a:t>
            </a:r>
            <a:r>
              <a:rPr lang="ko-KR" altLang="en-US" sz="1600" b="1" spc="-90" dirty="0">
                <a:solidFill>
                  <a:prstClr val="black"/>
                </a:solidFill>
              </a:rPr>
              <a:t>  않고 이용하는 장점에 따라</a:t>
            </a:r>
            <a:r>
              <a:rPr lang="en-US" altLang="ko-KR" sz="1600" b="1" spc="-90" dirty="0">
                <a:solidFill>
                  <a:prstClr val="black"/>
                </a:solidFill>
              </a:rPr>
              <a:t>, </a:t>
            </a:r>
            <a:r>
              <a:rPr lang="ko-KR" altLang="en-US" sz="1600" b="1" spc="-90" dirty="0">
                <a:solidFill>
                  <a:prstClr val="black"/>
                </a:solidFill>
              </a:rPr>
              <a:t>청장년층의 참여율이 높았음</a:t>
            </a:r>
            <a:endParaRPr lang="en-US" altLang="ko-KR" sz="1600" b="1" spc="-90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spc="-90" dirty="0">
                <a:solidFill>
                  <a:prstClr val="black"/>
                </a:solidFill>
              </a:rPr>
              <a:t>       (</a:t>
            </a:r>
            <a:r>
              <a:rPr lang="ko-KR" altLang="en-US" sz="1600" b="1" spc="-90" dirty="0">
                <a:solidFill>
                  <a:prstClr val="black"/>
                </a:solidFill>
              </a:rPr>
              <a:t>평균연령 </a:t>
            </a:r>
            <a:r>
              <a:rPr lang="en-US" altLang="ko-KR" sz="1600" b="1" spc="-90" dirty="0">
                <a:solidFill>
                  <a:prstClr val="black"/>
                </a:solidFill>
              </a:rPr>
              <a:t>44</a:t>
            </a:r>
            <a:r>
              <a:rPr lang="ko-KR" altLang="en-US" sz="1600" b="1" spc="-90" dirty="0">
                <a:solidFill>
                  <a:prstClr val="black"/>
                </a:solidFill>
              </a:rPr>
              <a:t>세</a:t>
            </a:r>
            <a:r>
              <a:rPr lang="en-US" altLang="ko-KR" sz="1600" b="1" spc="-90" dirty="0">
                <a:solidFill>
                  <a:prstClr val="black"/>
                </a:solidFill>
              </a:rPr>
              <a:t>)</a:t>
            </a:r>
            <a:r>
              <a:rPr lang="ko-KR" altLang="en-US" sz="1600" b="1" spc="-90" dirty="0">
                <a:solidFill>
                  <a:prstClr val="black"/>
                </a:solidFill>
              </a:rPr>
              <a:t> </a:t>
            </a:r>
            <a:endParaRPr lang="ko-KR" altLang="en-US" sz="1600" spc="-90" dirty="0">
              <a:solidFill>
                <a:prstClr val="black"/>
              </a:solidFill>
            </a:endParaRPr>
          </a:p>
          <a:p>
            <a:pPr fontAlgn="base">
              <a:lnSpc>
                <a:spcPct val="250000"/>
              </a:lnSpc>
            </a:pPr>
            <a:r>
              <a:rPr lang="ko-KR" altLang="en-US" sz="1600" b="1" spc="-90" dirty="0">
                <a:solidFill>
                  <a:prstClr val="black"/>
                </a:solidFill>
              </a:rPr>
              <a:t>▶ </a:t>
            </a:r>
            <a:r>
              <a:rPr lang="ko-KR" altLang="en-US" sz="1600" b="1" spc="-130" dirty="0">
                <a:solidFill>
                  <a:prstClr val="black"/>
                </a:solidFill>
              </a:rPr>
              <a:t>타기관보다 시각장애인에게 요가를 쉽고 자세하게 설명한다는 회원들의 높은 만족도와 좋은 평가</a:t>
            </a:r>
            <a:r>
              <a:rPr lang="ko-KR" altLang="en-US" sz="1600" b="1" spc="-90" dirty="0">
                <a:solidFill>
                  <a:prstClr val="black"/>
                </a:solidFill>
              </a:rPr>
              <a:t>▶ 본인 동작에 대한 궁금함으로 인해</a:t>
            </a:r>
            <a:r>
              <a:rPr lang="en-US" altLang="ko-KR" sz="1600" b="1" spc="-90" dirty="0">
                <a:solidFill>
                  <a:prstClr val="black"/>
                </a:solidFill>
              </a:rPr>
              <a:t>, </a:t>
            </a:r>
            <a:r>
              <a:rPr lang="ko-KR" altLang="en-US" sz="1600" b="1" spc="-90" dirty="0">
                <a:solidFill>
                  <a:prstClr val="black"/>
                </a:solidFill>
              </a:rPr>
              <a:t>내년엔 온라인으로 자세 교정 및 질의 응답시간 계획</a:t>
            </a:r>
            <a:endParaRPr lang="ko-KR" altLang="en-US" sz="1600" spc="-90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7558" y="1385187"/>
            <a:ext cx="5874273" cy="6521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prstClr val="white"/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1) 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온라인 요가교실 신설 </a:t>
            </a:r>
          </a:p>
        </p:txBody>
      </p:sp>
    </p:spTree>
    <p:extLst>
      <p:ext uri="{BB962C8B-B14F-4D97-AF65-F5344CB8AC3E}">
        <p14:creationId xmlns:p14="http://schemas.microsoft.com/office/powerpoint/2010/main" val="4088595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242133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5. 2021</a:t>
            </a:r>
            <a:r>
              <a:rPr lang="ko-KR" altLang="en-US" sz="30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코로나</a:t>
            </a:r>
            <a:r>
              <a:rPr lang="en-US" altLang="ko-KR" sz="30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-19 </a:t>
            </a:r>
            <a:r>
              <a:rPr lang="ko-KR" altLang="en-US" sz="30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대응 평가</a:t>
            </a:r>
            <a:endParaRPr lang="ko-KR" altLang="en-US" sz="3000" b="1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3044" y="1722282"/>
            <a:ext cx="8783242" cy="14980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1600" b="1" spc="-80" dirty="0">
                <a:solidFill>
                  <a:prstClr val="black"/>
                </a:solidFill>
              </a:rPr>
              <a:t>▶ </a:t>
            </a:r>
            <a:r>
              <a:rPr lang="ko-KR" altLang="en-US" sz="1600" b="1" spc="-100" dirty="0">
                <a:solidFill>
                  <a:prstClr val="black"/>
                </a:solidFill>
              </a:rPr>
              <a:t>여성대학</a:t>
            </a:r>
            <a:r>
              <a:rPr lang="en-US" altLang="ko-KR" sz="1600" b="1" spc="-100" dirty="0">
                <a:solidFill>
                  <a:prstClr val="black"/>
                </a:solidFill>
              </a:rPr>
              <a:t>, </a:t>
            </a:r>
            <a:r>
              <a:rPr lang="ko-KR" altLang="en-US" sz="1600" b="1" spc="-100" dirty="0">
                <a:solidFill>
                  <a:prstClr val="black"/>
                </a:solidFill>
              </a:rPr>
              <a:t>문화대학</a:t>
            </a:r>
            <a:r>
              <a:rPr lang="en-US" altLang="ko-KR" sz="1600" b="1" spc="-100" dirty="0">
                <a:solidFill>
                  <a:prstClr val="black"/>
                </a:solidFill>
              </a:rPr>
              <a:t>, </a:t>
            </a:r>
            <a:r>
              <a:rPr lang="ko-KR" altLang="en-US" sz="1600" b="1" spc="-100" dirty="0">
                <a:solidFill>
                  <a:prstClr val="black"/>
                </a:solidFill>
              </a:rPr>
              <a:t>노인대학</a:t>
            </a:r>
            <a:r>
              <a:rPr lang="en-US" altLang="ko-KR" sz="1600" b="1" spc="-100" dirty="0">
                <a:solidFill>
                  <a:prstClr val="black"/>
                </a:solidFill>
              </a:rPr>
              <a:t>, </a:t>
            </a:r>
            <a:r>
              <a:rPr lang="ko-KR" altLang="en-US" sz="1600" b="1" spc="-100" dirty="0">
                <a:solidFill>
                  <a:prstClr val="black"/>
                </a:solidFill>
              </a:rPr>
              <a:t>종이공예교실</a:t>
            </a:r>
            <a:r>
              <a:rPr lang="en-US" altLang="ko-KR" sz="1600" b="1" spc="-100" dirty="0">
                <a:solidFill>
                  <a:prstClr val="black"/>
                </a:solidFill>
              </a:rPr>
              <a:t>, </a:t>
            </a:r>
            <a:r>
              <a:rPr lang="ko-KR" altLang="en-US" sz="1600" b="1" spc="-100" dirty="0">
                <a:solidFill>
                  <a:prstClr val="black"/>
                </a:solidFill>
              </a:rPr>
              <a:t>동화구연교실</a:t>
            </a:r>
            <a:r>
              <a:rPr lang="en-US" altLang="ko-KR" sz="1600" b="1" spc="-100" dirty="0">
                <a:solidFill>
                  <a:prstClr val="black"/>
                </a:solidFill>
              </a:rPr>
              <a:t>, </a:t>
            </a:r>
            <a:r>
              <a:rPr lang="ko-KR" altLang="en-US" sz="1600" b="1" spc="-100" dirty="0" err="1">
                <a:solidFill>
                  <a:prstClr val="black"/>
                </a:solidFill>
              </a:rPr>
              <a:t>행빚도예교실</a:t>
            </a:r>
            <a:r>
              <a:rPr lang="en-US" altLang="ko-KR" sz="1600" b="1" spc="-100" dirty="0">
                <a:solidFill>
                  <a:prstClr val="black"/>
                </a:solidFill>
              </a:rPr>
              <a:t>, </a:t>
            </a:r>
            <a:r>
              <a:rPr lang="ko-KR" altLang="en-US" sz="1600" b="1" spc="-100" dirty="0">
                <a:solidFill>
                  <a:prstClr val="black"/>
                </a:solidFill>
              </a:rPr>
              <a:t>원예교실</a:t>
            </a:r>
            <a:r>
              <a:rPr lang="en-US" altLang="ko-KR" sz="1600" b="1" spc="-100" dirty="0">
                <a:solidFill>
                  <a:prstClr val="black"/>
                </a:solidFill>
              </a:rPr>
              <a:t>, </a:t>
            </a:r>
            <a:r>
              <a:rPr lang="ko-KR" altLang="en-US" sz="1600" b="1" spc="-100" dirty="0">
                <a:solidFill>
                  <a:prstClr val="black"/>
                </a:solidFill>
              </a:rPr>
              <a:t>정리수납교실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b="1" spc="-80" dirty="0">
                <a:solidFill>
                  <a:prstClr val="black"/>
                </a:solidFill>
              </a:rPr>
              <a:t>▶ 소규모로 진행함에 따라 참가자 수준에 맞게 강사의 개별접근이 가능하여 강의효과가 증대됨</a:t>
            </a:r>
            <a:endParaRPr lang="ko-KR" altLang="en-US" sz="1600" spc="-80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endParaRPr lang="ko-KR" altLang="en-US" sz="1600" spc="-90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3044" y="1240044"/>
            <a:ext cx="5874273" cy="6521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prstClr val="white"/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1) 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소규모 대면 평생교육 프로그램 운영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(8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개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3044" y="3893982"/>
            <a:ext cx="8783242" cy="255036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1600" b="1" dirty="0">
                <a:solidFill>
                  <a:prstClr val="black"/>
                </a:solidFill>
              </a:rPr>
              <a:t>▶ 민요교실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어울림</a:t>
            </a:r>
            <a:r>
              <a:rPr lang="en-US" altLang="ko-KR" sz="1600" b="1" dirty="0">
                <a:solidFill>
                  <a:prstClr val="black"/>
                </a:solidFill>
              </a:rPr>
              <a:t>/</a:t>
            </a:r>
            <a:r>
              <a:rPr lang="ko-KR" altLang="en-US" sz="1600" b="1" dirty="0" err="1">
                <a:solidFill>
                  <a:prstClr val="black"/>
                </a:solidFill>
              </a:rPr>
              <a:t>투게더</a:t>
            </a:r>
            <a:r>
              <a:rPr lang="ko-KR" altLang="en-US" sz="1600" b="1" dirty="0">
                <a:solidFill>
                  <a:prstClr val="black"/>
                </a:solidFill>
              </a:rPr>
              <a:t> 하모니카교실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 err="1">
                <a:solidFill>
                  <a:prstClr val="black"/>
                </a:solidFill>
              </a:rPr>
              <a:t>힐링댄스교실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신바람노래교실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온라인요가교실</a:t>
            </a:r>
            <a:endParaRPr lang="ko-KR" altLang="en-US" sz="1600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b="1" dirty="0">
                <a:solidFill>
                  <a:prstClr val="black"/>
                </a:solidFill>
              </a:rPr>
              <a:t>▶ </a:t>
            </a:r>
            <a:r>
              <a:rPr lang="ko-KR" altLang="en-US" sz="1600" b="1" dirty="0" err="1">
                <a:solidFill>
                  <a:prstClr val="black"/>
                </a:solidFill>
              </a:rPr>
              <a:t>라온</a:t>
            </a:r>
            <a:r>
              <a:rPr lang="en-US" altLang="ko-KR" sz="1600" b="1" dirty="0">
                <a:solidFill>
                  <a:prstClr val="black"/>
                </a:solidFill>
              </a:rPr>
              <a:t>e </a:t>
            </a:r>
            <a:r>
              <a:rPr lang="ko-KR" altLang="en-US" sz="1600" b="1" dirty="0">
                <a:solidFill>
                  <a:prstClr val="black"/>
                </a:solidFill>
              </a:rPr>
              <a:t>온라인 전용 교육 홈페이지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 err="1">
                <a:solidFill>
                  <a:prstClr val="black"/>
                </a:solidFill>
              </a:rPr>
              <a:t>이메일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 err="1">
                <a:solidFill>
                  <a:prstClr val="black"/>
                </a:solidFill>
              </a:rPr>
              <a:t>카카오톡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휴대폰 파일 전달 등으로 교육내용 전달 </a:t>
            </a:r>
            <a:endParaRPr lang="ko-KR" altLang="en-US" sz="1600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b="1" dirty="0">
                <a:solidFill>
                  <a:prstClr val="black"/>
                </a:solidFill>
              </a:rPr>
              <a:t>▶ </a:t>
            </a:r>
            <a:r>
              <a:rPr lang="ko-KR" altLang="en-US" sz="1600" b="1" spc="-150" dirty="0">
                <a:solidFill>
                  <a:prstClr val="black"/>
                </a:solidFill>
              </a:rPr>
              <a:t>직장생활을 하여</a:t>
            </a:r>
            <a:r>
              <a:rPr lang="en-US" altLang="ko-KR" sz="1600" b="1" spc="-150" dirty="0">
                <a:solidFill>
                  <a:prstClr val="black"/>
                </a:solidFill>
              </a:rPr>
              <a:t>, </a:t>
            </a:r>
            <a:r>
              <a:rPr lang="ko-KR" altLang="en-US" sz="1600" b="1" spc="-150" dirty="0">
                <a:solidFill>
                  <a:prstClr val="black"/>
                </a:solidFill>
              </a:rPr>
              <a:t>평소 복지관 이용이 어려웠던 </a:t>
            </a:r>
            <a:r>
              <a:rPr lang="en-US" altLang="ko-KR" sz="1600" b="1" spc="-150" dirty="0">
                <a:solidFill>
                  <a:prstClr val="black"/>
                </a:solidFill>
              </a:rPr>
              <a:t>30~50</a:t>
            </a:r>
            <a:r>
              <a:rPr lang="ko-KR" altLang="en-US" sz="1600" b="1" spc="-150" dirty="0">
                <a:solidFill>
                  <a:prstClr val="black"/>
                </a:solidFill>
              </a:rPr>
              <a:t>대 이용자의 </a:t>
            </a:r>
            <a:r>
              <a:rPr lang="ko-KR" altLang="en-US" sz="1600" b="1" spc="-150" dirty="0" err="1">
                <a:solidFill>
                  <a:prstClr val="black"/>
                </a:solidFill>
              </a:rPr>
              <a:t>접근성이</a:t>
            </a:r>
            <a:r>
              <a:rPr lang="ko-KR" altLang="en-US" sz="1600" b="1" spc="-150" dirty="0">
                <a:solidFill>
                  <a:prstClr val="black"/>
                </a:solidFill>
              </a:rPr>
              <a:t> 높아 만족감이 높았음</a:t>
            </a:r>
            <a:endParaRPr lang="ko-KR" altLang="en-US" sz="1600" spc="-150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b="1" dirty="0">
                <a:solidFill>
                  <a:prstClr val="black"/>
                </a:solidFill>
              </a:rPr>
              <a:t>▶ 온라인 </a:t>
            </a:r>
            <a:r>
              <a:rPr lang="ko-KR" altLang="en-US" sz="1600" b="1" dirty="0" err="1">
                <a:solidFill>
                  <a:prstClr val="black"/>
                </a:solidFill>
              </a:rPr>
              <a:t>접근성이</a:t>
            </a:r>
            <a:r>
              <a:rPr lang="ko-KR" altLang="en-US" sz="1600" b="1" dirty="0">
                <a:solidFill>
                  <a:prstClr val="black"/>
                </a:solidFill>
              </a:rPr>
              <a:t> 낮은 노년층의 경우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 err="1">
                <a:solidFill>
                  <a:prstClr val="black"/>
                </a:solidFill>
              </a:rPr>
              <a:t>라온</a:t>
            </a:r>
            <a:r>
              <a:rPr lang="en-US" altLang="ko-KR" sz="1600" b="1" dirty="0">
                <a:solidFill>
                  <a:prstClr val="black"/>
                </a:solidFill>
              </a:rPr>
              <a:t>e </a:t>
            </a:r>
            <a:r>
              <a:rPr lang="ko-KR" altLang="en-US" sz="1600" b="1" dirty="0">
                <a:solidFill>
                  <a:prstClr val="black"/>
                </a:solidFill>
              </a:rPr>
              <a:t>홈페이지</a:t>
            </a:r>
            <a:r>
              <a:rPr lang="en-US" altLang="ko-KR" sz="1600" b="1" dirty="0">
                <a:solidFill>
                  <a:prstClr val="black"/>
                </a:solidFill>
              </a:rPr>
              <a:t>(</a:t>
            </a:r>
            <a:r>
              <a:rPr lang="ko-KR" altLang="en-US" sz="1600" b="1" dirty="0" err="1">
                <a:solidFill>
                  <a:prstClr val="black"/>
                </a:solidFill>
              </a:rPr>
              <a:t>웹환경</a:t>
            </a:r>
            <a:r>
              <a:rPr lang="en-US" altLang="ko-KR" sz="1600" b="1" dirty="0">
                <a:solidFill>
                  <a:prstClr val="black"/>
                </a:solidFill>
              </a:rPr>
              <a:t>) </a:t>
            </a:r>
            <a:r>
              <a:rPr lang="ko-KR" altLang="en-US" sz="1600" b="1" dirty="0">
                <a:solidFill>
                  <a:prstClr val="black"/>
                </a:solidFill>
              </a:rPr>
              <a:t>활용에 어려움이 있었음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3044" y="3411744"/>
            <a:ext cx="5874273" cy="6521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prstClr val="white"/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2) 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온라인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비대면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평생교육 프로그램 운영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(6</a:t>
            </a:r>
            <a:r>
              <a:rPr lang="ko-KR" altLang="en-US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개</a:t>
            </a:r>
            <a:r>
              <a:rPr lang="en-US" altLang="ko-KR" sz="20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282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1" y="226524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spc="-150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6. 2022</a:t>
            </a:r>
            <a:r>
              <a:rPr lang="ko-KR" altLang="en-US" sz="3000" b="1" spc="-150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팀 중점추진방향</a:t>
            </a:r>
            <a:endParaRPr lang="ko-KR" altLang="en-US" sz="3000" b="1" spc="-15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6867" y="1191242"/>
            <a:ext cx="8871227" cy="2891176"/>
            <a:chOff x="116867" y="1263812"/>
            <a:chExt cx="8871227" cy="2891176"/>
          </a:xfrm>
        </p:grpSpPr>
        <p:grpSp>
          <p:nvGrpSpPr>
            <p:cNvPr id="35" name="그룹 34"/>
            <p:cNvGrpSpPr/>
            <p:nvPr/>
          </p:nvGrpSpPr>
          <p:grpSpPr>
            <a:xfrm>
              <a:off x="587514" y="1263812"/>
              <a:ext cx="8400580" cy="2891176"/>
              <a:chOff x="-11792" y="633693"/>
              <a:chExt cx="9203028" cy="1222587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-10849" y="633693"/>
                <a:ext cx="9202085" cy="122258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8" name="직사각형 37"/>
              <p:cNvSpPr/>
              <p:nvPr/>
            </p:nvSpPr>
            <p:spPr>
              <a:xfrm>
                <a:off x="-11792" y="633693"/>
                <a:ext cx="9203028" cy="12225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0000" tIns="0" rIns="288000" bIns="0" numCol="1" spcCol="1270" anchor="ctr" anchorCtr="0">
                <a:noAutofit/>
              </a:bodyPr>
              <a:lstStyle/>
              <a:p>
                <a:pPr fontAlgn="base"/>
                <a:r>
                  <a:rPr lang="ko-KR" altLang="en-US" b="1" spc="-15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시각장애인 욕구 중심 서비스 개발 확대와 </a:t>
                </a:r>
                <a:r>
                  <a:rPr lang="ko-KR" altLang="en-US" b="1" spc="-150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생애주기별</a:t>
                </a:r>
                <a:r>
                  <a:rPr lang="en-US" altLang="ko-KR" b="1" spc="-15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(</a:t>
                </a:r>
                <a:r>
                  <a:rPr lang="ko-KR" altLang="en-US" b="1" spc="-15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맞춤형</a:t>
                </a:r>
                <a:r>
                  <a:rPr lang="en-US" altLang="ko-KR" b="1" spc="-15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) </a:t>
                </a:r>
                <a:r>
                  <a:rPr lang="ko-KR" altLang="en-US" b="1" spc="-15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평생교육 지원</a:t>
                </a:r>
                <a:endParaRPr lang="en-US" altLang="ko-KR" b="1" spc="-1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/>
                <a:endParaRPr lang="en-US" altLang="ko-KR" sz="600" spc="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 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▶ 온라인 인문학교실 신설</a:t>
                </a:r>
                <a:endPara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     (21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년 </a:t>
                </a:r>
                <a:r>
                  <a:rPr lang="ko-KR" altLang="en-US" sz="16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평생교육팀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이용자 욕구 만족도 조사 반영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)</a:t>
                </a:r>
                <a:endPara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 ▶ 건강한 라이프 스타일 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DIY 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교실 신설</a:t>
                </a:r>
                <a:endPara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     (21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년 </a:t>
                </a:r>
                <a:r>
                  <a:rPr lang="ko-KR" altLang="en-US" sz="16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평생교육팀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이용자 욕구 만족도 조사 반영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)</a:t>
                </a:r>
                <a:endParaRPr lang="ko-KR" alt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 ▶ 청장년 대상 지역사회 문화체험활동 신설</a:t>
                </a:r>
                <a:endPara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     (21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년 복지관 이용자 욕구 만족도 조사 반영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)</a:t>
                </a:r>
                <a:endParaRPr lang="ko-KR" alt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116867" y="1263812"/>
              <a:ext cx="481473" cy="47790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endParaRPr lang="ko-KR" altLang="en-US" sz="2000" b="1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6867" y="4387210"/>
            <a:ext cx="8871227" cy="1936587"/>
            <a:chOff x="116867" y="4387210"/>
            <a:chExt cx="8871227" cy="1936587"/>
          </a:xfrm>
        </p:grpSpPr>
        <p:grpSp>
          <p:nvGrpSpPr>
            <p:cNvPr id="53" name="그룹 52"/>
            <p:cNvGrpSpPr/>
            <p:nvPr/>
          </p:nvGrpSpPr>
          <p:grpSpPr>
            <a:xfrm>
              <a:off x="587514" y="4387210"/>
              <a:ext cx="8400580" cy="1936587"/>
              <a:chOff x="-11792" y="633693"/>
              <a:chExt cx="9203028" cy="1222587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-10849" y="633693"/>
                <a:ext cx="9202085" cy="122258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6" name="직사각형 55"/>
              <p:cNvSpPr/>
              <p:nvPr/>
            </p:nvSpPr>
            <p:spPr>
              <a:xfrm>
                <a:off x="-11792" y="633693"/>
                <a:ext cx="9203028" cy="12225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0000" tIns="0" rIns="288000" bIns="0" numCol="1" spcCol="1270" anchor="ctr" anchorCtr="0">
                <a:noAutofit/>
              </a:bodyPr>
              <a:lstStyle/>
              <a:p>
                <a:pPr fontAlgn="base"/>
                <a:r>
                  <a:rPr lang="ko-KR" altLang="en-US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평생교육 영역의 다양화 모색 </a:t>
                </a:r>
                <a:endParaRPr lang="ko-KR" alt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  <a:p>
                <a:pPr fontAlgn="base"/>
                <a:endParaRPr lang="en-US" altLang="ko-KR" sz="600" spc="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>
                  <a:lnSpc>
                    <a:spcPct val="200000"/>
                  </a:lnSpc>
                </a:pPr>
                <a:r>
                  <a:rPr lang="ko-KR" altLang="en-US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 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▶ 취업 전 청년 시각장애인의 소양교육 운영</a:t>
                </a:r>
                <a:endParaRPr lang="ko-KR" alt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  <a:p>
                <a:pPr fontAlgn="base">
                  <a:lnSpc>
                    <a:spcPct val="200000"/>
                  </a:lnSpc>
                </a:pP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   ▶ 자격증 취득 강좌에 대한 향후 운영 방향 설정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(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전문평생교육 영역으로의 발돋움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)</a:t>
                </a:r>
                <a:endParaRPr lang="ko-KR" alt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116867" y="4387210"/>
              <a:ext cx="481473" cy="47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endParaRPr lang="ko-KR" altLang="en-US" sz="2000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635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1" y="226524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spc="-150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6. 2022</a:t>
            </a:r>
            <a:r>
              <a:rPr lang="ko-KR" altLang="en-US" sz="3000" b="1" spc="-150" dirty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팀 중점추진방향</a:t>
            </a:r>
            <a:endParaRPr lang="ko-KR" altLang="en-US" sz="3000" b="1" spc="-15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36386" y="1223095"/>
            <a:ext cx="8871227" cy="1665252"/>
            <a:chOff x="116867" y="4387210"/>
            <a:chExt cx="8871227" cy="1665252"/>
          </a:xfrm>
        </p:grpSpPr>
        <p:grpSp>
          <p:nvGrpSpPr>
            <p:cNvPr id="4" name="그룹 3"/>
            <p:cNvGrpSpPr/>
            <p:nvPr/>
          </p:nvGrpSpPr>
          <p:grpSpPr>
            <a:xfrm>
              <a:off x="587514" y="4387212"/>
              <a:ext cx="8400580" cy="1665250"/>
              <a:chOff x="-11792" y="633694"/>
              <a:chExt cx="9203028" cy="1051289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-10849" y="633694"/>
                <a:ext cx="9202085" cy="105128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7" name="직사각형 6"/>
              <p:cNvSpPr/>
              <p:nvPr/>
            </p:nvSpPr>
            <p:spPr>
              <a:xfrm>
                <a:off x="-11792" y="633694"/>
                <a:ext cx="9203028" cy="1051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0000" tIns="0" rIns="288000" bIns="0" numCol="1" spcCol="1270" anchor="ctr" anchorCtr="0">
                <a:noAutofit/>
              </a:bodyPr>
              <a:lstStyle/>
              <a:p>
                <a:pPr fontAlgn="base"/>
                <a:r>
                  <a:rPr lang="ko-KR" altLang="en-US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포스트 코로나에 대응한 안정적 프로그램 운영 방안 마련</a:t>
                </a:r>
                <a:endParaRPr lang="ko-KR" alt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  <a:p>
                <a:pPr fontAlgn="base"/>
                <a:endParaRPr lang="en-US" altLang="ko-KR" sz="600" spc="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endParaRPr>
              </a:p>
              <a:p>
                <a:pPr fontAlgn="base">
                  <a:lnSpc>
                    <a:spcPct val="200000"/>
                  </a:lnSpc>
                </a:pPr>
                <a:r>
                  <a:rPr lang="ko-KR" altLang="en-US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맑은 고딕" panose="020B0503020000020004" pitchFamily="50" charset="-127"/>
                  </a:rPr>
                  <a:t>  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▶ 온라인 전용 강좌 및 소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, </a:t>
                </a:r>
                <a:r>
                  <a:rPr lang="ko-KR" altLang="en-US" sz="16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중그룹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대면 강좌 운영 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(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온라인 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4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개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, 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대면 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16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개 사업</a:t>
                </a:r>
                <a:r>
                  <a:rPr lang="en-US" altLang="ko-KR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)</a:t>
                </a:r>
                <a:endPara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  <a:p>
                <a:pPr fontAlgn="base">
                  <a:lnSpc>
                    <a:spcPct val="200000"/>
                  </a:lnSpc>
                </a:pP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  ▶ 노년층 대상 온라인 </a:t>
                </a:r>
                <a:r>
                  <a:rPr lang="ko-KR" altLang="en-US" sz="16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접근성</a:t>
                </a:r>
                <a:r>
                  <a:rPr lang="ko-KR" altLang="en-US" sz="16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향상 교육 지원 </a:t>
                </a:r>
                <a:endParaRPr lang="ko-KR" alt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116867" y="4387210"/>
              <a:ext cx="481473" cy="47790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endParaRPr lang="ko-KR" altLang="en-US" sz="2000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07033" y="3320409"/>
            <a:ext cx="8400580" cy="3167476"/>
            <a:chOff x="-11792" y="633693"/>
            <a:chExt cx="9203028" cy="1129430"/>
          </a:xfrm>
        </p:grpSpPr>
        <p:sp>
          <p:nvSpPr>
            <p:cNvPr id="12" name="직사각형 11"/>
            <p:cNvSpPr/>
            <p:nvPr/>
          </p:nvSpPr>
          <p:spPr>
            <a:xfrm>
              <a:off x="-10849" y="633693"/>
              <a:ext cx="9202085" cy="11294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직사각형 12"/>
            <p:cNvSpPr/>
            <p:nvPr/>
          </p:nvSpPr>
          <p:spPr>
            <a:xfrm>
              <a:off x="-11792" y="633693"/>
              <a:ext cx="9203028" cy="1129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0" rIns="288000" bIns="0" numCol="1" spcCol="1270" anchor="ctr" anchorCtr="0">
              <a:noAutofit/>
            </a:bodyPr>
            <a:lstStyle/>
            <a:p>
              <a:pPr fontAlgn="base"/>
              <a:r>
                <a:rPr lang="ko-KR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외부 우수공모사업 적극 참여</a:t>
              </a:r>
              <a:endParaRPr lang="ko-KR" alt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fontAlgn="base"/>
              <a:endParaRPr lang="en-US" altLang="ko-KR" sz="600" spc="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맑은 고딕" panose="020B0503020000020004" pitchFamily="50" charset="-127"/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맑은 고딕" panose="020B0503020000020004" pitchFamily="50" charset="-127"/>
                </a:rPr>
                <a:t>  </a:t>
              </a: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▶ 원예교실 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</a:t>
              </a:r>
              <a:r>
                <a:rPr lang="ko-KR" altLang="en-US" sz="16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사회복지공동모금회</a:t>
              </a: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한국수출입은행 지정기탁사업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)</a:t>
              </a:r>
              <a:endParaRPr lang="ko-KR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  ▶ 국악교실 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</a:t>
              </a: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한국문화예술교육진흥원 지원사업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) </a:t>
              </a:r>
              <a:endParaRPr lang="ko-KR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  ▶ 건강한 라이프 스타일 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DIY </a:t>
              </a: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교실 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</a:t>
              </a:r>
              <a:r>
                <a:rPr lang="ko-KR" altLang="en-US" sz="1600" b="1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강동송파교육지원청</a:t>
              </a: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지원사업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) </a:t>
              </a:r>
              <a:endParaRPr lang="ko-KR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  ▶ 온라인 인문학교실 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</a:t>
              </a: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강동구청 평생학습 지원사업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)</a:t>
              </a:r>
              <a:endParaRPr lang="ko-KR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  ▶ 문화공연 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</a:t>
              </a: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서울시립교향악단 지원사업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) </a:t>
              </a:r>
              <a:endParaRPr lang="ko-KR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fontAlgn="base">
                <a:lnSpc>
                  <a:spcPct val="150000"/>
                </a:lnSpc>
              </a:pP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  ▶ 건강교실 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(</a:t>
              </a:r>
              <a:r>
                <a:rPr lang="ko-KR" alt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강동구보건소 지원사업</a:t>
              </a:r>
              <a:r>
                <a:rPr lang="en-US" altLang="ko-KR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) </a:t>
              </a:r>
              <a:endParaRPr lang="ko-KR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36386" y="3320409"/>
            <a:ext cx="481473" cy="4779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2000" b="1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3682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ln w="50800" cmpd="thickThin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+mj-ea"/>
                <a:ea typeface="+mj-ea"/>
              </a:rPr>
              <a:t>2021</a:t>
            </a:r>
            <a:r>
              <a:rPr lang="ko-KR" altLang="en-US" b="1" dirty="0">
                <a:latin typeface="+mj-ea"/>
                <a:ea typeface="+mj-ea"/>
              </a:rPr>
              <a:t>년</a:t>
            </a:r>
            <a:br>
              <a:rPr lang="en-US" altLang="ko-KR" b="1" dirty="0">
                <a:latin typeface="+mj-ea"/>
                <a:ea typeface="+mj-ea"/>
              </a:rPr>
            </a:br>
            <a:r>
              <a:rPr lang="ko-KR" altLang="en-US" b="1" dirty="0">
                <a:latin typeface="+mj-ea"/>
                <a:ea typeface="+mj-ea"/>
              </a:rPr>
              <a:t>연간 사업 평가 보고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4400" b="1" dirty="0">
                <a:latin typeface="+mj-ea"/>
                <a:ea typeface="+mj-ea"/>
              </a:rPr>
              <a:t>&lt;</a:t>
            </a:r>
            <a:r>
              <a:rPr lang="ko-KR" altLang="en-US" sz="4400" b="1" dirty="0" err="1">
                <a:latin typeface="+mj-ea"/>
                <a:ea typeface="+mj-ea"/>
              </a:rPr>
              <a:t>지역사회팀</a:t>
            </a:r>
            <a:r>
              <a:rPr lang="en-US" altLang="ko-KR" sz="4400" b="1" dirty="0">
                <a:latin typeface="+mj-ea"/>
                <a:ea typeface="+mj-ea"/>
              </a:rPr>
              <a:t>&gt;</a:t>
            </a:r>
            <a:endParaRPr lang="ko-KR" altLang="en-US" sz="4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15577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u="sng" dirty="0">
                <a:latin typeface="+mj-ea"/>
              </a:rPr>
              <a:t>1. 2020</a:t>
            </a:r>
            <a:r>
              <a:rPr lang="ko-KR" altLang="en-US" sz="3200" b="1" u="sng" dirty="0">
                <a:latin typeface="+mj-ea"/>
              </a:rPr>
              <a:t>년 대비 팀 인원 변화 사항</a:t>
            </a: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3"/>
          <a:ext cx="7886700" cy="355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97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79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차형훈 팀장</a:t>
                      </a: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차형훈 팀장</a:t>
                      </a: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79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주문희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육아휴직 복직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주문희</a:t>
                      </a: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79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이송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(12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퇴사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박재의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(4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입사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68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곽수진</a:t>
                      </a: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곽수진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출산 및 육아휴직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천수영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육아휴직 대체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79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한윤정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(11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입사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한윤정</a:t>
                      </a:r>
                    </a:p>
                  </a:txBody>
                  <a:tcPr marL="360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70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u="sng" dirty="0">
                <a:latin typeface="+mj-ea"/>
              </a:rPr>
              <a:t>3. 2021</a:t>
            </a:r>
            <a:r>
              <a:rPr lang="ko-KR" altLang="en-US" sz="3200" b="1" u="sng" dirty="0">
                <a:latin typeface="+mj-ea"/>
              </a:rPr>
              <a:t>년 중점 사업 평가 </a:t>
            </a:r>
            <a:r>
              <a:rPr lang="en-US" altLang="ko-KR" sz="3200" b="1" u="sng" dirty="0">
                <a:latin typeface="+mj-ea"/>
              </a:rPr>
              <a:t>Ⅰ</a:t>
            </a:r>
            <a:endParaRPr lang="ko-KR" altLang="en-US" sz="3200" b="1" u="sng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00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u="sng" dirty="0">
                <a:latin typeface="+mj-ea"/>
              </a:rPr>
              <a:t>3. 2021</a:t>
            </a:r>
            <a:r>
              <a:rPr lang="ko-KR" altLang="en-US" sz="3200" b="1" u="sng" dirty="0">
                <a:latin typeface="+mj-ea"/>
              </a:rPr>
              <a:t>년 중점 사업 평가 </a:t>
            </a:r>
            <a:r>
              <a:rPr lang="en-US" altLang="ko-KR" sz="3200" b="1" u="sng" dirty="0">
                <a:latin typeface="+mj-ea"/>
              </a:rPr>
              <a:t>Ⅱ</a:t>
            </a:r>
            <a:endParaRPr lang="ko-KR" altLang="en-US" sz="3200" b="1" u="sng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152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u="sng" dirty="0">
                <a:latin typeface="+mj-ea"/>
              </a:rPr>
              <a:t>4. 2021</a:t>
            </a:r>
            <a:r>
              <a:rPr lang="ko-KR" altLang="en-US" sz="3200" b="1" u="sng" dirty="0">
                <a:latin typeface="+mj-ea"/>
              </a:rPr>
              <a:t>년 신규 사업 평가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560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u="sng" dirty="0">
                <a:latin typeface="+mj-ea"/>
              </a:rPr>
              <a:t>5. 2021</a:t>
            </a:r>
            <a:r>
              <a:rPr lang="ko-KR" altLang="en-US" sz="3200" b="1" u="sng" dirty="0">
                <a:latin typeface="+mj-ea"/>
              </a:rPr>
              <a:t>년 코로나</a:t>
            </a:r>
            <a:r>
              <a:rPr lang="en-US" altLang="ko-KR" sz="3200" b="1" u="sng" dirty="0">
                <a:latin typeface="+mj-ea"/>
              </a:rPr>
              <a:t>19 </a:t>
            </a:r>
            <a:r>
              <a:rPr lang="ko-KR" altLang="en-US" sz="3200" b="1" u="sng" dirty="0">
                <a:latin typeface="+mj-ea"/>
              </a:rPr>
              <a:t>대응 평가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44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중점추진사항  및 </a:t>
            </a:r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추진 계획</a:t>
            </a:r>
            <a:endParaRPr lang="en-US" altLang="ko-KR" sz="2000" spc="-30" dirty="0">
              <a:solidFill>
                <a:schemeClr val="tx1">
                  <a:lumMod val="95000"/>
                  <a:lumOff val="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2523" y="1524000"/>
            <a:ext cx="6666177" cy="21812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기능보강사업 </a:t>
            </a:r>
            <a:r>
              <a:rPr lang="ko-KR" altLang="en-US" sz="1600" b="1" spc="-150" dirty="0" err="1">
                <a:solidFill>
                  <a:schemeClr val="tx1"/>
                </a:solidFill>
                <a:latin typeface="+mn-ea"/>
              </a:rPr>
              <a:t>미시행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서울시 예산 편성 취소</a:t>
            </a:r>
            <a:r>
              <a:rPr lang="en-US" altLang="ko-KR" sz="1600" b="1" spc="-150" dirty="0">
                <a:solidFill>
                  <a:schemeClr val="tx1"/>
                </a:solidFill>
                <a:latin typeface="+mn-ea"/>
              </a:rPr>
              <a:t>, 2022</a:t>
            </a:r>
            <a:r>
              <a:rPr lang="ko-KR" altLang="en-US" sz="1600" b="1" spc="-150" dirty="0">
                <a:solidFill>
                  <a:schemeClr val="tx1"/>
                </a:solidFill>
                <a:latin typeface="+mn-ea"/>
              </a:rPr>
              <a:t>년 사업 </a:t>
            </a:r>
            <a:r>
              <a:rPr lang="ko-KR" altLang="en-US" sz="1600" b="1" spc="-150" dirty="0" err="1">
                <a:solidFill>
                  <a:schemeClr val="tx1"/>
                </a:solidFill>
                <a:latin typeface="+mn-ea"/>
              </a:rPr>
              <a:t>재신청</a:t>
            </a:r>
            <a:endParaRPr lang="en-US" altLang="ko-KR" sz="1600" b="1" spc="-150" dirty="0"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시설 보수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균열보수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 err="1">
                <a:solidFill>
                  <a:schemeClr val="tx1"/>
                </a:solidFill>
              </a:rPr>
              <a:t>인보관</a:t>
            </a:r>
            <a:r>
              <a:rPr lang="ko-KR" altLang="en-US" sz="1600" b="1" dirty="0">
                <a:solidFill>
                  <a:schemeClr val="tx1"/>
                </a:solidFill>
              </a:rPr>
              <a:t> 옥상 방수</a:t>
            </a:r>
            <a:r>
              <a:rPr lang="en-US" altLang="ko-KR" sz="1600" b="1" dirty="0">
                <a:solidFill>
                  <a:schemeClr val="tx1"/>
                </a:solidFill>
              </a:rPr>
              <a:t>, CCTV </a:t>
            </a:r>
            <a:r>
              <a:rPr lang="ko-KR" altLang="en-US" sz="1600" b="1" dirty="0">
                <a:solidFill>
                  <a:schemeClr val="tx1"/>
                </a:solidFill>
              </a:rPr>
              <a:t>교체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 err="1">
                <a:solidFill>
                  <a:schemeClr val="tx1"/>
                </a:solidFill>
              </a:rPr>
              <a:t>전자시건장치</a:t>
            </a:r>
            <a:r>
              <a:rPr lang="ko-KR" altLang="en-US" sz="1600" b="1" dirty="0">
                <a:solidFill>
                  <a:schemeClr val="tx1"/>
                </a:solidFill>
              </a:rPr>
              <a:t> 설치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녹음도서제작실 녹음부스 설치 및 정비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시설 정비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진입로 및 도로변 </a:t>
            </a:r>
            <a:r>
              <a:rPr lang="ko-KR" altLang="en-US" sz="1600" b="1" dirty="0" err="1">
                <a:solidFill>
                  <a:schemeClr val="tx1"/>
                </a:solidFill>
              </a:rPr>
              <a:t>식재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 err="1">
                <a:solidFill>
                  <a:schemeClr val="tx1"/>
                </a:solidFill>
              </a:rPr>
              <a:t>인보생활관</a:t>
            </a:r>
            <a:r>
              <a:rPr lang="ko-KR" altLang="en-US" sz="1600" b="1" dirty="0">
                <a:solidFill>
                  <a:schemeClr val="tx1"/>
                </a:solidFill>
              </a:rPr>
              <a:t> 환경개선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외부 제안사업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동행복지재단 </a:t>
            </a:r>
            <a:r>
              <a:rPr lang="ko-KR" altLang="en-US" sz="1600" b="1" dirty="0" err="1">
                <a:solidFill>
                  <a:schemeClr val="tx1"/>
                </a:solidFill>
              </a:rPr>
              <a:t>리뉴얼</a:t>
            </a:r>
            <a:r>
              <a:rPr lang="ko-KR" altLang="en-US" sz="1600" b="1" dirty="0">
                <a:solidFill>
                  <a:schemeClr val="tx1"/>
                </a:solidFill>
              </a:rPr>
              <a:t> 지원사업 </a:t>
            </a: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ko-KR" altLang="en-US" sz="1600" b="1" dirty="0">
                <a:solidFill>
                  <a:schemeClr val="tx1"/>
                </a:solidFill>
              </a:rPr>
              <a:t>균열보수공사</a:t>
            </a:r>
            <a:r>
              <a:rPr lang="en-US" altLang="ko-KR" sz="1600" b="1" dirty="0">
                <a:solidFill>
                  <a:schemeClr val="tx1"/>
                </a:solidFill>
              </a:rPr>
              <a:t>’</a:t>
            </a: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복지관 폐기물품 처리 </a:t>
            </a:r>
            <a:r>
              <a:rPr lang="en-US" altLang="ko-KR" sz="1600" b="1" dirty="0">
                <a:solidFill>
                  <a:schemeClr val="tx1"/>
                </a:solidFill>
              </a:rPr>
              <a:t>: 11</a:t>
            </a:r>
            <a:r>
              <a:rPr lang="ko-KR" altLang="en-US" sz="1600" b="1" dirty="0">
                <a:solidFill>
                  <a:schemeClr val="tx1"/>
                </a:solidFill>
              </a:rPr>
              <a:t>월 연간 </a:t>
            </a:r>
            <a:r>
              <a:rPr lang="en-US" altLang="ko-KR" sz="1600" b="1" dirty="0">
                <a:solidFill>
                  <a:schemeClr val="tx1"/>
                </a:solidFill>
              </a:rPr>
              <a:t>1</a:t>
            </a:r>
            <a:r>
              <a:rPr lang="ko-KR" altLang="en-US" sz="1600" b="1" dirty="0">
                <a:solidFill>
                  <a:schemeClr val="tx1"/>
                </a:solidFill>
              </a:rPr>
              <a:t>회 폐기물품 처리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시설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987604" y="3847071"/>
            <a:ext cx="6666177" cy="257844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기능보강사업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변전설비 교체 공사</a:t>
            </a:r>
            <a:r>
              <a:rPr lang="en-US" altLang="ko-KR" sz="1600" b="1" dirty="0">
                <a:solidFill>
                  <a:schemeClr val="tx1"/>
                </a:solidFill>
              </a:rPr>
              <a:t>, 2023</a:t>
            </a:r>
            <a:r>
              <a:rPr lang="ko-KR" altLang="en-US" sz="1600" b="1" dirty="0">
                <a:solidFill>
                  <a:schemeClr val="tx1"/>
                </a:solidFill>
              </a:rPr>
              <a:t>년 기능보강사업 신청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시설 보수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안내실 설치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진입로 보완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공간 재배치 등</a:t>
            </a: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단속 업무 조정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 err="1">
                <a:solidFill>
                  <a:schemeClr val="tx1"/>
                </a:solidFill>
              </a:rPr>
              <a:t>도어락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</a:rPr>
              <a:t> 출입통제 시스템 관리 및 보완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장애인셔틀버스 운영 방식 개선 검토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주차관리 강화 및 차량통행 안전설비 설치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보행로 </a:t>
            </a:r>
            <a:r>
              <a:rPr lang="ko-KR" altLang="en-US" sz="1600" b="1" dirty="0" err="1">
                <a:solidFill>
                  <a:schemeClr val="tx1"/>
                </a:solidFill>
              </a:rPr>
              <a:t>점자블럭</a:t>
            </a:r>
            <a:r>
              <a:rPr lang="ko-KR" altLang="en-US" sz="1600" b="1" dirty="0">
                <a:solidFill>
                  <a:schemeClr val="tx1"/>
                </a:solidFill>
              </a:rPr>
              <a:t> 정비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폐기물품 처리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개인정보 서류 폐기 예정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00050" y="1524001"/>
            <a:ext cx="1467296" cy="2181224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</a:p>
          <a:p>
            <a:pPr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평가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1402" y="3847071"/>
            <a:ext cx="1467296" cy="2578444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endParaRPr lang="en-US" altLang="ko-KR" b="1" spc="-50" dirty="0">
              <a:solidFill>
                <a:schemeClr val="tx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추진 계획</a:t>
            </a:r>
          </a:p>
        </p:txBody>
      </p:sp>
    </p:spTree>
    <p:extLst>
      <p:ext uri="{BB962C8B-B14F-4D97-AF65-F5344CB8AC3E}">
        <p14:creationId xmlns:p14="http://schemas.microsoft.com/office/powerpoint/2010/main" val="3653351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u="sng" dirty="0">
                <a:latin typeface="+mj-ea"/>
              </a:rPr>
              <a:t>6. 2022</a:t>
            </a:r>
            <a:r>
              <a:rPr lang="ko-KR" altLang="en-US" sz="3200" b="1" u="sng" dirty="0">
                <a:latin typeface="+mj-ea"/>
              </a:rPr>
              <a:t>년 중점 추진 방향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2319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u="sng" dirty="0">
                <a:latin typeface="+mj-ea"/>
              </a:rPr>
              <a:t>6. 2022</a:t>
            </a:r>
            <a:r>
              <a:rPr lang="ko-KR" altLang="en-US" sz="3200" b="1" u="sng" dirty="0">
                <a:latin typeface="+mj-ea"/>
              </a:rPr>
              <a:t>년 중점 추진 방향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416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26480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2021</a:t>
            </a:r>
            <a:r>
              <a:rPr lang="ko-KR" altLang="en-US" sz="3200" b="1" dirty="0">
                <a:solidFill>
                  <a:prstClr val="black"/>
                </a:solidFill>
              </a:rPr>
              <a:t>년 학습지원센터 사업성과 보고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15616" y="2905164"/>
            <a:ext cx="7128792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2971204"/>
            <a:ext cx="712879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6251" y="4437112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</a:rPr>
              <a:t>2021. 12. 30.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961408" y="1860412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순서도: 연결자 10"/>
          <p:cNvSpPr/>
          <p:nvPr/>
        </p:nvSpPr>
        <p:spPr>
          <a:xfrm>
            <a:off x="3034590" y="1744721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이등변 삼각형 12"/>
          <p:cNvSpPr/>
          <p:nvPr/>
        </p:nvSpPr>
        <p:spPr>
          <a:xfrm>
            <a:off x="3356478" y="1860412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순서도: 연결자 13"/>
          <p:cNvSpPr/>
          <p:nvPr/>
        </p:nvSpPr>
        <p:spPr>
          <a:xfrm>
            <a:off x="3429660" y="1744721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이등변 삼각형 14"/>
          <p:cNvSpPr/>
          <p:nvPr/>
        </p:nvSpPr>
        <p:spPr>
          <a:xfrm>
            <a:off x="6372200" y="1854460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순서도: 연결자 15"/>
          <p:cNvSpPr/>
          <p:nvPr/>
        </p:nvSpPr>
        <p:spPr>
          <a:xfrm>
            <a:off x="6445382" y="1738769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이등변 삼각형 16"/>
          <p:cNvSpPr/>
          <p:nvPr/>
        </p:nvSpPr>
        <p:spPr>
          <a:xfrm>
            <a:off x="6732240" y="1865530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순서도: 연결자 17"/>
          <p:cNvSpPr/>
          <p:nvPr/>
        </p:nvSpPr>
        <p:spPr>
          <a:xfrm>
            <a:off x="6805422" y="1749839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5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팀 변화 사항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1604700"/>
            <a:ext cx="768593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prstClr val="black"/>
                </a:solidFill>
              </a:rPr>
              <a:t>○ 조직 변화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- </a:t>
            </a:r>
            <a:r>
              <a:rPr lang="ko-KR" altLang="en-US" sz="2000" dirty="0">
                <a:solidFill>
                  <a:prstClr val="black"/>
                </a:solidFill>
              </a:rPr>
              <a:t>직원 변동에 원활한 업무 분담 및 인수인계</a:t>
            </a:r>
            <a:endParaRPr lang="en-US" altLang="ko-KR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    . </a:t>
            </a:r>
            <a:r>
              <a:rPr lang="ko-KR" altLang="en-US" sz="2000" dirty="0">
                <a:solidFill>
                  <a:prstClr val="black"/>
                </a:solidFill>
              </a:rPr>
              <a:t>복직</a:t>
            </a:r>
            <a:r>
              <a:rPr lang="en-US" altLang="ko-KR" sz="2000" dirty="0">
                <a:solidFill>
                  <a:prstClr val="black"/>
                </a:solidFill>
              </a:rPr>
              <a:t>: </a:t>
            </a:r>
            <a:r>
              <a:rPr lang="ko-KR" altLang="en-US" sz="2000" dirty="0" err="1">
                <a:solidFill>
                  <a:prstClr val="black"/>
                </a:solidFill>
              </a:rPr>
              <a:t>김수주</a:t>
            </a:r>
            <a:r>
              <a:rPr lang="en-US" altLang="ko-KR" sz="2000" dirty="0">
                <a:solidFill>
                  <a:prstClr val="black"/>
                </a:solidFill>
              </a:rPr>
              <a:t>(4</a:t>
            </a:r>
            <a:r>
              <a:rPr lang="ko-KR" altLang="en-US" sz="2000" dirty="0">
                <a:solidFill>
                  <a:prstClr val="black"/>
                </a:solidFill>
              </a:rPr>
              <a:t>월</a:t>
            </a:r>
            <a:r>
              <a:rPr lang="en-US" altLang="ko-KR" sz="2000" dirty="0">
                <a:solidFill>
                  <a:prstClr val="black"/>
                </a:solidFill>
              </a:rPr>
              <a:t>), </a:t>
            </a:r>
            <a:r>
              <a:rPr lang="ko-KR" altLang="en-US" sz="2000" dirty="0">
                <a:solidFill>
                  <a:prstClr val="black"/>
                </a:solidFill>
              </a:rPr>
              <a:t>김혜리</a:t>
            </a:r>
            <a:r>
              <a:rPr lang="en-US" altLang="ko-KR" sz="2000" dirty="0">
                <a:solidFill>
                  <a:prstClr val="black"/>
                </a:solidFill>
              </a:rPr>
              <a:t>(10</a:t>
            </a:r>
            <a:r>
              <a:rPr lang="ko-KR" altLang="en-US" sz="2000" dirty="0">
                <a:solidFill>
                  <a:prstClr val="black"/>
                </a:solidFill>
              </a:rPr>
              <a:t>월</a:t>
            </a:r>
            <a:r>
              <a:rPr lang="en-US" altLang="ko-KR" sz="2000" dirty="0">
                <a:solidFill>
                  <a:prstClr val="black"/>
                </a:solidFill>
              </a:rPr>
              <a:t>), </a:t>
            </a:r>
            <a:r>
              <a:rPr lang="ko-KR" altLang="en-US" sz="2000" dirty="0" err="1">
                <a:solidFill>
                  <a:prstClr val="black"/>
                </a:solidFill>
              </a:rPr>
              <a:t>이시내</a:t>
            </a:r>
            <a:r>
              <a:rPr lang="en-US" altLang="ko-KR" sz="2000" dirty="0">
                <a:solidFill>
                  <a:prstClr val="black"/>
                </a:solidFill>
              </a:rPr>
              <a:t>(11</a:t>
            </a:r>
            <a:r>
              <a:rPr lang="ko-KR" altLang="en-US" sz="2000" dirty="0">
                <a:solidFill>
                  <a:prstClr val="black"/>
                </a:solidFill>
              </a:rPr>
              <a:t>월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    . </a:t>
            </a:r>
            <a:r>
              <a:rPr lang="ko-KR" altLang="en-US" sz="2000" dirty="0">
                <a:solidFill>
                  <a:prstClr val="black"/>
                </a:solidFill>
              </a:rPr>
              <a:t>퇴사</a:t>
            </a:r>
            <a:r>
              <a:rPr lang="en-US" altLang="ko-KR" sz="2000" dirty="0">
                <a:solidFill>
                  <a:prstClr val="black"/>
                </a:solidFill>
              </a:rPr>
              <a:t>: </a:t>
            </a:r>
            <a:r>
              <a:rPr lang="ko-KR" altLang="en-US" sz="2000" dirty="0">
                <a:solidFill>
                  <a:prstClr val="black"/>
                </a:solidFill>
              </a:rPr>
              <a:t>차상현</a:t>
            </a:r>
            <a:r>
              <a:rPr lang="en-US" altLang="ko-KR" sz="2000" dirty="0">
                <a:solidFill>
                  <a:prstClr val="black"/>
                </a:solidFill>
              </a:rPr>
              <a:t>(9</a:t>
            </a:r>
            <a:r>
              <a:rPr lang="ko-KR" altLang="en-US" sz="2000" dirty="0">
                <a:solidFill>
                  <a:prstClr val="black"/>
                </a:solidFill>
              </a:rPr>
              <a:t>월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        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black"/>
                </a:solidFill>
              </a:rPr>
              <a:t>○ 예산 변화</a:t>
            </a:r>
            <a:r>
              <a:rPr lang="en-US" altLang="ko-KR" sz="2000" b="1" dirty="0">
                <a:solidFill>
                  <a:prstClr val="black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- </a:t>
            </a:r>
            <a:r>
              <a:rPr lang="ko-KR" altLang="en-US" sz="2000" dirty="0">
                <a:solidFill>
                  <a:prstClr val="black"/>
                </a:solidFill>
              </a:rPr>
              <a:t>학습지원 사업비 </a:t>
            </a:r>
            <a:r>
              <a:rPr lang="en-US" altLang="ko-KR" sz="2000" dirty="0">
                <a:solidFill>
                  <a:prstClr val="black"/>
                </a:solidFill>
              </a:rPr>
              <a:t>1,660,000</a:t>
            </a:r>
            <a:r>
              <a:rPr lang="ko-KR" altLang="en-US" sz="2000" dirty="0">
                <a:solidFill>
                  <a:prstClr val="black"/>
                </a:solidFill>
              </a:rPr>
              <a:t>원 감소 </a:t>
            </a:r>
            <a:r>
              <a:rPr lang="en-US" altLang="ko-KR" sz="2000" dirty="0">
                <a:solidFill>
                  <a:prstClr val="black"/>
                </a:solidFill>
              </a:rPr>
              <a:t>-&gt; </a:t>
            </a:r>
            <a:r>
              <a:rPr lang="ko-KR" altLang="en-US" sz="2000" dirty="0">
                <a:solidFill>
                  <a:prstClr val="black"/>
                </a:solidFill>
              </a:rPr>
              <a:t>장비구입비 증액</a:t>
            </a:r>
            <a:endParaRPr lang="en-US" altLang="ko-KR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 : </a:t>
            </a:r>
            <a:r>
              <a:rPr lang="ko-KR" altLang="en-US" sz="2000" dirty="0">
                <a:solidFill>
                  <a:prstClr val="black"/>
                </a:solidFill>
              </a:rPr>
              <a:t>온라인 지속에 따른 필요 사업비 감소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컴퓨터 구입 </a:t>
            </a:r>
          </a:p>
        </p:txBody>
      </p:sp>
    </p:spTree>
    <p:extLst>
      <p:ext uri="{BB962C8B-B14F-4D97-AF65-F5344CB8AC3E}">
        <p14:creationId xmlns:p14="http://schemas.microsoft.com/office/powerpoint/2010/main" val="1203245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사업 성과 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302" y="1543889"/>
            <a:ext cx="768593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prstClr val="black"/>
                </a:solidFill>
              </a:rPr>
              <a:t>○ 중점 사업 평가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black"/>
                </a:solidFill>
              </a:rPr>
              <a:t>1. </a:t>
            </a:r>
            <a:r>
              <a:rPr lang="ko-KR" altLang="en-US" sz="2000" b="1" dirty="0">
                <a:solidFill>
                  <a:prstClr val="black"/>
                </a:solidFill>
              </a:rPr>
              <a:t>환경 반영한 차별화된 프로그램 개발 지속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- </a:t>
            </a:r>
            <a:r>
              <a:rPr lang="ko-KR" altLang="en-US" dirty="0">
                <a:solidFill>
                  <a:prstClr val="black"/>
                </a:solidFill>
              </a:rPr>
              <a:t>온라인 프로그램</a:t>
            </a:r>
            <a:r>
              <a:rPr lang="en-US" altLang="ko-KR" dirty="0">
                <a:solidFill>
                  <a:prstClr val="black"/>
                </a:solidFill>
              </a:rPr>
              <a:t>: </a:t>
            </a:r>
            <a:r>
              <a:rPr lang="ko-KR" altLang="en-US" dirty="0">
                <a:solidFill>
                  <a:prstClr val="black"/>
                </a:solidFill>
              </a:rPr>
              <a:t>촉각교실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정보화교실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컴퓨터교실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 err="1">
                <a:solidFill>
                  <a:prstClr val="black"/>
                </a:solidFill>
              </a:rPr>
              <a:t>드림온</a:t>
            </a:r>
            <a:endParaRPr lang="ko-KR" altLang="en-US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- </a:t>
            </a:r>
            <a:r>
              <a:rPr lang="ko-KR" altLang="en-US" dirty="0">
                <a:solidFill>
                  <a:prstClr val="black"/>
                </a:solidFill>
              </a:rPr>
              <a:t>자격대비</a:t>
            </a:r>
            <a:r>
              <a:rPr lang="en-US" altLang="ko-KR" dirty="0">
                <a:solidFill>
                  <a:prstClr val="black"/>
                </a:solidFill>
              </a:rPr>
              <a:t>: </a:t>
            </a:r>
            <a:r>
              <a:rPr lang="ko-KR" altLang="en-US" dirty="0" err="1">
                <a:solidFill>
                  <a:prstClr val="black"/>
                </a:solidFill>
              </a:rPr>
              <a:t>일본어능력시험대비반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 err="1">
                <a:solidFill>
                  <a:prstClr val="black"/>
                </a:solidFill>
              </a:rPr>
              <a:t>니혼고</a:t>
            </a:r>
            <a:r>
              <a:rPr lang="en-US" altLang="ko-KR" dirty="0">
                <a:solidFill>
                  <a:prstClr val="black"/>
                </a:solidFill>
              </a:rPr>
              <a:t>PT)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- </a:t>
            </a:r>
            <a:r>
              <a:rPr lang="ko-KR" altLang="en-US" dirty="0">
                <a:solidFill>
                  <a:prstClr val="black"/>
                </a:solidFill>
              </a:rPr>
              <a:t>이용자 소통 강화</a:t>
            </a:r>
            <a:r>
              <a:rPr lang="en-US" altLang="ko-KR" dirty="0">
                <a:solidFill>
                  <a:prstClr val="black"/>
                </a:solidFill>
              </a:rPr>
              <a:t>: </a:t>
            </a:r>
            <a:r>
              <a:rPr lang="ko-KR" altLang="en-US" dirty="0">
                <a:solidFill>
                  <a:prstClr val="black"/>
                </a:solidFill>
              </a:rPr>
              <a:t>온라인 </a:t>
            </a:r>
            <a:r>
              <a:rPr lang="ko-KR" altLang="en-US" dirty="0" err="1">
                <a:solidFill>
                  <a:prstClr val="black"/>
                </a:solidFill>
              </a:rPr>
              <a:t>성과공유회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dirty="0">
                <a:solidFill>
                  <a:prstClr val="black"/>
                </a:solidFill>
              </a:rPr>
              <a:t>2. </a:t>
            </a:r>
            <a:r>
              <a:rPr lang="ko-KR" altLang="en-US" sz="2000" b="1" dirty="0">
                <a:solidFill>
                  <a:prstClr val="black"/>
                </a:solidFill>
              </a:rPr>
              <a:t>지역사회 유관 기관 협력 확대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en-US" altLang="ko-KR" dirty="0">
                <a:solidFill>
                  <a:prstClr val="black"/>
                </a:solidFill>
              </a:rPr>
              <a:t>- </a:t>
            </a:r>
            <a:r>
              <a:rPr lang="ko-KR" altLang="en-US" dirty="0">
                <a:solidFill>
                  <a:prstClr val="black"/>
                </a:solidFill>
              </a:rPr>
              <a:t>대학 네트워크 </a:t>
            </a:r>
            <a:r>
              <a:rPr lang="en-US" altLang="ko-KR" dirty="0">
                <a:solidFill>
                  <a:prstClr val="black"/>
                </a:solidFill>
              </a:rPr>
              <a:t>14</a:t>
            </a:r>
            <a:r>
              <a:rPr lang="ko-KR" altLang="en-US" dirty="0">
                <a:solidFill>
                  <a:prstClr val="black"/>
                </a:solidFill>
              </a:rPr>
              <a:t>개 협약</a:t>
            </a:r>
            <a:r>
              <a:rPr lang="en-US" altLang="ko-KR" dirty="0">
                <a:solidFill>
                  <a:prstClr val="black"/>
                </a:solidFill>
              </a:rPr>
              <a:t>, 7</a:t>
            </a:r>
            <a:r>
              <a:rPr lang="ko-KR" altLang="en-US" dirty="0">
                <a:solidFill>
                  <a:prstClr val="black"/>
                </a:solidFill>
              </a:rPr>
              <a:t>개 대학 방문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- </a:t>
            </a:r>
            <a:r>
              <a:rPr lang="ko-KR" altLang="en-US" dirty="0">
                <a:solidFill>
                  <a:prstClr val="black"/>
                </a:solidFill>
              </a:rPr>
              <a:t>대전시청각장애특수교육지원센터와 통합교육 아동 정보 공유</a:t>
            </a:r>
            <a:endParaRPr lang="en-US" altLang="ko-K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- EBS</a:t>
            </a:r>
            <a:r>
              <a:rPr lang="ko-KR" altLang="en-US" dirty="0">
                <a:solidFill>
                  <a:prstClr val="black"/>
                </a:solidFill>
              </a:rPr>
              <a:t>방송교재 </a:t>
            </a:r>
            <a:r>
              <a:rPr lang="ko-KR" altLang="en-US" dirty="0" err="1">
                <a:solidFill>
                  <a:prstClr val="black"/>
                </a:solidFill>
              </a:rPr>
              <a:t>음원</a:t>
            </a:r>
            <a:r>
              <a:rPr lang="ko-KR" altLang="en-US" dirty="0">
                <a:solidFill>
                  <a:prstClr val="black"/>
                </a:solidFill>
              </a:rPr>
              <a:t> 제공 협조 및 제작 종수 확대</a:t>
            </a:r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315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사업 성과 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302" y="1604700"/>
            <a:ext cx="76859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black"/>
                </a:solidFill>
              </a:rPr>
              <a:t>3. </a:t>
            </a:r>
            <a:r>
              <a:rPr lang="ko-KR" altLang="en-US" sz="2000" b="1" dirty="0">
                <a:solidFill>
                  <a:prstClr val="black"/>
                </a:solidFill>
              </a:rPr>
              <a:t>각 대상자 참여프로그램 확대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- </a:t>
            </a:r>
            <a:r>
              <a:rPr lang="ko-KR" altLang="en-US" dirty="0">
                <a:solidFill>
                  <a:prstClr val="black"/>
                </a:solidFill>
              </a:rPr>
              <a:t>청년 시각장애인 참여 강화</a:t>
            </a:r>
            <a:r>
              <a:rPr lang="en-US" altLang="ko-KR" dirty="0">
                <a:solidFill>
                  <a:prstClr val="black"/>
                </a:solidFill>
              </a:rPr>
              <a:t>: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r>
              <a:rPr lang="en-US" altLang="ko-KR" dirty="0">
                <a:solidFill>
                  <a:prstClr val="black"/>
                </a:solidFill>
              </a:rPr>
              <a:t>SNS</a:t>
            </a:r>
            <a:r>
              <a:rPr lang="ko-KR" altLang="en-US" dirty="0">
                <a:solidFill>
                  <a:prstClr val="black"/>
                </a:solidFill>
              </a:rPr>
              <a:t>드림 특공대</a:t>
            </a:r>
            <a:endParaRPr lang="en-US" altLang="ko-K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- </a:t>
            </a:r>
            <a:r>
              <a:rPr lang="ko-KR" altLang="en-US" dirty="0">
                <a:solidFill>
                  <a:prstClr val="black"/>
                </a:solidFill>
              </a:rPr>
              <a:t>이용자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자원봉사자 프로그램 참여 확대</a:t>
            </a:r>
            <a:r>
              <a:rPr lang="en-US" altLang="ko-KR" dirty="0">
                <a:solidFill>
                  <a:prstClr val="black"/>
                </a:solidFill>
              </a:rPr>
              <a:t>: </a:t>
            </a:r>
            <a:r>
              <a:rPr lang="ko-KR" altLang="en-US" dirty="0">
                <a:solidFill>
                  <a:prstClr val="black"/>
                </a:solidFill>
              </a:rPr>
              <a:t>교육프로그램 강사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참여 기회</a:t>
            </a:r>
            <a:endParaRPr lang="en-US" altLang="ko-K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black"/>
                </a:solidFill>
              </a:rPr>
              <a:t>4. </a:t>
            </a:r>
            <a:r>
              <a:rPr lang="ko-KR" altLang="en-US" sz="2000" b="1" dirty="0">
                <a:solidFill>
                  <a:prstClr val="black"/>
                </a:solidFill>
              </a:rPr>
              <a:t>전문성 강화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- </a:t>
            </a:r>
            <a:r>
              <a:rPr lang="ko-KR" altLang="en-US" dirty="0">
                <a:solidFill>
                  <a:prstClr val="black"/>
                </a:solidFill>
              </a:rPr>
              <a:t>점자지도 과정 체계화</a:t>
            </a:r>
            <a:r>
              <a:rPr lang="en-US" altLang="ko-KR" dirty="0">
                <a:solidFill>
                  <a:prstClr val="black"/>
                </a:solidFill>
              </a:rPr>
              <a:t>: </a:t>
            </a:r>
            <a:r>
              <a:rPr lang="ko-KR" altLang="en-US" dirty="0">
                <a:solidFill>
                  <a:prstClr val="black"/>
                </a:solidFill>
              </a:rPr>
              <a:t>개별교재교구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교수내용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평가 방법 연구</a:t>
            </a:r>
            <a:endParaRPr lang="en-US" altLang="ko-K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- </a:t>
            </a:r>
            <a:r>
              <a:rPr lang="ko-KR" altLang="en-US" dirty="0">
                <a:solidFill>
                  <a:prstClr val="black"/>
                </a:solidFill>
              </a:rPr>
              <a:t>직무에 필요한 자격 취득 및 학업 지속</a:t>
            </a:r>
          </a:p>
        </p:txBody>
      </p:sp>
    </p:spTree>
    <p:extLst>
      <p:ext uri="{BB962C8B-B14F-4D97-AF65-F5344CB8AC3E}">
        <p14:creationId xmlns:p14="http://schemas.microsoft.com/office/powerpoint/2010/main" val="27724914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사업 성과 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494" y="1604700"/>
            <a:ext cx="768593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prstClr val="black"/>
                </a:solidFill>
              </a:rPr>
              <a:t>○ 신규 사업 평가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</a:t>
            </a:r>
            <a:r>
              <a:rPr lang="en-US" altLang="ko-KR" sz="2000" b="1" dirty="0">
                <a:solidFill>
                  <a:prstClr val="black"/>
                </a:solidFill>
              </a:rPr>
              <a:t>1. </a:t>
            </a:r>
            <a:r>
              <a:rPr lang="ko-KR" altLang="en-US" sz="2000" b="1" dirty="0">
                <a:solidFill>
                  <a:prstClr val="black"/>
                </a:solidFill>
              </a:rPr>
              <a:t>온라인 촉각교실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- </a:t>
            </a:r>
            <a:r>
              <a:rPr lang="ko-KR" altLang="en-US" sz="2000" dirty="0">
                <a:solidFill>
                  <a:prstClr val="black"/>
                </a:solidFill>
              </a:rPr>
              <a:t>총</a:t>
            </a:r>
            <a:r>
              <a:rPr lang="en-US" altLang="ko-KR" sz="2000" dirty="0">
                <a:solidFill>
                  <a:prstClr val="black"/>
                </a:solidFill>
              </a:rPr>
              <a:t>4</a:t>
            </a:r>
            <a:r>
              <a:rPr lang="ko-KR" altLang="en-US" sz="2000" dirty="0">
                <a:solidFill>
                  <a:prstClr val="black"/>
                </a:solidFill>
              </a:rPr>
              <a:t>회</a:t>
            </a:r>
            <a:r>
              <a:rPr lang="en-US" altLang="ko-KR" sz="2000" dirty="0">
                <a:solidFill>
                  <a:prstClr val="black"/>
                </a:solidFill>
              </a:rPr>
              <a:t>(</a:t>
            </a:r>
            <a:r>
              <a:rPr lang="ko-KR" altLang="en-US" sz="2000" dirty="0">
                <a:solidFill>
                  <a:prstClr val="black"/>
                </a:solidFill>
              </a:rPr>
              <a:t>주제</a:t>
            </a:r>
            <a:r>
              <a:rPr lang="en-US" altLang="ko-KR" sz="2000" dirty="0">
                <a:solidFill>
                  <a:prstClr val="black"/>
                </a:solidFill>
              </a:rPr>
              <a:t>: </a:t>
            </a:r>
            <a:r>
              <a:rPr lang="ko-KR" altLang="en-US" sz="2000" dirty="0">
                <a:solidFill>
                  <a:prstClr val="black"/>
                </a:solidFill>
              </a:rPr>
              <a:t>보행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점자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  <a:endParaRPr lang="ko-KR" altLang="en-US" sz="2000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- </a:t>
            </a:r>
            <a:r>
              <a:rPr lang="ko-KR" altLang="en-US" sz="2000" dirty="0">
                <a:solidFill>
                  <a:prstClr val="black"/>
                </a:solidFill>
              </a:rPr>
              <a:t>촉각 키트 활용 및 전문가 초청 교육 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</a:t>
            </a:r>
            <a:r>
              <a:rPr lang="ko-KR" altLang="en-US" sz="2000" dirty="0">
                <a:solidFill>
                  <a:prstClr val="black"/>
                </a:solidFill>
              </a:rPr>
              <a:t>→ </a:t>
            </a:r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ko-KR" altLang="en-US" sz="2000" dirty="0">
                <a:solidFill>
                  <a:prstClr val="black"/>
                </a:solidFill>
              </a:rPr>
              <a:t>아동 기능강화 지원 및 부모 대상 양육 정보 제공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: </a:t>
            </a:r>
            <a:r>
              <a:rPr lang="ko-KR" altLang="en-US" sz="2000" dirty="0">
                <a:solidFill>
                  <a:prstClr val="black"/>
                </a:solidFill>
              </a:rPr>
              <a:t>대전시청각장애특수교육지원센터 협력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</a:rPr>
              <a:t>  → 프로그램 만족도</a:t>
            </a:r>
            <a:r>
              <a:rPr lang="en-US" altLang="ko-KR" sz="2000" dirty="0">
                <a:solidFill>
                  <a:prstClr val="black"/>
                </a:solidFill>
              </a:rPr>
              <a:t>(92.8%), </a:t>
            </a:r>
            <a:r>
              <a:rPr lang="ko-KR" altLang="en-US" sz="2000" dirty="0">
                <a:solidFill>
                  <a:prstClr val="black"/>
                </a:solidFill>
              </a:rPr>
              <a:t>기능강화 지원정도</a:t>
            </a:r>
            <a:r>
              <a:rPr lang="en-US" altLang="ko-KR" sz="2000" dirty="0">
                <a:solidFill>
                  <a:prstClr val="black"/>
                </a:solidFill>
              </a:rPr>
              <a:t>(77.8%),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 </a:t>
            </a:r>
            <a:r>
              <a:rPr lang="ko-KR" altLang="en-US" sz="2000" dirty="0">
                <a:solidFill>
                  <a:prstClr val="black"/>
                </a:solidFill>
              </a:rPr>
              <a:t>양육정보제공 </a:t>
            </a:r>
            <a:r>
              <a:rPr lang="ko-KR" altLang="en-US" sz="2000" dirty="0" err="1">
                <a:solidFill>
                  <a:prstClr val="black"/>
                </a:solidFill>
              </a:rPr>
              <a:t>도움정도</a:t>
            </a:r>
            <a:r>
              <a:rPr lang="en-US" altLang="ko-KR" sz="2000" dirty="0">
                <a:solidFill>
                  <a:prstClr val="black"/>
                </a:solidFill>
              </a:rPr>
              <a:t>(92.8%), </a:t>
            </a:r>
            <a:r>
              <a:rPr lang="ko-KR" altLang="en-US" sz="2000" dirty="0">
                <a:solidFill>
                  <a:prstClr val="black"/>
                </a:solidFill>
              </a:rPr>
              <a:t>촉각지도키트 </a:t>
            </a:r>
            <a:r>
              <a:rPr lang="ko-KR" altLang="en-US" sz="2000" dirty="0" err="1">
                <a:solidFill>
                  <a:prstClr val="black"/>
                </a:solidFill>
              </a:rPr>
              <a:t>도움정도</a:t>
            </a:r>
            <a:r>
              <a:rPr lang="en-US" altLang="ko-KR" sz="2000" dirty="0">
                <a:solidFill>
                  <a:prstClr val="black"/>
                </a:solidFill>
              </a:rPr>
              <a:t>(100%)        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090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사업 성과 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494" y="1604700"/>
            <a:ext cx="836950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black"/>
                </a:solidFill>
              </a:rPr>
              <a:t>  2. </a:t>
            </a:r>
            <a:r>
              <a:rPr lang="ko-KR" altLang="en-US" sz="2000" b="1" dirty="0" err="1">
                <a:solidFill>
                  <a:prstClr val="black"/>
                </a:solidFill>
              </a:rPr>
              <a:t>일본어능력시험대비반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 err="1">
                <a:solidFill>
                  <a:prstClr val="black"/>
                </a:solidFill>
              </a:rPr>
              <a:t>니혼고</a:t>
            </a:r>
            <a:r>
              <a:rPr lang="en-US" altLang="ko-KR" sz="2000" b="1" dirty="0">
                <a:solidFill>
                  <a:prstClr val="black"/>
                </a:solidFill>
              </a:rPr>
              <a:t>PT)</a:t>
            </a:r>
          </a:p>
          <a:p>
            <a:pPr fontAlgn="base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-  2</a:t>
            </a:r>
            <a:r>
              <a:rPr lang="ko-KR" altLang="en-US" sz="2000" dirty="0">
                <a:solidFill>
                  <a:prstClr val="black"/>
                </a:solidFill>
              </a:rPr>
              <a:t>기 운영</a:t>
            </a:r>
            <a:r>
              <a:rPr lang="en-US" altLang="ko-KR" sz="2000" dirty="0">
                <a:solidFill>
                  <a:prstClr val="black"/>
                </a:solidFill>
              </a:rPr>
              <a:t>(</a:t>
            </a:r>
            <a:r>
              <a:rPr lang="ko-KR" altLang="en-US" sz="2000" dirty="0" err="1">
                <a:solidFill>
                  <a:prstClr val="black"/>
                </a:solidFill>
              </a:rPr>
              <a:t>실인원</a:t>
            </a:r>
            <a:r>
              <a:rPr lang="ko-KR" altLang="en-US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>
                <a:solidFill>
                  <a:prstClr val="black"/>
                </a:solidFill>
              </a:rPr>
              <a:t>12</a:t>
            </a:r>
            <a:r>
              <a:rPr lang="ko-KR" altLang="en-US" sz="2000" dirty="0">
                <a:solidFill>
                  <a:prstClr val="black"/>
                </a:solidFill>
              </a:rPr>
              <a:t>명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</a:t>
            </a:r>
            <a:r>
              <a:rPr lang="ko-KR" altLang="en-US" sz="2000" dirty="0">
                <a:solidFill>
                  <a:prstClr val="black"/>
                </a:solidFill>
              </a:rPr>
              <a:t>→ 일본어학습성취감 향상 및 직무지원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2000" dirty="0">
                <a:solidFill>
                  <a:prstClr val="black"/>
                </a:solidFill>
              </a:rPr>
              <a:t>  → 프로그램 만족도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자격취득 도움 정도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학습성취감 향상도 </a:t>
            </a:r>
            <a:r>
              <a:rPr lang="en-US" altLang="ko-KR" sz="2000" dirty="0">
                <a:solidFill>
                  <a:prstClr val="black"/>
                </a:solidFill>
              </a:rPr>
              <a:t>100%</a:t>
            </a:r>
            <a:endParaRPr lang="ko-KR" altLang="en-US" sz="2000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2000" dirty="0">
                <a:solidFill>
                  <a:prstClr val="black"/>
                </a:solidFill>
              </a:rPr>
              <a:t>  → 자격취득 후 취업연계 필요성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 (</a:t>
            </a:r>
            <a:r>
              <a:rPr lang="ko-KR" altLang="en-US" sz="2000" dirty="0">
                <a:solidFill>
                  <a:prstClr val="black"/>
                </a:solidFill>
              </a:rPr>
              <a:t>예</a:t>
            </a:r>
            <a:r>
              <a:rPr lang="en-US" altLang="ko-KR" sz="2000" dirty="0">
                <a:solidFill>
                  <a:prstClr val="black"/>
                </a:solidFill>
              </a:rPr>
              <a:t>: JLPT 1</a:t>
            </a:r>
            <a:r>
              <a:rPr lang="ko-KR" altLang="en-US" sz="2000" dirty="0">
                <a:solidFill>
                  <a:prstClr val="black"/>
                </a:solidFill>
              </a:rPr>
              <a:t>급 취득 후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전화일본어 강사 참여 계획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09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사업 성과 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494" y="1604700"/>
            <a:ext cx="7685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</a:t>
            </a:r>
            <a:r>
              <a:rPr lang="en-US" altLang="ko-KR" sz="2000" b="1" dirty="0">
                <a:solidFill>
                  <a:prstClr val="black"/>
                </a:solidFill>
              </a:rPr>
              <a:t>3. SNS </a:t>
            </a:r>
            <a:r>
              <a:rPr lang="ko-KR" altLang="en-US" sz="2000" b="1" dirty="0">
                <a:solidFill>
                  <a:prstClr val="black"/>
                </a:solidFill>
              </a:rPr>
              <a:t>드림 특공대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dirty="0">
                <a:solidFill>
                  <a:prstClr val="black"/>
                </a:solidFill>
              </a:rPr>
              <a:t> </a:t>
            </a:r>
            <a:r>
              <a:rPr lang="en-US" altLang="ko-KR" sz="2000" dirty="0">
                <a:solidFill>
                  <a:prstClr val="black"/>
                </a:solidFill>
              </a:rPr>
              <a:t>- </a:t>
            </a:r>
            <a:r>
              <a:rPr lang="ko-KR" altLang="en-US" sz="2000" dirty="0" err="1">
                <a:solidFill>
                  <a:prstClr val="black"/>
                </a:solidFill>
              </a:rPr>
              <a:t>비시각</a:t>
            </a:r>
            <a:r>
              <a:rPr lang="ko-KR" altLang="en-US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>
                <a:solidFill>
                  <a:prstClr val="black"/>
                </a:solidFill>
              </a:rPr>
              <a:t>2</a:t>
            </a:r>
            <a:r>
              <a:rPr lang="ko-KR" altLang="en-US" sz="2000" dirty="0">
                <a:solidFill>
                  <a:prstClr val="black"/>
                </a:solidFill>
              </a:rPr>
              <a:t>명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시각장애 </a:t>
            </a:r>
            <a:r>
              <a:rPr lang="en-US" altLang="ko-KR" sz="2000" dirty="0">
                <a:solidFill>
                  <a:prstClr val="black"/>
                </a:solidFill>
              </a:rPr>
              <a:t>1</a:t>
            </a:r>
            <a:r>
              <a:rPr lang="ko-KR" altLang="en-US" sz="2000" dirty="0">
                <a:solidFill>
                  <a:prstClr val="black"/>
                </a:solidFill>
              </a:rPr>
              <a:t>명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- </a:t>
            </a:r>
            <a:r>
              <a:rPr lang="ko-KR" altLang="en-US" sz="2000" dirty="0">
                <a:solidFill>
                  <a:prstClr val="black"/>
                </a:solidFill>
              </a:rPr>
              <a:t>이벤트 </a:t>
            </a:r>
            <a:r>
              <a:rPr lang="en-US" altLang="ko-KR" sz="2000" dirty="0">
                <a:solidFill>
                  <a:prstClr val="black"/>
                </a:solidFill>
              </a:rPr>
              <a:t>2</a:t>
            </a:r>
            <a:r>
              <a:rPr lang="ko-KR" altLang="en-US" sz="2000" dirty="0">
                <a:solidFill>
                  <a:prstClr val="black"/>
                </a:solidFill>
              </a:rPr>
              <a:t>회 실시</a:t>
            </a:r>
            <a:r>
              <a:rPr lang="en-US" altLang="ko-KR" sz="2000" dirty="0">
                <a:solidFill>
                  <a:prstClr val="black"/>
                </a:solidFill>
              </a:rPr>
              <a:t>(</a:t>
            </a:r>
            <a:r>
              <a:rPr lang="ko-KR" altLang="en-US" sz="2000" dirty="0" err="1">
                <a:solidFill>
                  <a:prstClr val="black"/>
                </a:solidFill>
              </a:rPr>
              <a:t>인스타그램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 err="1">
                <a:solidFill>
                  <a:prstClr val="black"/>
                </a:solidFill>
              </a:rPr>
              <a:t>페이스북</a:t>
            </a:r>
            <a:r>
              <a:rPr lang="ko-KR" altLang="en-US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>
                <a:solidFill>
                  <a:prstClr val="black"/>
                </a:solidFill>
              </a:rPr>
              <a:t>128</a:t>
            </a:r>
            <a:r>
              <a:rPr lang="ko-KR" altLang="en-US" sz="2000" dirty="0">
                <a:solidFill>
                  <a:prstClr val="black"/>
                </a:solidFill>
              </a:rPr>
              <a:t>건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 err="1">
                <a:solidFill>
                  <a:prstClr val="black"/>
                </a:solidFill>
              </a:rPr>
              <a:t>팔로워</a:t>
            </a:r>
            <a:r>
              <a:rPr lang="ko-KR" altLang="en-US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>
                <a:solidFill>
                  <a:prstClr val="black"/>
                </a:solidFill>
              </a:rPr>
              <a:t>188</a:t>
            </a:r>
            <a:r>
              <a:rPr lang="ko-KR" altLang="en-US" sz="2000" dirty="0">
                <a:solidFill>
                  <a:prstClr val="black"/>
                </a:solidFill>
              </a:rPr>
              <a:t>명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- </a:t>
            </a:r>
            <a:r>
              <a:rPr lang="ko-KR" altLang="en-US" sz="2000" dirty="0">
                <a:solidFill>
                  <a:prstClr val="black"/>
                </a:solidFill>
              </a:rPr>
              <a:t>이용자 중심 정보 제공</a:t>
            </a:r>
            <a:r>
              <a:rPr lang="en-US" altLang="ko-KR" sz="2000" dirty="0">
                <a:solidFill>
                  <a:prstClr val="black"/>
                </a:solidFill>
              </a:rPr>
              <a:t> </a:t>
            </a:r>
          </a:p>
          <a:p>
            <a:pPr fontAlgn="base">
              <a:lnSpc>
                <a:spcPct val="200000"/>
              </a:lnSpc>
            </a:pPr>
            <a:r>
              <a:rPr lang="ko-KR" altLang="en-US" sz="2000" dirty="0">
                <a:solidFill>
                  <a:prstClr val="black"/>
                </a:solidFill>
              </a:rPr>
              <a:t> → </a:t>
            </a:r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ko-KR" altLang="en-US" sz="2000" dirty="0">
                <a:solidFill>
                  <a:prstClr val="black"/>
                </a:solidFill>
              </a:rPr>
              <a:t>대학생 </a:t>
            </a:r>
            <a:r>
              <a:rPr lang="ko-KR" altLang="en-US" sz="2000" dirty="0" err="1">
                <a:solidFill>
                  <a:prstClr val="black"/>
                </a:solidFill>
              </a:rPr>
              <a:t>서포터즈</a:t>
            </a:r>
            <a:r>
              <a:rPr lang="ko-KR" altLang="en-US" sz="2000" dirty="0">
                <a:solidFill>
                  <a:prstClr val="black"/>
                </a:solidFill>
              </a:rPr>
              <a:t> 모집 및 회의를 통해 청년층의 관심사 확인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(</a:t>
            </a:r>
            <a:r>
              <a:rPr lang="ko-KR" altLang="en-US" sz="2000" dirty="0">
                <a:solidFill>
                  <a:prstClr val="black"/>
                </a:solidFill>
              </a:rPr>
              <a:t>비대면 수업으로 인한 교우관계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대학생활</a:t>
            </a:r>
            <a:r>
              <a:rPr lang="en-US" altLang="ko-KR" sz="2000" dirty="0">
                <a:solidFill>
                  <a:prstClr val="black"/>
                </a:solidFill>
              </a:rPr>
              <a:t>/</a:t>
            </a:r>
            <a:r>
              <a:rPr lang="ko-KR" altLang="en-US" sz="2000" dirty="0">
                <a:solidFill>
                  <a:prstClr val="black"/>
                </a:solidFill>
              </a:rPr>
              <a:t>진로 및 취업 관련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- </a:t>
            </a:r>
            <a:r>
              <a:rPr lang="ko-KR" altLang="en-US" sz="2000" dirty="0" err="1">
                <a:solidFill>
                  <a:prstClr val="black"/>
                </a:solidFill>
              </a:rPr>
              <a:t>서포터즈를</a:t>
            </a:r>
            <a:r>
              <a:rPr lang="ko-KR" altLang="en-US" sz="2000" dirty="0">
                <a:solidFill>
                  <a:prstClr val="black"/>
                </a:solidFill>
              </a:rPr>
              <a:t> 통해 대학생 </a:t>
            </a:r>
            <a:r>
              <a:rPr lang="ko-KR" altLang="en-US" sz="2000" dirty="0" err="1">
                <a:solidFill>
                  <a:prstClr val="black"/>
                </a:solidFill>
              </a:rPr>
              <a:t>소그룹</a:t>
            </a:r>
            <a:r>
              <a:rPr lang="ko-KR" altLang="en-US" sz="2000" dirty="0">
                <a:solidFill>
                  <a:prstClr val="black"/>
                </a:solidFill>
              </a:rPr>
              <a:t> 모임을 진행</a:t>
            </a:r>
            <a:r>
              <a:rPr lang="en-US" altLang="ko-KR" sz="2000" dirty="0">
                <a:solidFill>
                  <a:prstClr val="black"/>
                </a:solidFill>
              </a:rPr>
              <a:t>(1</a:t>
            </a:r>
            <a:r>
              <a:rPr lang="ko-KR" altLang="en-US" sz="2000" dirty="0">
                <a:solidFill>
                  <a:prstClr val="black"/>
                </a:solidFill>
              </a:rPr>
              <a:t>회</a:t>
            </a:r>
            <a:r>
              <a:rPr lang="en-US" altLang="ko-KR" sz="2000" dirty="0">
                <a:solidFill>
                  <a:prstClr val="black"/>
                </a:solidFill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ko-KR" altLang="en-US" sz="2000" dirty="0">
                <a:solidFill>
                  <a:prstClr val="black"/>
                </a:solidFill>
              </a:rPr>
              <a:t>→ </a:t>
            </a:r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ko-KR" altLang="en-US" sz="2000" dirty="0">
                <a:solidFill>
                  <a:prstClr val="black"/>
                </a:solidFill>
              </a:rPr>
              <a:t>시각</a:t>
            </a:r>
            <a:r>
              <a:rPr lang="en-US" altLang="ko-KR" sz="2000" dirty="0">
                <a:solidFill>
                  <a:prstClr val="black"/>
                </a:solidFill>
              </a:rPr>
              <a:t>/</a:t>
            </a:r>
            <a:r>
              <a:rPr lang="ko-KR" altLang="en-US" sz="2000" dirty="0" err="1">
                <a:solidFill>
                  <a:prstClr val="black"/>
                </a:solidFill>
              </a:rPr>
              <a:t>비시각</a:t>
            </a:r>
            <a:r>
              <a:rPr lang="ko-KR" altLang="en-US" sz="2000" dirty="0">
                <a:solidFill>
                  <a:prstClr val="black"/>
                </a:solidFill>
              </a:rPr>
              <a:t> 간의 정보 공유 및 통합적 관계망 연결</a:t>
            </a:r>
          </a:p>
          <a:p>
            <a:pPr>
              <a:lnSpc>
                <a:spcPct val="200000"/>
              </a:lnSpc>
            </a:pPr>
            <a:endParaRPr lang="ko-KR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484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사업 성과 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1604700"/>
            <a:ext cx="76859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black"/>
                </a:solidFill>
              </a:rPr>
              <a:t> 4. </a:t>
            </a:r>
            <a:r>
              <a:rPr lang="ko-KR" altLang="en-US" sz="2000" b="1" dirty="0">
                <a:solidFill>
                  <a:prstClr val="black"/>
                </a:solidFill>
              </a:rPr>
              <a:t>온라인</a:t>
            </a:r>
            <a:r>
              <a:rPr lang="en-US" altLang="ko-KR" sz="2000" b="1" dirty="0">
                <a:solidFill>
                  <a:prstClr val="black"/>
                </a:solidFill>
              </a:rPr>
              <a:t>-</a:t>
            </a:r>
            <a:r>
              <a:rPr lang="ko-KR" altLang="en-US" sz="2000" b="1" dirty="0" err="1">
                <a:solidFill>
                  <a:prstClr val="black"/>
                </a:solidFill>
              </a:rPr>
              <a:t>드림온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dirty="0">
                <a:solidFill>
                  <a:prstClr val="black"/>
                </a:solidFill>
              </a:rPr>
              <a:t>  </a:t>
            </a:r>
            <a:r>
              <a:rPr lang="en-US" altLang="ko-KR" dirty="0">
                <a:solidFill>
                  <a:prstClr val="black"/>
                </a:solidFill>
              </a:rPr>
              <a:t>- </a:t>
            </a:r>
            <a:r>
              <a:rPr lang="ko-KR" altLang="en-US" dirty="0">
                <a:solidFill>
                  <a:prstClr val="black"/>
                </a:solidFill>
              </a:rPr>
              <a:t>온라인 </a:t>
            </a:r>
            <a:r>
              <a:rPr lang="ko-KR" altLang="en-US" dirty="0" err="1">
                <a:solidFill>
                  <a:prstClr val="black"/>
                </a:solidFill>
              </a:rPr>
              <a:t>콘텐츠</a:t>
            </a:r>
            <a:r>
              <a:rPr lang="ko-KR" altLang="en-US" dirty="0">
                <a:solidFill>
                  <a:prstClr val="black"/>
                </a:solidFill>
              </a:rPr>
              <a:t> 제작 및 </a:t>
            </a:r>
            <a:r>
              <a:rPr lang="ko-KR" altLang="en-US" dirty="0" err="1">
                <a:solidFill>
                  <a:prstClr val="black"/>
                </a:solidFill>
              </a:rPr>
              <a:t>라온</a:t>
            </a:r>
            <a:r>
              <a:rPr lang="en-US" altLang="ko-KR" dirty="0">
                <a:solidFill>
                  <a:prstClr val="black"/>
                </a:solidFill>
              </a:rPr>
              <a:t>e </a:t>
            </a:r>
            <a:r>
              <a:rPr lang="ko-KR" altLang="en-US" dirty="0">
                <a:solidFill>
                  <a:prstClr val="black"/>
                </a:solidFill>
              </a:rPr>
              <a:t>탑재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 : </a:t>
            </a:r>
            <a:r>
              <a:rPr lang="ko-KR" altLang="en-US" dirty="0">
                <a:solidFill>
                  <a:prstClr val="black"/>
                </a:solidFill>
              </a:rPr>
              <a:t>총 </a:t>
            </a:r>
            <a:r>
              <a:rPr lang="en-US" altLang="ko-KR" dirty="0">
                <a:solidFill>
                  <a:prstClr val="black"/>
                </a:solidFill>
              </a:rPr>
              <a:t>33</a:t>
            </a:r>
            <a:r>
              <a:rPr lang="ko-KR" altLang="en-US" dirty="0">
                <a:solidFill>
                  <a:prstClr val="black"/>
                </a:solidFill>
              </a:rPr>
              <a:t>개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    . </a:t>
            </a:r>
            <a:r>
              <a:rPr lang="ko-KR" altLang="en-US" dirty="0">
                <a:solidFill>
                  <a:prstClr val="black"/>
                </a:solidFill>
              </a:rPr>
              <a:t>컴퓨터교실 </a:t>
            </a:r>
            <a:r>
              <a:rPr lang="en-US" altLang="ko-KR" dirty="0">
                <a:solidFill>
                  <a:prstClr val="black"/>
                </a:solidFill>
              </a:rPr>
              <a:t>29</a:t>
            </a:r>
            <a:r>
              <a:rPr lang="ko-KR" altLang="en-US" dirty="0">
                <a:solidFill>
                  <a:prstClr val="black"/>
                </a:solidFill>
              </a:rPr>
              <a:t>개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윈도우초급 </a:t>
            </a:r>
            <a:r>
              <a:rPr lang="en-US" altLang="ko-KR" dirty="0">
                <a:solidFill>
                  <a:prstClr val="black"/>
                </a:solidFill>
              </a:rPr>
              <a:t>11</a:t>
            </a:r>
            <a:r>
              <a:rPr lang="ko-KR" altLang="en-US" dirty="0">
                <a:solidFill>
                  <a:prstClr val="black"/>
                </a:solidFill>
              </a:rPr>
              <a:t>강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오피스 </a:t>
            </a:r>
            <a:r>
              <a:rPr lang="en-US" altLang="ko-KR" dirty="0">
                <a:solidFill>
                  <a:prstClr val="black"/>
                </a:solidFill>
              </a:rPr>
              <a:t>8</a:t>
            </a:r>
            <a:r>
              <a:rPr lang="ko-KR" altLang="en-US" dirty="0">
                <a:solidFill>
                  <a:prstClr val="black"/>
                </a:solidFill>
              </a:rPr>
              <a:t>강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    . </a:t>
            </a:r>
            <a:r>
              <a:rPr lang="ko-KR" altLang="en-US" dirty="0">
                <a:solidFill>
                  <a:prstClr val="black"/>
                </a:solidFill>
              </a:rPr>
              <a:t>프로그램 영상 </a:t>
            </a:r>
            <a:r>
              <a:rPr lang="en-US" altLang="ko-KR" dirty="0">
                <a:solidFill>
                  <a:prstClr val="black"/>
                </a:solidFill>
              </a:rPr>
              <a:t>14</a:t>
            </a:r>
            <a:r>
              <a:rPr lang="ko-KR" altLang="en-US" dirty="0">
                <a:solidFill>
                  <a:prstClr val="black"/>
                </a:solidFill>
              </a:rPr>
              <a:t>개</a:t>
            </a:r>
            <a:r>
              <a:rPr lang="en-US" altLang="ko-KR" dirty="0">
                <a:solidFill>
                  <a:prstClr val="black"/>
                </a:solidFill>
              </a:rPr>
              <a:t>  (</a:t>
            </a:r>
            <a:r>
              <a:rPr lang="ko-KR" altLang="en-US" dirty="0">
                <a:solidFill>
                  <a:prstClr val="black"/>
                </a:solidFill>
              </a:rPr>
              <a:t>촉각교실</a:t>
            </a:r>
            <a:r>
              <a:rPr lang="en-US" altLang="ko-KR" dirty="0">
                <a:solidFill>
                  <a:prstClr val="black"/>
                </a:solidFill>
              </a:rPr>
              <a:t>-4</a:t>
            </a:r>
            <a:r>
              <a:rPr lang="ko-KR" altLang="en-US" dirty="0">
                <a:solidFill>
                  <a:prstClr val="black"/>
                </a:solidFill>
              </a:rPr>
              <a:t>개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 err="1">
                <a:solidFill>
                  <a:prstClr val="black"/>
                </a:solidFill>
              </a:rPr>
              <a:t>니혼고</a:t>
            </a:r>
            <a:r>
              <a:rPr lang="en-US" altLang="ko-KR" dirty="0">
                <a:solidFill>
                  <a:prstClr val="black"/>
                </a:solidFill>
              </a:rPr>
              <a:t>PT-2</a:t>
            </a:r>
            <a:r>
              <a:rPr lang="ko-KR" altLang="en-US" dirty="0">
                <a:solidFill>
                  <a:prstClr val="black"/>
                </a:solidFill>
              </a:rPr>
              <a:t>개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학부모자조</a:t>
            </a:r>
            <a:r>
              <a:rPr lang="en-US" altLang="ko-KR" dirty="0">
                <a:solidFill>
                  <a:prstClr val="black"/>
                </a:solidFill>
              </a:rPr>
              <a:t>-3</a:t>
            </a:r>
            <a:r>
              <a:rPr lang="ko-KR" altLang="en-US" dirty="0">
                <a:solidFill>
                  <a:prstClr val="black"/>
                </a:solidFill>
              </a:rPr>
              <a:t>개</a:t>
            </a:r>
            <a:r>
              <a:rPr lang="en-US" altLang="ko-KR" dirty="0">
                <a:solidFill>
                  <a:prstClr val="black"/>
                </a:solidFill>
              </a:rPr>
              <a:t>,                          </a:t>
            </a:r>
          </a:p>
          <a:p>
            <a:pPr fontAlgn="base">
              <a:lnSpc>
                <a:spcPct val="20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                                 </a:t>
            </a:r>
            <a:r>
              <a:rPr lang="ko-KR" altLang="en-US" dirty="0">
                <a:solidFill>
                  <a:prstClr val="black"/>
                </a:solidFill>
              </a:rPr>
              <a:t>청소년밴드</a:t>
            </a:r>
            <a:r>
              <a:rPr lang="en-US" altLang="ko-KR" dirty="0">
                <a:solidFill>
                  <a:prstClr val="black"/>
                </a:solidFill>
              </a:rPr>
              <a:t>-1</a:t>
            </a:r>
            <a:r>
              <a:rPr lang="ko-KR" altLang="en-US" dirty="0">
                <a:solidFill>
                  <a:prstClr val="black"/>
                </a:solidFill>
              </a:rPr>
              <a:t>개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 err="1">
                <a:solidFill>
                  <a:prstClr val="black"/>
                </a:solidFill>
              </a:rPr>
              <a:t>성과공유회</a:t>
            </a:r>
            <a:r>
              <a:rPr lang="en-US" altLang="ko-KR" dirty="0">
                <a:solidFill>
                  <a:prstClr val="black"/>
                </a:solidFill>
              </a:rPr>
              <a:t>-4</a:t>
            </a:r>
            <a:r>
              <a:rPr lang="ko-KR" altLang="en-US" dirty="0">
                <a:solidFill>
                  <a:prstClr val="black"/>
                </a:solidFill>
              </a:rPr>
              <a:t>개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dirty="0">
                <a:solidFill>
                  <a:prstClr val="black"/>
                </a:solidFill>
              </a:rPr>
              <a:t>  → 커리큘럼에 대한 전문가 자문으로 </a:t>
            </a:r>
            <a:r>
              <a:rPr lang="ko-KR" altLang="en-US" dirty="0" err="1">
                <a:solidFill>
                  <a:prstClr val="black"/>
                </a:solidFill>
              </a:rPr>
              <a:t>콘텐츠</a:t>
            </a:r>
            <a:r>
              <a:rPr lang="ko-KR" altLang="en-US" dirty="0">
                <a:solidFill>
                  <a:prstClr val="black"/>
                </a:solidFill>
              </a:rPr>
              <a:t> 신뢰도 높임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dirty="0">
                <a:solidFill>
                  <a:prstClr val="black"/>
                </a:solidFill>
              </a:rPr>
              <a:t>  → 자막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시각적 효과 반영하여 재미있고 효과적인 정보 제공 효과</a:t>
            </a:r>
          </a:p>
        </p:txBody>
      </p:sp>
    </p:spTree>
    <p:extLst>
      <p:ext uri="{BB962C8B-B14F-4D97-AF65-F5344CB8AC3E}">
        <p14:creationId xmlns:p14="http://schemas.microsoft.com/office/powerpoint/2010/main" val="402409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중점추진사항  및 </a:t>
            </a:r>
            <a:r>
              <a:rPr lang="en-US" altLang="ko-KR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sz="20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추진 계획</a:t>
            </a:r>
            <a:endParaRPr lang="en-US" altLang="ko-KR" sz="2000" spc="-30" dirty="0">
              <a:solidFill>
                <a:schemeClr val="tx1">
                  <a:lumMod val="95000"/>
                  <a:lumOff val="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2523" y="1665287"/>
            <a:ext cx="6666177" cy="298909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활동지원사업 정상 운영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활동지원인 </a:t>
            </a:r>
            <a:r>
              <a:rPr lang="en-US" altLang="ko-KR" sz="1600" b="1" dirty="0">
                <a:solidFill>
                  <a:schemeClr val="tx1"/>
                </a:solidFill>
              </a:rPr>
              <a:t>32</a:t>
            </a:r>
            <a:r>
              <a:rPr lang="ko-KR" altLang="en-US" sz="1600" b="1" dirty="0">
                <a:solidFill>
                  <a:schemeClr val="tx1"/>
                </a:solidFill>
              </a:rPr>
              <a:t>명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</a:rPr>
              <a:t>2021</a:t>
            </a:r>
            <a:r>
              <a:rPr lang="ko-KR" altLang="en-US" sz="1600" b="1" dirty="0">
                <a:solidFill>
                  <a:schemeClr val="tx1"/>
                </a:solidFill>
              </a:rPr>
              <a:t>년 급여 수가 </a:t>
            </a:r>
            <a:r>
              <a:rPr lang="en-US" altLang="ko-KR" sz="1600" b="1" dirty="0">
                <a:solidFill>
                  <a:schemeClr val="tx1"/>
                </a:solidFill>
              </a:rPr>
              <a:t>: 14,020</a:t>
            </a:r>
            <a:r>
              <a:rPr lang="ko-KR" altLang="en-US" sz="1600" b="1" dirty="0">
                <a:solidFill>
                  <a:schemeClr val="tx1"/>
                </a:solidFill>
              </a:rPr>
              <a:t>원 </a:t>
            </a:r>
            <a:r>
              <a:rPr lang="en-US" altLang="ko-KR" sz="1600" b="1" dirty="0">
                <a:solidFill>
                  <a:schemeClr val="tx1"/>
                </a:solidFill>
              </a:rPr>
              <a:t>(+520</a:t>
            </a:r>
            <a:r>
              <a:rPr lang="ko-KR" altLang="en-US" sz="1600" b="1" dirty="0">
                <a:solidFill>
                  <a:schemeClr val="tx1"/>
                </a:solidFill>
              </a:rPr>
              <a:t>원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수당 지급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주휴수당</a:t>
            </a:r>
            <a:r>
              <a:rPr lang="en-US" altLang="ko-KR" sz="1600" b="1" dirty="0">
                <a:solidFill>
                  <a:schemeClr val="tx1"/>
                </a:solidFill>
              </a:rPr>
              <a:t>(2019), 2021</a:t>
            </a:r>
            <a:r>
              <a:rPr lang="ko-KR" altLang="en-US" sz="1600" b="1" dirty="0">
                <a:solidFill>
                  <a:schemeClr val="tx1"/>
                </a:solidFill>
              </a:rPr>
              <a:t>년부터</a:t>
            </a:r>
            <a:r>
              <a:rPr lang="en-US" altLang="ko-KR" sz="1600" b="1" dirty="0">
                <a:solidFill>
                  <a:schemeClr val="tx1"/>
                </a:solidFill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</a:rPr>
              <a:t>연차수당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보수교육비 지급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예외지급 청구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</a:rPr>
              <a:t>아동특별지원급여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대체공휴일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이용자긴급서비스지원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r>
              <a:rPr lang="ko-KR" altLang="en-US" sz="1600" b="1" dirty="0" err="1">
                <a:solidFill>
                  <a:schemeClr val="tx1"/>
                </a:solidFill>
              </a:rPr>
              <a:t>지역사회팀</a:t>
            </a:r>
            <a:r>
              <a:rPr lang="ko-KR" altLang="en-US" sz="1600" b="1" dirty="0">
                <a:solidFill>
                  <a:schemeClr val="tx1"/>
                </a:solidFill>
              </a:rPr>
              <a:t> 및 강동구청 연계사업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 err="1">
                <a:solidFill>
                  <a:schemeClr val="tx1"/>
                </a:solidFill>
              </a:rPr>
              <a:t>활동지원사</a:t>
            </a:r>
            <a:r>
              <a:rPr lang="ko-KR" altLang="en-US" sz="1600" b="1" dirty="0">
                <a:solidFill>
                  <a:schemeClr val="tx1"/>
                </a:solidFill>
              </a:rPr>
              <a:t> 정신건강검진 실시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강동소방서 연계 </a:t>
            </a:r>
            <a:r>
              <a:rPr lang="en-US" altLang="ko-KR" sz="1600" b="1" dirty="0">
                <a:solidFill>
                  <a:schemeClr val="tx1"/>
                </a:solidFill>
              </a:rPr>
              <a:t>‘</a:t>
            </a:r>
            <a:r>
              <a:rPr lang="ko-KR" altLang="en-US" sz="1600" b="1" dirty="0">
                <a:solidFill>
                  <a:schemeClr val="tx1"/>
                </a:solidFill>
              </a:rPr>
              <a:t>화재안전 </a:t>
            </a:r>
            <a:r>
              <a:rPr lang="ko-KR" altLang="en-US" sz="1600" b="1" dirty="0" err="1">
                <a:solidFill>
                  <a:schemeClr val="tx1"/>
                </a:solidFill>
              </a:rPr>
              <a:t>돌봄서비스</a:t>
            </a:r>
            <a:r>
              <a:rPr lang="ko-KR" altLang="en-US" sz="1600" b="1" dirty="0">
                <a:solidFill>
                  <a:schemeClr val="tx1"/>
                </a:solidFill>
              </a:rPr>
              <a:t> 봉사단</a:t>
            </a:r>
            <a:r>
              <a:rPr lang="en-US" altLang="ko-KR" sz="1600" b="1" dirty="0">
                <a:solidFill>
                  <a:schemeClr val="tx1"/>
                </a:solidFill>
              </a:rPr>
              <a:t>‘ </a:t>
            </a:r>
            <a:r>
              <a:rPr lang="ko-KR" altLang="en-US" sz="1600" b="1" dirty="0">
                <a:solidFill>
                  <a:schemeClr val="tx1"/>
                </a:solidFill>
              </a:rPr>
              <a:t>구성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 활동지원사업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987604" y="4728519"/>
            <a:ext cx="6666177" cy="15103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 err="1">
                <a:solidFill>
                  <a:schemeClr val="tx1"/>
                </a:solidFill>
              </a:rPr>
              <a:t>활동지원사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32</a:t>
            </a:r>
            <a:r>
              <a:rPr lang="ko-KR" altLang="en-US" sz="1600" b="1" dirty="0">
                <a:solidFill>
                  <a:schemeClr val="tx1"/>
                </a:solidFill>
              </a:rPr>
              <a:t>명 운영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</a:rPr>
              <a:t>2022</a:t>
            </a:r>
            <a:r>
              <a:rPr lang="ko-KR" altLang="en-US" sz="1600" b="1" dirty="0">
                <a:solidFill>
                  <a:schemeClr val="tx1"/>
                </a:solidFill>
              </a:rPr>
              <a:t>년 급여 수가 </a:t>
            </a:r>
            <a:r>
              <a:rPr lang="en-US" altLang="ko-KR" sz="1600" b="1" dirty="0">
                <a:solidFill>
                  <a:schemeClr val="tx1"/>
                </a:solidFill>
              </a:rPr>
              <a:t>: 14,800</a:t>
            </a:r>
            <a:r>
              <a:rPr lang="ko-KR" altLang="en-US" sz="1600" b="1" dirty="0">
                <a:solidFill>
                  <a:schemeClr val="tx1"/>
                </a:solidFill>
              </a:rPr>
              <a:t>원 </a:t>
            </a:r>
            <a:r>
              <a:rPr lang="en-US" altLang="ko-KR" sz="1600" b="1" dirty="0">
                <a:solidFill>
                  <a:schemeClr val="tx1"/>
                </a:solidFill>
              </a:rPr>
              <a:t>(+780</a:t>
            </a:r>
            <a:r>
              <a:rPr lang="ko-KR" altLang="en-US" sz="1600" b="1" dirty="0">
                <a:solidFill>
                  <a:schemeClr val="tx1"/>
                </a:solidFill>
              </a:rPr>
              <a:t>원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</a:rPr>
              <a:t>2022</a:t>
            </a:r>
            <a:r>
              <a:rPr lang="ko-KR" altLang="en-US" sz="1600" b="1" dirty="0">
                <a:solidFill>
                  <a:schemeClr val="tx1"/>
                </a:solidFill>
              </a:rPr>
              <a:t>년 연금관리공단 평가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chemeClr val="tx1"/>
                </a:solidFill>
              </a:rPr>
              <a:t>활동지원사업 회계 내 복지관 지원 예산 편성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0050" y="1665286"/>
            <a:ext cx="1467296" cy="298909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2021</a:t>
            </a:r>
          </a:p>
          <a:p>
            <a:pPr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평가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91402" y="4728518"/>
            <a:ext cx="1467296" cy="1510353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2022</a:t>
            </a:r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endParaRPr lang="en-US" altLang="ko-KR" b="1" spc="-50" dirty="0">
              <a:solidFill>
                <a:schemeClr val="tx1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lvl="0" algn="ctr"/>
            <a:r>
              <a:rPr lang="ko-KR" altLang="en-US" b="1" spc="-50" dirty="0">
                <a:solidFill>
                  <a:schemeClr val="tx1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추진 계획</a:t>
            </a:r>
          </a:p>
        </p:txBody>
      </p:sp>
    </p:spTree>
    <p:extLst>
      <p:ext uri="{BB962C8B-B14F-4D97-AF65-F5344CB8AC3E}">
        <p14:creationId xmlns:p14="http://schemas.microsoft.com/office/powerpoint/2010/main" val="31162962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사업 성과 평가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1604700"/>
            <a:ext cx="7685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prstClr val="black"/>
                </a:solidFill>
              </a:rPr>
              <a:t>○ 코로나</a:t>
            </a:r>
            <a:r>
              <a:rPr lang="en-US" altLang="ko-KR" sz="2000" b="1" dirty="0">
                <a:solidFill>
                  <a:prstClr val="black"/>
                </a:solidFill>
              </a:rPr>
              <a:t>19 </a:t>
            </a:r>
            <a:r>
              <a:rPr lang="ko-KR" altLang="en-US" sz="2000" b="1" dirty="0">
                <a:solidFill>
                  <a:prstClr val="black"/>
                </a:solidFill>
              </a:rPr>
              <a:t>대응 평가</a:t>
            </a:r>
            <a:endParaRPr lang="en-US" altLang="ko-KR" sz="2000" b="1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en-US" altLang="ko-KR" sz="2000" dirty="0">
                <a:solidFill>
                  <a:prstClr val="black"/>
                </a:solidFill>
              </a:rPr>
              <a:t>    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ko-KR" alt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595632" y="1982483"/>
          <a:ext cx="7912608" cy="4244478"/>
        </p:xfrm>
        <a:graphic>
          <a:graphicData uri="http://schemas.openxmlformats.org/drawingml/2006/table">
            <a:tbl>
              <a:tblPr/>
              <a:tblGrid>
                <a:gridCol w="1528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2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단위사업명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코로나 대응 계획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비대면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개별 등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계획 대비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2021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년 수행 결과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방식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방법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점자교실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전화 수업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1:1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내방 수업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+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전화 수업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92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청소년동아리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‘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몽땅플레이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’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 커뮤니티 활동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온오프라인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병행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&lt;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 북수다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&gt;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운영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청소년 음악밴드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센터유튜브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업로드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공유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방역수칙 준수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소그룹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0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학부모자조모임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‘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드림서포트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’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오프라인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 커뮤니티 활동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소규모 그룹 활동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소규모 오프라인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상반기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및 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zoom(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하반기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진행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37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지역사회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네트워크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비대면 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성과공유회로 대체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溫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라인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zoom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성과공유회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실시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(12/11, 82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(19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년 오프 대비 약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80%)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5637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2021</a:t>
            </a:r>
            <a:r>
              <a:rPr lang="ko-KR" altLang="en-US" sz="2800" b="1" dirty="0">
                <a:solidFill>
                  <a:prstClr val="black"/>
                </a:solidFill>
              </a:rPr>
              <a:t>년 사업 애로사항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1604700"/>
            <a:ext cx="76859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</a:rPr>
              <a:t>○ 코로나</a:t>
            </a:r>
            <a:r>
              <a:rPr lang="en-US" altLang="ko-KR" sz="2000" dirty="0">
                <a:solidFill>
                  <a:prstClr val="black"/>
                </a:solidFill>
              </a:rPr>
              <a:t>19</a:t>
            </a:r>
            <a:r>
              <a:rPr lang="ko-KR" altLang="en-US" sz="2000" dirty="0">
                <a:solidFill>
                  <a:prstClr val="black"/>
                </a:solidFill>
              </a:rPr>
              <a:t>로 인해 대면 모임 운영 어려움</a:t>
            </a:r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ko-KR" altLang="en-US" sz="2000" dirty="0">
                <a:solidFill>
                  <a:prstClr val="black"/>
                </a:solidFill>
              </a:rPr>
              <a:t>○ 출산휴가 및 육아휴직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담당자 퇴사에 따른 인력 부족</a:t>
            </a:r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en-US" altLang="ko-KR" sz="2000" dirty="0">
                <a:solidFill>
                  <a:prstClr val="black"/>
                </a:solidFill>
              </a:rPr>
              <a:t>   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en-US" altLang="ko-KR" sz="2000" dirty="0">
                <a:solidFill>
                  <a:prstClr val="black"/>
                </a:solidFill>
              </a:rPr>
              <a:t>    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ko-KR" alt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668814" y="2996952"/>
          <a:ext cx="7925881" cy="2678622"/>
        </p:xfrm>
        <a:graphic>
          <a:graphicData uri="http://schemas.openxmlformats.org/drawingml/2006/table">
            <a:tbl>
              <a:tblPr/>
              <a:tblGrid>
                <a:gridCol w="88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51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계획 목표 대비 사업 수행 결과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미달성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혹은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미실행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사유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미달성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드림특공대 모임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진행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계획 대비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수행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코로나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로 인한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거리두기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강화 및 자가격리자 발생하여 시각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비시각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청년모임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회중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회만 진행됨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미달성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온라인교육플랫폼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드림온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컴퓨터강의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업로드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계획 대비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수행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컴퓨터강의 진행 담당자 퇴사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(9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로 인해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목표 미달성함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8812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2022</a:t>
            </a:r>
            <a:r>
              <a:rPr lang="ko-KR" altLang="en-US" sz="2800" b="1" dirty="0">
                <a:solidFill>
                  <a:prstClr val="black"/>
                </a:solidFill>
              </a:rPr>
              <a:t>년 중점 추진 방향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1604700"/>
            <a:ext cx="7685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</a:rPr>
              <a:t>○ 효율적 운영 위한 단위 사업 통합 및 전환</a:t>
            </a:r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en-US" altLang="ko-KR" sz="2000" dirty="0">
                <a:solidFill>
                  <a:prstClr val="black"/>
                </a:solidFill>
              </a:rPr>
              <a:t>     : </a:t>
            </a:r>
            <a:r>
              <a:rPr lang="ko-KR" altLang="en-US" sz="2000" dirty="0">
                <a:solidFill>
                  <a:prstClr val="black"/>
                </a:solidFill>
              </a:rPr>
              <a:t>개별 업무 부담 감소 및 담당자간 협력으로 시너지 효과 기대</a:t>
            </a:r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en-US" altLang="ko-KR" sz="2000" dirty="0">
                <a:solidFill>
                  <a:prstClr val="black"/>
                </a:solidFill>
              </a:rPr>
              <a:t>    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ko-KR" alt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668814" y="2461354"/>
          <a:ext cx="8079650" cy="3394615"/>
        </p:xfrm>
        <a:graphic>
          <a:graphicData uri="http://schemas.openxmlformats.org/drawingml/2006/table">
            <a:tbl>
              <a:tblPr/>
              <a:tblGrid>
                <a:gridCol w="303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1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주요 내용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970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점자교실 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+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온라인촉각교실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점자 학습지 개발</a:t>
                      </a:r>
                      <a:endParaRPr lang="en-US" altLang="ko-KR" sz="1400" kern="10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온라인 점자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문해교육으로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 확장</a:t>
                      </a:r>
                    </a:p>
                  </a:txBody>
                  <a:tcPr marL="39116" marR="39116" marT="10814" marB="10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70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학습멘토링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+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컴퓨터멘토링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담당자 퇴사로 인해 업무 일원화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981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청소년밴드 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+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청소년동아리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청소년 이용자 중복 방지 및 청소년 프로그램 일원화</a:t>
                      </a:r>
                      <a:endParaRPr lang="en-US" altLang="ko-KR" sz="1400" kern="100" spc="0" dirty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시각</a:t>
                      </a: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400" kern="10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비시각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통합</a:t>
                      </a: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2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 그룹으로 확대 운영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098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개별학습도서 제작 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+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2</a:t>
                      </a: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주서비스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대체도서 희망자에게 균등한 신속한 도서 지원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통합운영으로 제작 과정의 효율성 향성</a:t>
                      </a: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, 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담당인력부족 해소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116" marR="39116" marT="10814" marB="10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65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76912600" descr="EMB00002eb004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2202"/>
            <a:ext cx="43204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4137" y="1083663"/>
            <a:ext cx="8064895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595632" y="655843"/>
            <a:ext cx="242670" cy="41034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순서도: 연결자 4"/>
          <p:cNvSpPr/>
          <p:nvPr/>
        </p:nvSpPr>
        <p:spPr>
          <a:xfrm>
            <a:off x="668814" y="540152"/>
            <a:ext cx="72008" cy="9938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94137" y="1146649"/>
            <a:ext cx="806340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85" y="56755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prstClr val="black"/>
                </a:solidFill>
              </a:rPr>
              <a:t>2022</a:t>
            </a:r>
            <a:r>
              <a:rPr lang="ko-KR" altLang="en-US" sz="2800" b="1" dirty="0">
                <a:solidFill>
                  <a:prstClr val="black"/>
                </a:solidFill>
              </a:rPr>
              <a:t>년 중점 추진 방향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2436" y="644612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prstClr val="black"/>
                </a:solidFill>
              </a:rPr>
              <a:t>한국시각장애인학습지원센터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1604700"/>
            <a:ext cx="76859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</a:rPr>
              <a:t>○ 일본어 프로그램 변화</a:t>
            </a:r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ko-KR" altLang="en-US" sz="2000" dirty="0">
                <a:solidFill>
                  <a:prstClr val="black"/>
                </a:solidFill>
              </a:rPr>
              <a:t>○ 직원 휴직에 따른 원활한 업무 대응</a:t>
            </a:r>
            <a:endParaRPr lang="en-US" altLang="ko-KR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</a:rPr>
              <a:t>     - </a:t>
            </a:r>
            <a:r>
              <a:rPr lang="ko-KR" altLang="en-US" dirty="0">
                <a:solidFill>
                  <a:prstClr val="black"/>
                </a:solidFill>
              </a:rPr>
              <a:t>김혜리</a:t>
            </a:r>
            <a:r>
              <a:rPr lang="en-US" altLang="ko-KR" dirty="0">
                <a:solidFill>
                  <a:prstClr val="black"/>
                </a:solidFill>
              </a:rPr>
              <a:t>(1</a:t>
            </a:r>
            <a:r>
              <a:rPr lang="ko-KR" altLang="en-US" dirty="0">
                <a:solidFill>
                  <a:prstClr val="black"/>
                </a:solidFill>
              </a:rPr>
              <a:t>월</a:t>
            </a:r>
            <a:r>
              <a:rPr lang="en-US" altLang="ko-KR" dirty="0">
                <a:solidFill>
                  <a:prstClr val="black"/>
                </a:solidFill>
              </a:rPr>
              <a:t>), </a:t>
            </a:r>
            <a:r>
              <a:rPr lang="ko-KR" altLang="en-US" dirty="0" err="1">
                <a:solidFill>
                  <a:prstClr val="black"/>
                </a:solidFill>
              </a:rPr>
              <a:t>이시내</a:t>
            </a:r>
            <a:r>
              <a:rPr lang="en-US" altLang="ko-KR" dirty="0">
                <a:solidFill>
                  <a:prstClr val="black"/>
                </a:solidFill>
              </a:rPr>
              <a:t>(3</a:t>
            </a:r>
            <a:r>
              <a:rPr lang="ko-KR" altLang="en-US" dirty="0">
                <a:solidFill>
                  <a:prstClr val="black"/>
                </a:solidFill>
              </a:rPr>
              <a:t>월</a:t>
            </a:r>
            <a:r>
              <a:rPr lang="en-US" altLang="ko-KR" dirty="0">
                <a:solidFill>
                  <a:prstClr val="black"/>
                </a:solidFill>
              </a:rPr>
              <a:t>) </a:t>
            </a:r>
            <a:r>
              <a:rPr lang="ko-KR" altLang="en-US" dirty="0">
                <a:solidFill>
                  <a:prstClr val="black"/>
                </a:solidFill>
              </a:rPr>
              <a:t>출산휴가에 따른 업무 인수 인계</a:t>
            </a:r>
            <a:endParaRPr lang="en-US" altLang="ko-K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     - </a:t>
            </a:r>
            <a:r>
              <a:rPr lang="ko-KR" altLang="en-US" dirty="0">
                <a:solidFill>
                  <a:prstClr val="black"/>
                </a:solidFill>
              </a:rPr>
              <a:t>대체직원 채용</a:t>
            </a:r>
            <a:r>
              <a:rPr lang="en-US" altLang="ko-KR" dirty="0">
                <a:solidFill>
                  <a:prstClr val="black"/>
                </a:solidFill>
              </a:rPr>
              <a:t>(5</a:t>
            </a:r>
            <a:r>
              <a:rPr lang="ko-KR" altLang="en-US" dirty="0">
                <a:solidFill>
                  <a:prstClr val="black"/>
                </a:solidFill>
              </a:rPr>
              <a:t>월</a:t>
            </a:r>
            <a:r>
              <a:rPr lang="en-US" altLang="ko-KR" dirty="0">
                <a:solidFill>
                  <a:prstClr val="black"/>
                </a:solidFill>
              </a:rPr>
              <a:t>, 7</a:t>
            </a:r>
            <a:r>
              <a:rPr lang="ko-KR" altLang="en-US" dirty="0">
                <a:solidFill>
                  <a:prstClr val="black"/>
                </a:solidFill>
              </a:rPr>
              <a:t>월 예정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629052" y="2204864"/>
          <a:ext cx="8154327" cy="1898334"/>
        </p:xfrm>
        <a:graphic>
          <a:graphicData uri="http://schemas.openxmlformats.org/drawingml/2006/table">
            <a:tbl>
              <a:tblPr/>
              <a:tblGrid>
                <a:gridCol w="196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프로그램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주요 내용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일본어 동아리 전환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기존 동아리 폐지 및 전화일본어 학습자 대상 전화그룹수업 개설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               </a:t>
                      </a:r>
                      <a:r>
                        <a:rPr lang="ko-KR" altLang="en-US" sz="1600" dirty="0"/>
                        <a:t>→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신규 이용자 유입 및 학습동아리 활성화 기대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일본어능력시험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대비반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확대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상급반 추가 개설 욕구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(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복지관 만족도 조사 결과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),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합격자의 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학습 지속 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600" dirty="0"/>
                        <a:t>→</a:t>
                      </a:r>
                      <a:r>
                        <a:rPr lang="en-US" altLang="ko-KR" sz="16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이용자 학습동기 및 성취 지원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8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◆2021</a:t>
            </a:r>
            <a:r>
              <a:rPr lang="ko-KR" altLang="en-US" dirty="0">
                <a:latin typeface="+mn-ea"/>
                <a:ea typeface="+mn-ea"/>
              </a:rPr>
              <a:t>년 사업 보고</a:t>
            </a:r>
            <a:r>
              <a:rPr lang="ko-KR" altLang="en-US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b="1" dirty="0"/>
              <a:t>생활지원팀</a:t>
            </a:r>
            <a:endParaRPr lang="en-US" altLang="ko-KR" b="1" dirty="0"/>
          </a:p>
        </p:txBody>
      </p:sp>
      <p:pic>
        <p:nvPicPr>
          <p:cNvPr id="2052" name="Picture 4" descr="노트와 연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5292865"/>
            <a:ext cx="1632441" cy="10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F0843D-5D99-4447-9FFE-8AC11AD40308}" type="slidenum">
              <a:rPr lang="ko-KR" altLang="en-US" smtClean="0">
                <a:solidFill>
                  <a:srgbClr val="000000"/>
                </a:solidFill>
              </a:rPr>
              <a:pPr/>
              <a:t>8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2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7543800" cy="724942"/>
          </a:xfrm>
        </p:spPr>
        <p:txBody>
          <a:bodyPr/>
          <a:lstStyle/>
          <a:p>
            <a:r>
              <a:rPr lang="en-US" altLang="ko-KR" sz="3400" dirty="0">
                <a:latin typeface="바탕"/>
                <a:ea typeface="바탕"/>
              </a:rPr>
              <a:t>◆</a:t>
            </a:r>
            <a:r>
              <a:rPr lang="en-US" altLang="ko-KR" sz="3400" dirty="0">
                <a:latin typeface="+mn-ea"/>
                <a:ea typeface="+mn-ea"/>
              </a:rPr>
              <a:t> 1.</a:t>
            </a:r>
            <a:r>
              <a:rPr lang="ko-KR" altLang="en-US" sz="3400" dirty="0">
                <a:latin typeface="+mn-ea"/>
                <a:ea typeface="+mn-ea"/>
              </a:rPr>
              <a:t>직원 직무현황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김종헌</a:t>
            </a:r>
            <a:r>
              <a:rPr lang="en-US" altLang="ko-KR" sz="1800" b="1" dirty="0">
                <a:latin typeface="+mn-ea"/>
              </a:rPr>
              <a:t>(</a:t>
            </a:r>
            <a:r>
              <a:rPr lang="ko-KR" altLang="en-US" sz="1800" b="1" dirty="0">
                <a:latin typeface="+mn-ea"/>
              </a:rPr>
              <a:t>팀장</a:t>
            </a:r>
            <a:r>
              <a:rPr lang="en-US" altLang="ko-KR" sz="1800" b="1" dirty="0">
                <a:latin typeface="+mn-ea"/>
              </a:rPr>
              <a:t>)</a:t>
            </a:r>
            <a:r>
              <a:rPr lang="ko-KR" altLang="en-US" sz="1800" b="1" dirty="0">
                <a:latin typeface="+mn-ea"/>
              </a:rPr>
              <a:t> </a:t>
            </a:r>
            <a:r>
              <a:rPr lang="en-US" altLang="ko-KR" sz="1800" b="1" dirty="0">
                <a:latin typeface="+mn-ea"/>
              </a:rPr>
              <a:t>– </a:t>
            </a:r>
            <a:r>
              <a:rPr lang="ko-KR" altLang="en-US" sz="1800" b="1" dirty="0">
                <a:latin typeface="+mn-ea"/>
              </a:rPr>
              <a:t>생활지원팀 업무 총괄</a:t>
            </a:r>
            <a:r>
              <a:rPr lang="en-US" altLang="ko-KR" sz="1800" b="1" dirty="0">
                <a:latin typeface="+mn-ea"/>
              </a:rPr>
              <a:t>, </a:t>
            </a:r>
            <a:r>
              <a:rPr lang="ko-KR" altLang="en-US" sz="1800" b="1" dirty="0">
                <a:latin typeface="+mn-ea"/>
              </a:rPr>
              <a:t>생활용구 조사  및 보급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latin typeface="+mn-ea"/>
              </a:rPr>
              <a:t>                              </a:t>
            </a:r>
            <a:r>
              <a:rPr lang="ko-KR" altLang="en-US" sz="1800" b="1" dirty="0">
                <a:latin typeface="+mn-ea"/>
              </a:rPr>
              <a:t>해외 용구 조사 및 수입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제작용구 해외 보급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이대준 </a:t>
            </a:r>
            <a:r>
              <a:rPr lang="en-US" altLang="ko-KR" sz="1800" b="1" dirty="0">
                <a:latin typeface="+mn-ea"/>
              </a:rPr>
              <a:t>(</a:t>
            </a:r>
            <a:r>
              <a:rPr lang="ko-KR" altLang="en-US" sz="1800" b="1" dirty="0">
                <a:latin typeface="+mn-ea"/>
              </a:rPr>
              <a:t>대리</a:t>
            </a:r>
            <a:r>
              <a:rPr lang="en-US" altLang="ko-KR" sz="1800" b="1" dirty="0">
                <a:latin typeface="+mn-ea"/>
              </a:rPr>
              <a:t>)– </a:t>
            </a:r>
            <a:r>
              <a:rPr lang="ko-KR" altLang="en-US" sz="1800" b="1" dirty="0">
                <a:latin typeface="+mn-ea"/>
              </a:rPr>
              <a:t>생활용구 제작 총괄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생활용구 개발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시장조사 및 업체 관리</a:t>
            </a:r>
            <a:endParaRPr lang="en-US" altLang="ko-KR" sz="1800" b="1" dirty="0">
              <a:latin typeface="+mn-ea"/>
            </a:endParaRPr>
          </a:p>
          <a:p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박성희 </a:t>
            </a:r>
            <a:r>
              <a:rPr lang="en-US" altLang="ko-KR" sz="1800" b="1" dirty="0">
                <a:latin typeface="+mn-ea"/>
              </a:rPr>
              <a:t>– </a:t>
            </a:r>
            <a:r>
              <a:rPr lang="ko-KR" altLang="en-US" sz="1800" b="1" dirty="0">
                <a:latin typeface="+mn-ea"/>
              </a:rPr>
              <a:t>생활용구 보급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이용자 상담</a:t>
            </a:r>
            <a:r>
              <a:rPr lang="en-US" altLang="ko-KR" sz="1800" b="1" dirty="0">
                <a:latin typeface="+mn-ea"/>
              </a:rPr>
              <a:t> </a:t>
            </a:r>
            <a:r>
              <a:rPr lang="ko-KR" altLang="en-US" sz="1800" b="1" dirty="0">
                <a:latin typeface="+mn-ea"/>
              </a:rPr>
              <a:t>및 관리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  이용자 욕구 및 만족도 조사</a:t>
            </a:r>
            <a:endParaRPr lang="en-US" altLang="ko-KR" sz="1800" b="1" dirty="0">
              <a:latin typeface="+mn-ea"/>
            </a:endParaRPr>
          </a:p>
          <a:p>
            <a:endParaRPr lang="ko-KR" altLang="en-US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길   현 </a:t>
            </a:r>
            <a:r>
              <a:rPr lang="en-US" altLang="ko-KR" sz="1800" b="1" dirty="0">
                <a:latin typeface="+mn-ea"/>
              </a:rPr>
              <a:t>– </a:t>
            </a:r>
            <a:r>
              <a:rPr lang="ko-KR" altLang="en-US" sz="1800" b="1" dirty="0">
                <a:latin typeface="+mn-ea"/>
              </a:rPr>
              <a:t>생활용구 제작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자재 재고 관리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사후서비스 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  사회복무 요원 관리</a:t>
            </a:r>
            <a:r>
              <a:rPr lang="en-US" altLang="ko-KR" sz="2600" dirty="0">
                <a:latin typeface="+mn-ea"/>
              </a:rPr>
              <a:t>          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endParaRPr lang="en-US" altLang="ko-KR" dirty="0">
              <a:latin typeface="굴림" charset="-127"/>
              <a:ea typeface="굴림" charset="-127"/>
            </a:endParaRPr>
          </a:p>
          <a:p>
            <a:endParaRPr lang="en-US" altLang="ko-KR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5F93-9A49-4E51-BC02-6319F9387A49}" type="slidenum">
              <a:rPr lang="ko-KR" altLang="en-US" smtClean="0">
                <a:solidFill>
                  <a:srgbClr val="000000"/>
                </a:solidFill>
              </a:rPr>
              <a:pPr/>
              <a:t>9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384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raining presentation">
  <a:themeElements>
    <a:clrScheme name="Office 테마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테마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5721</Words>
  <Application>Microsoft Office PowerPoint</Application>
  <PresentationFormat>화면 슬라이드 쇼(4:3)</PresentationFormat>
  <Paragraphs>950</Paragraphs>
  <Slides>73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73</vt:i4>
      </vt:variant>
    </vt:vector>
  </HeadingPairs>
  <TitlesOfParts>
    <vt:vector size="101" baseType="lpstr">
      <vt:lpstr>Verdana</vt:lpstr>
      <vt:lpstr>HY헤드라인M</vt:lpstr>
      <vt:lpstr>굴림</vt:lpstr>
      <vt:lpstr>맑은 고딕</vt:lpstr>
      <vt:lpstr>Calibri Light</vt:lpstr>
      <vt:lpstr>맑은고딕</vt:lpstr>
      <vt:lpstr>Wingdings</vt:lpstr>
      <vt:lpstr>나눔바른고딕OTF Light</vt:lpstr>
      <vt:lpstr>바탕</vt:lpstr>
      <vt:lpstr>Georgia</vt:lpstr>
      <vt:lpstr>Trebuchet MS</vt:lpstr>
      <vt:lpstr>HY강M</vt:lpstr>
      <vt:lpstr>HY견고딕</vt:lpstr>
      <vt:lpstr>나눔고딕</vt:lpstr>
      <vt:lpstr>Calibri</vt:lpstr>
      <vt:lpstr>다음_Regular</vt:lpstr>
      <vt:lpstr>Wingdings 2</vt:lpstr>
      <vt:lpstr>나눔고딕 ExtraBold</vt:lpstr>
      <vt:lpstr>HY울릉도B</vt:lpstr>
      <vt:lpstr>Arial</vt:lpstr>
      <vt:lpstr>Office 테마</vt:lpstr>
      <vt:lpstr>도시</vt:lpstr>
      <vt:lpstr>1_Office 테마</vt:lpstr>
      <vt:lpstr>4_Office 테마</vt:lpstr>
      <vt:lpstr>5_Office 테마</vt:lpstr>
      <vt:lpstr>6_Office 테마</vt:lpstr>
      <vt:lpstr>3_Office 테마</vt:lpstr>
      <vt:lpstr>Training presentation</vt:lpstr>
      <vt:lpstr>2021년 업무평가보고</vt:lpstr>
      <vt:lpstr> 회계 - 1</vt:lpstr>
      <vt:lpstr> 회계 - 2</vt:lpstr>
      <vt:lpstr> 인사ㆍ행정</vt:lpstr>
      <vt:lpstr> 복무ㆍ서무 </vt:lpstr>
      <vt:lpstr> 시설</vt:lpstr>
      <vt:lpstr> 활동지원사업</vt:lpstr>
      <vt:lpstr>◆2021년 사업 보고 </vt:lpstr>
      <vt:lpstr>◆ 1.직원 직무현황</vt:lpstr>
      <vt:lpstr>◆ 3-1. 2021년 중점 사업 평가 </vt:lpstr>
      <vt:lpstr>◆ 3-2. 2021년 중점 사업 평가 </vt:lpstr>
      <vt:lpstr>◆ 3-3. 2021년 중점 사업 평가 </vt:lpstr>
      <vt:lpstr> ◆ 4. 코로나19 대응 평가</vt:lpstr>
      <vt:lpstr> ◆ 5-1. 2022년 팀 중점 추진 방향</vt:lpstr>
      <vt:lpstr> ◆ 5-2. 2022년 팀 중점 추진 방향</vt:lpstr>
      <vt:lpstr> ◆ 5-3. 2022년 팀 중점 추진 방향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2021  재활자립팀 사업평가 보고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2021년 연간 사업 평가 보고</vt:lpstr>
      <vt:lpstr>1. 2020년 대비 팀 인원 변화 사항</vt:lpstr>
      <vt:lpstr>3. 2021년 중점 사업 평가 Ⅰ</vt:lpstr>
      <vt:lpstr>3. 2021년 중점 사업 평가 Ⅱ</vt:lpstr>
      <vt:lpstr>4. 2021년 신규 사업 평가</vt:lpstr>
      <vt:lpstr>5. 2021년 코로나19 대응 평가</vt:lpstr>
      <vt:lpstr>6. 2022년 중점 추진 방향</vt:lpstr>
      <vt:lpstr>6. 2022년 중점 추진 방향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이기원</cp:lastModifiedBy>
  <cp:revision>129</cp:revision>
  <cp:lastPrinted>2021-12-29T04:24:40Z</cp:lastPrinted>
  <dcterms:created xsi:type="dcterms:W3CDTF">2011-08-24T01:05:33Z</dcterms:created>
  <dcterms:modified xsi:type="dcterms:W3CDTF">2023-07-25T08:57:53Z</dcterms:modified>
</cp:coreProperties>
</file>