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403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4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405" r:id="rId41"/>
    <p:sldId id="336" r:id="rId42"/>
    <p:sldId id="338" r:id="rId43"/>
    <p:sldId id="406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4" r:id="rId53"/>
    <p:sldId id="407" r:id="rId54"/>
    <p:sldId id="362" r:id="rId55"/>
    <p:sldId id="364" r:id="rId56"/>
  </p:sldIdLst>
  <p:sldSz cx="9144000" cy="6858000" type="screen4x3"/>
  <p:notesSz cx="6797675" cy="9926638"/>
  <p:embeddedFontLst>
    <p:embeddedFont>
      <p:font typeface="HY울릉도B" pitchFamily="18" charset="-127"/>
      <p:regular r:id="rId59"/>
    </p:embeddedFont>
    <p:embeddedFont>
      <p:font typeface="맑은 고딕" pitchFamily="50" charset="-127"/>
      <p:regular r:id="rId60"/>
      <p:bold r:id="rId61"/>
    </p:embeddedFont>
    <p:embeddedFont>
      <p:font typeface="나눔고딕 ExtraBold" pitchFamily="50" charset="-127"/>
      <p:bold r:id="rId62"/>
    </p:embeddedFont>
    <p:embeddedFont>
      <p:font typeface="HY견고딕" pitchFamily="18" charset="-127"/>
      <p:regular r:id="rId63"/>
    </p:embeddedFont>
    <p:embeddedFont>
      <p:font typeface="MD개성체" pitchFamily="18" charset="-127"/>
      <p:regular r:id="rId64"/>
    </p:embeddedFont>
    <p:embeddedFont>
      <p:font typeface="나눔고딕" pitchFamily="50" charset="-127"/>
      <p:regular r:id="rId65"/>
      <p:bold r:id="rId66"/>
    </p:embeddedFont>
    <p:embeddedFont>
      <p:font typeface="HY울릉도M" pitchFamily="18" charset="-127"/>
      <p:regular r:id="rId67"/>
    </p:embeddedFont>
    <p:embeddedFont>
      <p:font typeface="Calibri" pitchFamily="34" charset="0"/>
      <p:regular r:id="rId68"/>
      <p:bold r:id="rId69"/>
      <p:italic r:id="rId70"/>
      <p:boldItalic r:id="rId71"/>
    </p:embeddedFont>
    <p:embeddedFont>
      <p:font typeface="HY헤드라인M" pitchFamily="18" charset="-127"/>
      <p:regular r:id="rId72"/>
    </p:embeddedFont>
    <p:embeddedFont>
      <p:font typeface="Wingdings 3" pitchFamily="18" charset="2"/>
      <p:regular r:id="rId7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6">
          <p15:clr>
            <a:srgbClr val="A4A3A4"/>
          </p15:clr>
        </p15:guide>
        <p15:guide id="2" orient="horz" pos="1164">
          <p15:clr>
            <a:srgbClr val="A4A3A4"/>
          </p15:clr>
        </p15:guide>
        <p15:guide id="3" orient="horz" pos="278">
          <p15:clr>
            <a:srgbClr val="A4A3A4"/>
          </p15:clr>
        </p15:guide>
        <p15:guide id="4" orient="horz" pos="848">
          <p15:clr>
            <a:srgbClr val="A4A3A4"/>
          </p15:clr>
        </p15:guide>
        <p15:guide id="5" orient="horz" pos="1348">
          <p15:clr>
            <a:srgbClr val="A4A3A4"/>
          </p15:clr>
        </p15:guide>
        <p15:guide id="6" orient="horz" pos="559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1664">
          <p15:clr>
            <a:srgbClr val="A4A3A4"/>
          </p15:clr>
        </p15:guide>
        <p15:guide id="9" pos="2894">
          <p15:clr>
            <a:srgbClr val="A4A3A4"/>
          </p15:clr>
        </p15:guide>
        <p15:guide id="10" pos="5528">
          <p15:clr>
            <a:srgbClr val="A4A3A4"/>
          </p15:clr>
        </p15:guide>
        <p15:guide id="11" pos="230">
          <p15:clr>
            <a:srgbClr val="A4A3A4"/>
          </p15:clr>
        </p15:guide>
        <p15:guide id="12" pos="1562">
          <p15:clr>
            <a:srgbClr val="A4A3A4"/>
          </p15:clr>
        </p15:guide>
        <p15:guide id="13" pos="4226">
          <p15:clr>
            <a:srgbClr val="A4A3A4"/>
          </p15:clr>
        </p15:guide>
        <p15:guide id="14" pos="900">
          <p15:clr>
            <a:srgbClr val="A4A3A4"/>
          </p15:clr>
        </p15:guide>
        <p15:guide id="15" pos="4910">
          <p15:clr>
            <a:srgbClr val="A4A3A4"/>
          </p15:clr>
        </p15:guide>
        <p15:guide id="16" pos="123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9649D"/>
    <a:srgbClr val="5DAAFF"/>
    <a:srgbClr val="355D93"/>
    <a:srgbClr val="315687"/>
    <a:srgbClr val="1D314E"/>
    <a:srgbClr val="3D3C3E"/>
    <a:srgbClr val="063656"/>
    <a:srgbClr val="08456E"/>
    <a:srgbClr val="569CF0"/>
    <a:srgbClr val="8DBD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6" autoAdjust="0"/>
    <p:restoredTop sz="86364" autoAdjust="0"/>
  </p:normalViewPr>
  <p:slideViewPr>
    <p:cSldViewPr snapToGrid="0">
      <p:cViewPr varScale="1">
        <p:scale>
          <a:sx n="111" d="100"/>
          <a:sy n="111" d="100"/>
        </p:scale>
        <p:origin x="-966" y="-96"/>
      </p:cViewPr>
      <p:guideLst>
        <p:guide orient="horz" pos="2166"/>
        <p:guide orient="horz" pos="1164"/>
        <p:guide orient="horz" pos="278"/>
        <p:guide orient="horz" pos="848"/>
        <p:guide orient="horz" pos="1348"/>
        <p:guide orient="horz" pos="559"/>
        <p:guide orient="horz" pos="3866"/>
        <p:guide orient="horz" pos="1664"/>
        <p:guide pos="2894"/>
        <p:guide pos="5528"/>
        <p:guide pos="230"/>
        <p:guide pos="1562"/>
        <p:guide pos="4226"/>
        <p:guide pos="900"/>
        <p:guide pos="4910"/>
        <p:guide pos="12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-2628" y="-90"/>
      </p:cViewPr>
      <p:guideLst>
        <p:guide orient="horz" pos="3127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66" Type="http://schemas.openxmlformats.org/officeDocument/2006/relationships/font" Target="fonts/font8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계획</c:v>
                </c:pt>
              </c:strCache>
            </c:strRef>
          </c:tx>
          <c:spPr>
            <a:pattFill prst="pct40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</c:spPr>
          <c:cat>
            <c:strRef>
              <c:f>Sheet1!$A$2:$A$6</c:f>
              <c:strCache>
                <c:ptCount val="5"/>
                <c:pt idx="0">
                  <c:v>훈련비</c:v>
                </c:pt>
                <c:pt idx="1">
                  <c:v>교육비</c:v>
                </c:pt>
                <c:pt idx="2">
                  <c:v>재가보호</c:v>
                </c:pt>
                <c:pt idx="3">
                  <c:v>가족기능</c:v>
                </c:pt>
                <c:pt idx="4">
                  <c:v>재가복지증진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19480</c:v>
                </c:pt>
                <c:pt idx="1">
                  <c:v>420</c:v>
                </c:pt>
                <c:pt idx="2">
                  <c:v>8122</c:v>
                </c:pt>
                <c:pt idx="3">
                  <c:v>1480</c:v>
                </c:pt>
                <c:pt idx="4">
                  <c:v>450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지출</c:v>
                </c:pt>
              </c:strCache>
            </c:strRef>
          </c:tx>
          <c:spPr>
            <a:pattFill prst="pct75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</c:spPr>
          <c:cat>
            <c:strRef>
              <c:f>Sheet1!$A$2:$A$6</c:f>
              <c:strCache>
                <c:ptCount val="5"/>
                <c:pt idx="0">
                  <c:v>훈련비</c:v>
                </c:pt>
                <c:pt idx="1">
                  <c:v>교육비</c:v>
                </c:pt>
                <c:pt idx="2">
                  <c:v>재가보호</c:v>
                </c:pt>
                <c:pt idx="3">
                  <c:v>가족기능</c:v>
                </c:pt>
                <c:pt idx="4">
                  <c:v>재가복지증진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19480</c:v>
                </c:pt>
                <c:pt idx="1">
                  <c:v>420</c:v>
                </c:pt>
                <c:pt idx="2">
                  <c:v>8122</c:v>
                </c:pt>
                <c:pt idx="3">
                  <c:v>1480</c:v>
                </c:pt>
                <c:pt idx="4">
                  <c:v>450</c:v>
                </c:pt>
              </c:numCache>
            </c:numRef>
          </c:val>
        </c:ser>
        <c:axId val="155359488"/>
        <c:axId val="156091904"/>
      </c:barChart>
      <c:catAx>
        <c:axId val="155359488"/>
        <c:scaling>
          <c:orientation val="minMax"/>
        </c:scaling>
        <c:axPos val="b"/>
        <c:numFmt formatCode="General" sourceLinked="0"/>
        <c:tickLblPos val="nextTo"/>
        <c:crossAx val="156091904"/>
        <c:crosses val="autoZero"/>
        <c:auto val="1"/>
        <c:lblAlgn val="ctr"/>
        <c:lblOffset val="100"/>
      </c:catAx>
      <c:valAx>
        <c:axId val="15609190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55359488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noFill/>
  </c:spPr>
  <c:txPr>
    <a:bodyPr/>
    <a:lstStyle/>
    <a:p>
      <a:pPr>
        <a:defRPr sz="1800" b="1">
          <a:solidFill>
            <a:schemeClr val="tx1"/>
          </a:solidFill>
        </a:defRPr>
      </a:pPr>
      <a:endParaRPr lang="ko-K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 sz="1800"/>
            </a:pPr>
            <a:r>
              <a:rPr lang="en-US" altLang="ko-KR" sz="1800" dirty="0" smtClean="0"/>
              <a:t>5. </a:t>
            </a:r>
            <a:r>
              <a:rPr lang="ko-KR" sz="1800" dirty="0" smtClean="0"/>
              <a:t>실</a:t>
            </a:r>
            <a:r>
              <a:rPr lang="en-US" sz="1800" dirty="0"/>
              <a:t>/</a:t>
            </a:r>
            <a:r>
              <a:rPr lang="ko-KR" sz="1800" dirty="0"/>
              <a:t>연인원 목표 및 </a:t>
            </a:r>
            <a:r>
              <a:rPr lang="ko-KR" sz="1800" dirty="0" smtClean="0"/>
              <a:t>결과</a:t>
            </a:r>
            <a:endParaRPr lang="ko-KR" sz="1800" dirty="0"/>
          </a:p>
        </c:rich>
      </c:tx>
      <c:layout>
        <c:manualLayout>
          <c:xMode val="edge"/>
          <c:yMode val="edge"/>
          <c:x val="2.4840745394486686E-3"/>
          <c:y val="2.4949507034830887E-2"/>
        </c:manualLayout>
      </c:layout>
    </c:title>
    <c:plotArea>
      <c:layout/>
      <c:barChart>
        <c:barDir val="col"/>
        <c:grouping val="clustered"/>
        <c:ser>
          <c:idx val="0"/>
          <c:order val="0"/>
          <c:spPr>
            <a:solidFill>
              <a:prstClr val="white">
                <a:lumMod val="50000"/>
              </a:prstClr>
            </a:solidFill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 dirty="0" smtClean="0">
                        <a:solidFill>
                          <a:schemeClr val="tx1"/>
                        </a:solidFill>
                      </a:rPr>
                      <a:t>437</a:t>
                    </a:r>
                    <a:r>
                      <a:rPr lang="ko-KR" altLang="en-US" dirty="0" smtClean="0">
                        <a:solidFill>
                          <a:schemeClr val="tx1"/>
                        </a:solidFill>
                      </a:rPr>
                      <a:t>명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ko-KR" dirty="0" smtClean="0">
                        <a:solidFill>
                          <a:schemeClr val="tx1"/>
                        </a:solidFill>
                      </a:rPr>
                      <a:t>600</a:t>
                    </a:r>
                    <a:r>
                      <a:rPr lang="ko-KR" altLang="en-US" dirty="0" smtClean="0">
                        <a:solidFill>
                          <a:schemeClr val="tx1"/>
                        </a:solidFill>
                      </a:rPr>
                      <a:t>명</a:t>
                    </a:r>
                  </a:p>
                  <a:p>
                    <a:r>
                      <a:rPr lang="en-US" altLang="ko-KR" dirty="0" smtClean="0">
                        <a:solidFill>
                          <a:schemeClr val="tx1"/>
                        </a:solidFill>
                      </a:rPr>
                      <a:t>(137%)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ko-KR" dirty="0" smtClean="0"/>
                      <a:t>2574</a:t>
                    </a:r>
                    <a:r>
                      <a:rPr lang="ko-KR" altLang="en-US" dirty="0" smtClean="0"/>
                      <a:t>명</a:t>
                    </a:r>
                    <a:endParaRPr lang="ko-KR" alt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ko-KR" dirty="0" smtClean="0">
                        <a:solidFill>
                          <a:schemeClr val="tx1"/>
                        </a:solidFill>
                      </a:rPr>
                      <a:t>3196</a:t>
                    </a:r>
                    <a:r>
                      <a:rPr lang="ko-KR" altLang="en-US" dirty="0" smtClean="0">
                        <a:solidFill>
                          <a:schemeClr val="tx1"/>
                        </a:solidFill>
                      </a:rPr>
                      <a:t>명</a:t>
                    </a:r>
                  </a:p>
                  <a:p>
                    <a:r>
                      <a:rPr lang="en-US" altLang="ko-KR" dirty="0" smtClean="0">
                        <a:solidFill>
                          <a:schemeClr val="tx1"/>
                        </a:solidFill>
                      </a:rPr>
                      <a:t>(124%)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ko-K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Sheet1!$B$2:$B$5</c:f>
              <c:strCache>
                <c:ptCount val="4"/>
                <c:pt idx="0">
                  <c:v>목표실인원</c:v>
                </c:pt>
                <c:pt idx="1">
                  <c:v>결과실인원</c:v>
                </c:pt>
                <c:pt idx="2">
                  <c:v>목표연인원</c:v>
                </c:pt>
                <c:pt idx="3">
                  <c:v>결과연인원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393</c:v>
                </c:pt>
                <c:pt idx="1">
                  <c:v>443</c:v>
                </c:pt>
                <c:pt idx="2">
                  <c:v>2067</c:v>
                </c:pt>
                <c:pt idx="3">
                  <c:v>2179</c:v>
                </c:pt>
              </c:numCache>
            </c:numRef>
          </c:val>
        </c:ser>
        <c:dLbls>
          <c:showVal val="1"/>
        </c:dLbls>
        <c:overlap val="-25"/>
        <c:axId val="91601152"/>
        <c:axId val="91616000"/>
      </c:barChart>
      <c:catAx>
        <c:axId val="91601152"/>
        <c:scaling>
          <c:orientation val="minMax"/>
        </c:scaling>
        <c:axPos val="b"/>
        <c:numFmt formatCode="General" sourceLinked="0"/>
        <c:majorTickMark val="none"/>
        <c:tickLblPos val="nextTo"/>
        <c:crossAx val="91616000"/>
        <c:crosses val="autoZero"/>
        <c:auto val="1"/>
        <c:lblAlgn val="ctr"/>
        <c:lblOffset val="100"/>
      </c:catAx>
      <c:valAx>
        <c:axId val="9161600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16011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ko-KR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0.0531</cdr:x>
      <cdr:y>0.11364</cdr:y>
    </cdr:from>
    <cdr:to>
      <cdr:x>0.11947</cdr:x>
      <cdr:y>0.18182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70" y="360040"/>
          <a:ext cx="540039" cy="216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ko-KR" sz="1100" dirty="0" smtClean="0"/>
            <a:t>19,480</a:t>
          </a:r>
          <a:endParaRPr lang="ko-KR" alt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207F23D9-DF40-4811-9C78-A2E2A32398DD}" type="datetimeFigureOut">
              <a:rPr lang="ko-KR" altLang="en-US" smtClean="0"/>
              <a:pPr/>
              <a:t>2020-07-30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DD6E7B0-61C4-474B-96F1-99E4547EAD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915996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3AF6795-A612-454E-AF7A-9192B1BEBB13}" type="datetimeFigureOut">
              <a:rPr lang="ko-KR" altLang="en-US" smtClean="0"/>
              <a:pPr/>
              <a:t>2020-07-30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0A51D67-0C14-4576-BCC5-A508196B7B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873049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0BF14-C700-494A-A4DE-8F2A2DBC86F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2826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4253D-ABFF-4E9A-9799-2DCA6EADCE26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65581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0BF14-C700-494A-A4DE-8F2A2DBC86F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089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0BF14-C700-494A-A4DE-8F2A2DBC86F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4321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391D1-E506-40AF-B98E-003725CDD9E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247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0BF14-C700-494A-A4DE-8F2A2DBC86F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3967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391D1-E506-40AF-B98E-003725CDD9E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8921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0BF14-C700-494A-A4DE-8F2A2DBC86F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8274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0BF14-C700-494A-A4DE-8F2A2DBC86F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5735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391D1-E506-40AF-B98E-003725CDD9E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203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부제목 2"/>
          <p:cNvSpPr txBox="1">
            <a:spLocks/>
          </p:cNvSpPr>
          <p:nvPr userDrawn="1"/>
        </p:nvSpPr>
        <p:spPr>
          <a:xfrm>
            <a:off x="264463" y="6387291"/>
            <a:ext cx="3204878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2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설치하기</a:t>
            </a:r>
            <a:endParaRPr lang="ko-KR" altLang="en-US" sz="800" u="sng" spc="-2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 descr="cosmetic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2020-07-30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  <p:sp>
        <p:nvSpPr>
          <p:cNvPr id="18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312059" y="246743"/>
            <a:ext cx="8338457" cy="1851478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1" spc="-250" baseline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제목을 입력하세요</a:t>
            </a:r>
            <a:endParaRPr lang="en-US" altLang="ko-KR" dirty="0" smtClean="0"/>
          </a:p>
          <a:p>
            <a:pPr lvl="0"/>
            <a:endParaRPr lang="ko-KR" altLang="en-US" dirty="0" smtClean="0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268519" y="4005064"/>
            <a:ext cx="8418281" cy="304826"/>
          </a:xfrm>
        </p:spPr>
        <p:txBody>
          <a:bodyPr anchor="t">
            <a:normAutofit/>
          </a:bodyPr>
          <a:lstStyle>
            <a:lvl1pPr algn="l">
              <a:buFont typeface="Wingdings" pitchFamily="2" charset="2"/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264463" y="6387291"/>
            <a:ext cx="3204878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2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2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2020-07-30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368300" y="571500"/>
            <a:ext cx="8394700" cy="8461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4" name="내용 개체 틀 2"/>
          <p:cNvSpPr>
            <a:spLocks noGrp="1"/>
          </p:cNvSpPr>
          <p:nvPr>
            <p:ph idx="1" hasCustomPrompt="1"/>
          </p:nvPr>
        </p:nvSpPr>
        <p:spPr>
          <a:xfrm>
            <a:off x="368300" y="1574801"/>
            <a:ext cx="1905000" cy="317499"/>
          </a:xfrm>
        </p:spPr>
        <p:txBody>
          <a:bodyPr>
            <a:normAutofit/>
          </a:bodyPr>
          <a:lstStyle>
            <a:lvl1pPr>
              <a:buFontTx/>
              <a:buNone/>
              <a:defRPr sz="1200" b="1">
                <a:solidFill>
                  <a:srgbClr val="3D3C3E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/>
            <a:r>
              <a:rPr lang="ko-KR" altLang="en-US" smtClean="0"/>
              <a:t>내용제목</a:t>
            </a:r>
          </a:p>
        </p:txBody>
      </p:sp>
      <p:sp>
        <p:nvSpPr>
          <p:cNvPr id="15" name="내용 개체 틀 2"/>
          <p:cNvSpPr>
            <a:spLocks noGrp="1"/>
          </p:cNvSpPr>
          <p:nvPr>
            <p:ph idx="13" hasCustomPrompt="1"/>
          </p:nvPr>
        </p:nvSpPr>
        <p:spPr>
          <a:xfrm>
            <a:off x="2336800" y="1574801"/>
            <a:ext cx="6426200" cy="330199"/>
          </a:xfrm>
        </p:spPr>
        <p:txBody>
          <a:bodyPr>
            <a:normAutofit/>
          </a:bodyPr>
          <a:lstStyle>
            <a:lvl1pPr>
              <a:buNone/>
              <a:defRPr sz="1200" b="1" baseline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내용을 입력하십시오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2020-07-30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2020-07-30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2020-07-30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8"/>
          <p:cNvGrpSpPr>
            <a:grpSpLocks/>
          </p:cNvGrpSpPr>
          <p:nvPr userDrawn="1"/>
        </p:nvGrpSpPr>
        <p:grpSpPr bwMode="auto">
          <a:xfrm>
            <a:off x="-82550" y="5072063"/>
            <a:ext cx="9326563" cy="1785937"/>
            <a:chOff x="-82358" y="5072074"/>
            <a:chExt cx="9326892" cy="1785926"/>
          </a:xfrm>
        </p:grpSpPr>
        <p:grpSp>
          <p:nvGrpSpPr>
            <p:cNvPr id="3" name="Group 124"/>
            <p:cNvGrpSpPr>
              <a:grpSpLocks/>
            </p:cNvGrpSpPr>
            <p:nvPr/>
          </p:nvGrpSpPr>
          <p:grpSpPr bwMode="auto">
            <a:xfrm>
              <a:off x="-10731" y="5143508"/>
              <a:ext cx="9147111" cy="1514821"/>
              <a:chOff x="235" y="1844"/>
              <a:chExt cx="5243" cy="1605"/>
            </a:xfrm>
          </p:grpSpPr>
          <p:grpSp>
            <p:nvGrpSpPr>
              <p:cNvPr id="94" name="Group 125"/>
              <p:cNvGrpSpPr>
                <a:grpSpLocks/>
              </p:cNvGrpSpPr>
              <p:nvPr/>
            </p:nvGrpSpPr>
            <p:grpSpPr bwMode="auto">
              <a:xfrm>
                <a:off x="235" y="2751"/>
                <a:ext cx="5241" cy="698"/>
                <a:chOff x="235" y="2751"/>
                <a:chExt cx="5241" cy="698"/>
              </a:xfrm>
            </p:grpSpPr>
            <p:sp>
              <p:nvSpPr>
                <p:cNvPr id="105" name="Line 126"/>
                <p:cNvSpPr>
                  <a:spLocks noChangeShapeType="1"/>
                </p:cNvSpPr>
                <p:nvPr/>
              </p:nvSpPr>
              <p:spPr bwMode="auto">
                <a:xfrm>
                  <a:off x="235" y="3449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06" name="Line 127"/>
                <p:cNvSpPr>
                  <a:spLocks noChangeShapeType="1"/>
                </p:cNvSpPr>
                <p:nvPr/>
              </p:nvSpPr>
              <p:spPr bwMode="auto">
                <a:xfrm>
                  <a:off x="235" y="3191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07" name="Line 128"/>
                <p:cNvSpPr>
                  <a:spLocks noChangeShapeType="1"/>
                </p:cNvSpPr>
                <p:nvPr/>
              </p:nvSpPr>
              <p:spPr bwMode="auto">
                <a:xfrm>
                  <a:off x="235" y="2956"/>
                  <a:ext cx="5240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08" name="Line 129"/>
                <p:cNvSpPr>
                  <a:spLocks noChangeShapeType="1"/>
                </p:cNvSpPr>
                <p:nvPr/>
              </p:nvSpPr>
              <p:spPr bwMode="auto">
                <a:xfrm>
                  <a:off x="235" y="2751"/>
                  <a:ext cx="5240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</p:grpSp>
          <p:grpSp>
            <p:nvGrpSpPr>
              <p:cNvPr id="95" name="Group 130"/>
              <p:cNvGrpSpPr>
                <a:grpSpLocks/>
              </p:cNvGrpSpPr>
              <p:nvPr/>
            </p:nvGrpSpPr>
            <p:grpSpPr bwMode="auto">
              <a:xfrm>
                <a:off x="235" y="1844"/>
                <a:ext cx="5243" cy="728"/>
                <a:chOff x="235" y="1844"/>
                <a:chExt cx="5243" cy="728"/>
              </a:xfrm>
            </p:grpSpPr>
            <p:sp>
              <p:nvSpPr>
                <p:cNvPr id="96" name="Line 131"/>
                <p:cNvSpPr>
                  <a:spLocks noChangeShapeType="1"/>
                </p:cNvSpPr>
                <p:nvPr/>
              </p:nvSpPr>
              <p:spPr bwMode="auto">
                <a:xfrm>
                  <a:off x="235" y="2572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97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235" y="2401"/>
                  <a:ext cx="5241" cy="2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98" name="Line 133"/>
                <p:cNvSpPr>
                  <a:spLocks noChangeShapeType="1"/>
                </p:cNvSpPr>
                <p:nvPr/>
              </p:nvSpPr>
              <p:spPr bwMode="auto">
                <a:xfrm>
                  <a:off x="235" y="2246"/>
                  <a:ext cx="5241" cy="3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99" name="Line 134"/>
                <p:cNvSpPr>
                  <a:spLocks noChangeShapeType="1"/>
                </p:cNvSpPr>
                <p:nvPr/>
              </p:nvSpPr>
              <p:spPr bwMode="auto">
                <a:xfrm>
                  <a:off x="235" y="2122"/>
                  <a:ext cx="5220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00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235" y="2016"/>
                  <a:ext cx="5241" cy="5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01" name="Line 136"/>
                <p:cNvSpPr>
                  <a:spLocks noChangeShapeType="1"/>
                </p:cNvSpPr>
                <p:nvPr/>
              </p:nvSpPr>
              <p:spPr bwMode="auto">
                <a:xfrm>
                  <a:off x="235" y="1947"/>
                  <a:ext cx="5241" cy="3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02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35" y="1908"/>
                  <a:ext cx="5241" cy="1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03" name="Line 138"/>
                <p:cNvSpPr>
                  <a:spLocks noChangeShapeType="1"/>
                </p:cNvSpPr>
                <p:nvPr/>
              </p:nvSpPr>
              <p:spPr bwMode="auto">
                <a:xfrm>
                  <a:off x="258" y="1866"/>
                  <a:ext cx="5220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04" name="Line 139"/>
                <p:cNvSpPr>
                  <a:spLocks noChangeShapeType="1"/>
                </p:cNvSpPr>
                <p:nvPr/>
              </p:nvSpPr>
              <p:spPr bwMode="auto">
                <a:xfrm>
                  <a:off x="235" y="1844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</p:grpSp>
        </p:grpSp>
        <p:grpSp>
          <p:nvGrpSpPr>
            <p:cNvPr id="4" name="그룹 107"/>
            <p:cNvGrpSpPr>
              <a:grpSpLocks/>
            </p:cNvGrpSpPr>
            <p:nvPr userDrawn="1"/>
          </p:nvGrpSpPr>
          <p:grpSpPr bwMode="auto">
            <a:xfrm>
              <a:off x="-82358" y="5072077"/>
              <a:ext cx="9308716" cy="1785925"/>
              <a:chOff x="-82358" y="5072077"/>
              <a:chExt cx="9308716" cy="1785925"/>
            </a:xfrm>
          </p:grpSpPr>
          <p:grpSp>
            <p:nvGrpSpPr>
              <p:cNvPr id="50" name="Group 80"/>
              <p:cNvGrpSpPr>
                <a:grpSpLocks/>
              </p:cNvGrpSpPr>
              <p:nvPr/>
            </p:nvGrpSpPr>
            <p:grpSpPr bwMode="auto">
              <a:xfrm>
                <a:off x="4572000" y="5076817"/>
                <a:ext cx="4654358" cy="1781185"/>
                <a:chOff x="2854" y="1824"/>
                <a:chExt cx="2622" cy="1882"/>
              </a:xfrm>
            </p:grpSpPr>
            <p:sp>
              <p:nvSpPr>
                <p:cNvPr id="73" name="Line 81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622" cy="1432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74" name="Line 82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622" cy="168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75" name="Line 83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487" cy="1882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76" name="Line 84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083" cy="1882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77" name="Line 85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1704" cy="1882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78" name="Line 86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1322" cy="1882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79" name="Line 87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986" cy="1882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80" name="Line 88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651" cy="1882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81" name="Line 89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314" cy="1882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82" name="Line 90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0" cy="1882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83" name="Line 91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622" cy="124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84" name="Line 92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622" cy="106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85" name="Line 93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622" cy="919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86" name="Line 94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622" cy="77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87" name="Line 95"/>
                <p:cNvSpPr>
                  <a:spLocks noChangeShapeType="1"/>
                </p:cNvSpPr>
                <p:nvPr/>
              </p:nvSpPr>
              <p:spPr bwMode="auto">
                <a:xfrm>
                  <a:off x="2877" y="1824"/>
                  <a:ext cx="2599" cy="642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88" name="Line 96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622" cy="513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89" name="Line 97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622" cy="404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90" name="Line 98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622" cy="299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91" name="Line 99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622" cy="213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92" name="Line 100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622" cy="126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93" name="Line 101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622" cy="64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</p:grpSp>
          <p:grpSp>
            <p:nvGrpSpPr>
              <p:cNvPr id="51" name="Group 80"/>
              <p:cNvGrpSpPr>
                <a:grpSpLocks/>
              </p:cNvGrpSpPr>
              <p:nvPr userDrawn="1"/>
            </p:nvGrpSpPr>
            <p:grpSpPr bwMode="auto">
              <a:xfrm flipH="1">
                <a:off x="-82358" y="5072077"/>
                <a:ext cx="4654358" cy="1781185"/>
                <a:chOff x="2854" y="1824"/>
                <a:chExt cx="2622" cy="1882"/>
              </a:xfrm>
            </p:grpSpPr>
            <p:sp>
              <p:nvSpPr>
                <p:cNvPr id="52" name="Line 81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622" cy="1432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53" name="Line 82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622" cy="168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54" name="Line 83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487" cy="1882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55" name="Line 84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083" cy="1882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56" name="Line 85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1704" cy="1882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57" name="Line 86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1322" cy="1882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58" name="Line 87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986" cy="1882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59" name="Line 88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651" cy="1882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60" name="Line 89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314" cy="1882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61" name="Line 90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0" cy="1882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62" name="Line 91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622" cy="124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63" name="Line 92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622" cy="106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64" name="Line 93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622" cy="919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65" name="Line 94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622" cy="77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66" name="Line 95"/>
                <p:cNvSpPr>
                  <a:spLocks noChangeShapeType="1"/>
                </p:cNvSpPr>
                <p:nvPr/>
              </p:nvSpPr>
              <p:spPr bwMode="auto">
                <a:xfrm>
                  <a:off x="2877" y="1824"/>
                  <a:ext cx="2599" cy="642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67" name="Line 96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622" cy="513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68" name="Line 97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622" cy="404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69" name="Line 98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622" cy="299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70" name="Line 99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622" cy="213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71" name="Line 100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622" cy="126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72" name="Line 101"/>
                <p:cNvSpPr>
                  <a:spLocks noChangeShapeType="1"/>
                </p:cNvSpPr>
                <p:nvPr/>
              </p:nvSpPr>
              <p:spPr bwMode="auto">
                <a:xfrm>
                  <a:off x="2854" y="1824"/>
                  <a:ext cx="2622" cy="64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</p:grpSp>
        </p:grpSp>
        <p:grpSp>
          <p:nvGrpSpPr>
            <p:cNvPr id="5" name="그룹 106"/>
            <p:cNvGrpSpPr>
              <a:grpSpLocks/>
            </p:cNvGrpSpPr>
            <p:nvPr userDrawn="1"/>
          </p:nvGrpSpPr>
          <p:grpSpPr bwMode="auto">
            <a:xfrm>
              <a:off x="-71470" y="5072074"/>
              <a:ext cx="9316004" cy="1587"/>
              <a:chOff x="-71470" y="4429132"/>
              <a:chExt cx="9316004" cy="1587"/>
            </a:xfrm>
          </p:grpSpPr>
          <p:grpSp>
            <p:nvGrpSpPr>
              <p:cNvPr id="6" name="Group 102"/>
              <p:cNvGrpSpPr>
                <a:grpSpLocks/>
              </p:cNvGrpSpPr>
              <p:nvPr/>
            </p:nvGrpSpPr>
            <p:grpSpPr bwMode="auto">
              <a:xfrm>
                <a:off x="-71470" y="4429132"/>
                <a:ext cx="4651929" cy="1587"/>
                <a:chOff x="235" y="2490"/>
                <a:chExt cx="2619" cy="1587"/>
              </a:xfrm>
            </p:grpSpPr>
            <p:sp>
              <p:nvSpPr>
                <p:cNvPr id="29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30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158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31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158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32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371" y="2490"/>
                  <a:ext cx="2483" cy="158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33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774" y="2490"/>
                  <a:ext cx="2080" cy="158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34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1153" y="2490"/>
                  <a:ext cx="1701" cy="158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35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1534" y="2490"/>
                  <a:ext cx="1320" cy="158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36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1871" y="2490"/>
                  <a:ext cx="982" cy="158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37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2206" y="2490"/>
                  <a:ext cx="648" cy="158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38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2543" y="2490"/>
                  <a:ext cx="311" cy="158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39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158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40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158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41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42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43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596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44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45" name="Line 119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46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47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48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49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</p:grpSp>
          <p:grpSp>
            <p:nvGrpSpPr>
              <p:cNvPr id="7" name="Group 102"/>
              <p:cNvGrpSpPr>
                <a:grpSpLocks/>
              </p:cNvGrpSpPr>
              <p:nvPr userDrawn="1"/>
            </p:nvGrpSpPr>
            <p:grpSpPr bwMode="auto">
              <a:xfrm>
                <a:off x="4592605" y="4429132"/>
                <a:ext cx="4651929" cy="1587"/>
                <a:chOff x="235" y="2490"/>
                <a:chExt cx="2619" cy="1587"/>
              </a:xfrm>
            </p:grpSpPr>
            <p:sp>
              <p:nvSpPr>
                <p:cNvPr id="8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9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158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0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158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1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371" y="2490"/>
                  <a:ext cx="2483" cy="158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2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774" y="2490"/>
                  <a:ext cx="2080" cy="158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3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1153" y="2490"/>
                  <a:ext cx="1701" cy="158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4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1534" y="2490"/>
                  <a:ext cx="1320" cy="158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5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1871" y="2490"/>
                  <a:ext cx="982" cy="158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6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2206" y="2490"/>
                  <a:ext cx="648" cy="158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7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2543" y="2490"/>
                  <a:ext cx="311" cy="158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8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158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9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1587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0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1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2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596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3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4" name="Line 119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5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6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7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8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235" y="2490"/>
                  <a:ext cx="2619" cy="0"/>
                </a:xfrm>
                <a:prstGeom prst="line">
                  <a:avLst/>
                </a:prstGeom>
                <a:noFill/>
                <a:ln w="3175">
                  <a:solidFill>
                    <a:srgbClr val="3366CC">
                      <a:alpha val="54901"/>
                    </a:srgb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굴림" charset="-127"/>
                    <a:ea typeface="굴림" charset="-127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74671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61760"/>
            <a:ext cx="2133600" cy="259715"/>
          </a:xfrm>
          <a:prstGeom prst="rect">
            <a:avLst/>
          </a:prstGeom>
        </p:spPr>
        <p:txBody>
          <a:bodyPr/>
          <a:lstStyle/>
          <a:p>
            <a:fld id="{ABB665DE-EC24-48B3-8777-7D553BCB51C2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61760"/>
            <a:ext cx="2895600" cy="2597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61760"/>
            <a:ext cx="2133600" cy="259715"/>
          </a:xfrm>
          <a:prstGeom prst="rect">
            <a:avLst/>
          </a:prstGeom>
        </p:spPr>
        <p:txBody>
          <a:bodyPr/>
          <a:lstStyle/>
          <a:p>
            <a:fld id="{FE9F19B3-A940-445D-916B-100FBF8FA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1194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2020-07-30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4" r:id="rId3"/>
    <p:sldLayoutId id="2147483673" r:id="rId4"/>
    <p:sldLayoutId id="2147483676" r:id="rId5"/>
    <p:sldLayoutId id="2147483661" r:id="rId6"/>
    <p:sldLayoutId id="2147483662" r:id="rId7"/>
    <p:sldLayoutId id="2147483692" r:id="rId8"/>
    <p:sldLayoutId id="2147483693" r:id="rId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 txBox="1">
            <a:spLocks noGrp="1"/>
          </p:cNvSpPr>
          <p:nvPr>
            <p:ph type="ctrTitle"/>
          </p:nvPr>
        </p:nvSpPr>
        <p:spPr>
          <a:xfrm>
            <a:off x="2396923" y="1409562"/>
            <a:ext cx="5819775" cy="374355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marL="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44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2017</a:t>
            </a:r>
            <a:r>
              <a:rPr lang="ko-KR" altLang="en-US" sz="44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년 </a:t>
            </a:r>
            <a:r>
              <a:rPr lang="en-US" altLang="ko-KR" sz="44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/>
            </a:r>
            <a:br>
              <a:rPr lang="en-US" altLang="ko-KR" sz="44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</a:br>
            <a:r>
              <a:rPr lang="ko-KR" altLang="en-US" sz="44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한국시각장애인복지관 사업 결과</a:t>
            </a:r>
            <a:endParaRPr lang="ko-KR" altLang="en-US" sz="4400" b="1" dirty="0">
              <a:solidFill>
                <a:srgbClr val="1B416F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96469" y="874509"/>
            <a:ext cx="7585887" cy="5107740"/>
            <a:chOff x="409710" y="47680"/>
            <a:chExt cx="10114516" cy="6810320"/>
          </a:xfrm>
        </p:grpSpPr>
        <p:sp>
          <p:nvSpPr>
            <p:cNvPr id="6" name="순서도: 연결자 5"/>
            <p:cNvSpPr/>
            <p:nvPr/>
          </p:nvSpPr>
          <p:spPr>
            <a:xfrm>
              <a:off x="409710" y="58164"/>
              <a:ext cx="2019014" cy="1951745"/>
            </a:xfrm>
            <a:prstGeom prst="flowChartConnector">
              <a:avLst/>
            </a:prstGeom>
            <a:gradFill>
              <a:gsLst>
                <a:gs pos="0">
                  <a:srgbClr val="3AD6FE">
                    <a:alpha val="82000"/>
                  </a:srgbClr>
                </a:gs>
                <a:gs pos="100000">
                  <a:srgbClr val="AAEB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" name="순서도: 연결자 7"/>
            <p:cNvSpPr/>
            <p:nvPr/>
          </p:nvSpPr>
          <p:spPr>
            <a:xfrm>
              <a:off x="1469929" y="2586806"/>
              <a:ext cx="955597" cy="940860"/>
            </a:xfrm>
            <a:prstGeom prst="flowChartConnector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rgbClr val="FFC000">
                    <a:alpha val="49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" name="순서도: 연결자 8"/>
            <p:cNvSpPr/>
            <p:nvPr/>
          </p:nvSpPr>
          <p:spPr>
            <a:xfrm>
              <a:off x="2523598" y="480731"/>
              <a:ext cx="651076" cy="602433"/>
            </a:xfrm>
            <a:prstGeom prst="flowChartConnector">
              <a:avLst/>
            </a:prstGeom>
            <a:solidFill>
              <a:srgbClr val="7030A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순서도: 연결자 9"/>
            <p:cNvSpPr/>
            <p:nvPr/>
          </p:nvSpPr>
          <p:spPr>
            <a:xfrm>
              <a:off x="975110" y="1198969"/>
              <a:ext cx="1418112" cy="1418352"/>
            </a:xfrm>
            <a:prstGeom prst="flowChartConnector">
              <a:avLst/>
            </a:prstGeom>
            <a:gradFill>
              <a:gsLst>
                <a:gs pos="35000">
                  <a:srgbClr val="00B050">
                    <a:alpha val="72000"/>
                  </a:srgbClr>
                </a:gs>
                <a:gs pos="100000">
                  <a:srgbClr val="AAEB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1" name="순서도: 연결자 10"/>
            <p:cNvSpPr/>
            <p:nvPr/>
          </p:nvSpPr>
          <p:spPr>
            <a:xfrm>
              <a:off x="1988051" y="2033959"/>
              <a:ext cx="1158717" cy="1102311"/>
            </a:xfrm>
            <a:prstGeom prst="flowChartConnector">
              <a:avLst/>
            </a:prstGeom>
            <a:solidFill>
              <a:srgbClr val="FF0000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2" name="순서도: 연결자 11"/>
            <p:cNvSpPr/>
            <p:nvPr/>
          </p:nvSpPr>
          <p:spPr>
            <a:xfrm>
              <a:off x="2951042" y="3528625"/>
              <a:ext cx="594237" cy="558440"/>
            </a:xfrm>
            <a:prstGeom prst="flowChartConnector">
              <a:avLst/>
            </a:prstGeom>
            <a:gradFill>
              <a:gsLst>
                <a:gs pos="0">
                  <a:srgbClr val="3AD6FE">
                    <a:alpha val="49000"/>
                  </a:srgbClr>
                </a:gs>
                <a:gs pos="100000">
                  <a:srgbClr val="AAEB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3" name="순서도: 연결자 12"/>
            <p:cNvSpPr/>
            <p:nvPr/>
          </p:nvSpPr>
          <p:spPr>
            <a:xfrm>
              <a:off x="1773883" y="6567786"/>
              <a:ext cx="315864" cy="290214"/>
            </a:xfrm>
            <a:prstGeom prst="flowChartConnector">
              <a:avLst/>
            </a:prstGeom>
            <a:gradFill>
              <a:gsLst>
                <a:gs pos="32000">
                  <a:srgbClr val="FF7C80"/>
                </a:gs>
                <a:gs pos="100000">
                  <a:srgbClr val="FF9933">
                    <a:alpha val="22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4" name="순서도: 연결자 13"/>
            <p:cNvSpPr/>
            <p:nvPr/>
          </p:nvSpPr>
          <p:spPr>
            <a:xfrm>
              <a:off x="1743632" y="5276767"/>
              <a:ext cx="461022" cy="433921"/>
            </a:xfrm>
            <a:prstGeom prst="flowChartConnector">
              <a:avLst/>
            </a:prstGeom>
            <a:gradFill>
              <a:gsLst>
                <a:gs pos="13000">
                  <a:schemeClr val="bg1">
                    <a:lumMod val="75000"/>
                  </a:schemeClr>
                </a:gs>
                <a:gs pos="100000">
                  <a:srgbClr val="AAEB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5" name="순서도: 연결자 14"/>
            <p:cNvSpPr/>
            <p:nvPr/>
          </p:nvSpPr>
          <p:spPr>
            <a:xfrm>
              <a:off x="2204654" y="1818959"/>
              <a:ext cx="409440" cy="367602"/>
            </a:xfrm>
            <a:prstGeom prst="flowChartConnector">
              <a:avLst/>
            </a:prstGeom>
            <a:gradFill>
              <a:gsLst>
                <a:gs pos="0">
                  <a:srgbClr val="8DEA4E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6" name="순서도: 연결자 15"/>
            <p:cNvSpPr/>
            <p:nvPr/>
          </p:nvSpPr>
          <p:spPr>
            <a:xfrm>
              <a:off x="1967787" y="47680"/>
              <a:ext cx="881349" cy="917679"/>
            </a:xfrm>
            <a:prstGeom prst="flowChartConnector">
              <a:avLst/>
            </a:prstGeom>
            <a:solidFill>
              <a:srgbClr val="FF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7" name="순서도: 연결자 16"/>
            <p:cNvSpPr/>
            <p:nvPr/>
          </p:nvSpPr>
          <p:spPr>
            <a:xfrm>
              <a:off x="1035069" y="2999118"/>
              <a:ext cx="641188" cy="651730"/>
            </a:xfrm>
            <a:prstGeom prst="flowChartConnector">
              <a:avLst/>
            </a:prstGeom>
            <a:gradFill>
              <a:gsLst>
                <a:gs pos="0">
                  <a:srgbClr val="39E739">
                    <a:alpha val="64706"/>
                  </a:srgb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8" name="순서도: 연결자 17"/>
            <p:cNvSpPr/>
            <p:nvPr/>
          </p:nvSpPr>
          <p:spPr>
            <a:xfrm>
              <a:off x="1888266" y="4260210"/>
              <a:ext cx="402963" cy="377351"/>
            </a:xfrm>
            <a:prstGeom prst="flowChartConnector">
              <a:avLst/>
            </a:prstGeom>
            <a:solidFill>
              <a:srgbClr val="FF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9" name="순서도: 연결자 18"/>
            <p:cNvSpPr/>
            <p:nvPr/>
          </p:nvSpPr>
          <p:spPr>
            <a:xfrm>
              <a:off x="2880187" y="5425502"/>
              <a:ext cx="313232" cy="312457"/>
            </a:xfrm>
            <a:prstGeom prst="flowChartConnector">
              <a:avLst/>
            </a:prstGeom>
            <a:solidFill>
              <a:srgbClr val="3568F9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0" name="순서도: 연결자 19"/>
            <p:cNvSpPr/>
            <p:nvPr/>
          </p:nvSpPr>
          <p:spPr>
            <a:xfrm>
              <a:off x="1941425" y="4898245"/>
              <a:ext cx="651076" cy="602433"/>
            </a:xfrm>
            <a:prstGeom prst="flowChartConnector">
              <a:avLst/>
            </a:prstGeom>
            <a:solidFill>
              <a:srgbClr val="7030A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1" name="순서도: 연결자 20"/>
            <p:cNvSpPr/>
            <p:nvPr/>
          </p:nvSpPr>
          <p:spPr>
            <a:xfrm>
              <a:off x="2338742" y="4664671"/>
              <a:ext cx="458396" cy="410098"/>
            </a:xfrm>
            <a:prstGeom prst="flowChartConnector">
              <a:avLst/>
            </a:prstGeom>
            <a:gradFill>
              <a:gsLst>
                <a:gs pos="35000">
                  <a:srgbClr val="00B050">
                    <a:alpha val="44000"/>
                  </a:srgbClr>
                </a:gs>
                <a:gs pos="100000">
                  <a:srgbClr val="AAEB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2" name="순서도: 연결자 21"/>
            <p:cNvSpPr/>
            <p:nvPr/>
          </p:nvSpPr>
          <p:spPr>
            <a:xfrm>
              <a:off x="1331414" y="3343256"/>
              <a:ext cx="709594" cy="688594"/>
            </a:xfrm>
            <a:prstGeom prst="flowChartConnector">
              <a:avLst/>
            </a:prstGeom>
            <a:solidFill>
              <a:srgbClr val="FF993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7" name="순서도: 연결자 6"/>
            <p:cNvSpPr/>
            <p:nvPr/>
          </p:nvSpPr>
          <p:spPr>
            <a:xfrm>
              <a:off x="1199047" y="2784435"/>
              <a:ext cx="313232" cy="312457"/>
            </a:xfrm>
            <a:prstGeom prst="flowChartConnector">
              <a:avLst/>
            </a:prstGeom>
            <a:solidFill>
              <a:schemeClr val="tx2">
                <a:lumMod val="75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4" name="순서도: 연결자 23"/>
            <p:cNvSpPr/>
            <p:nvPr/>
          </p:nvSpPr>
          <p:spPr>
            <a:xfrm>
              <a:off x="2106975" y="3546075"/>
              <a:ext cx="781722" cy="775273"/>
            </a:xfrm>
            <a:prstGeom prst="flowChartConnector">
              <a:avLst/>
            </a:prstGeom>
            <a:gradFill>
              <a:gsLst>
                <a:gs pos="0">
                  <a:srgbClr val="009999"/>
                </a:gs>
                <a:gs pos="100000">
                  <a:srgbClr val="0000FF">
                    <a:alpha val="32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5" name="순서도: 연결자 24"/>
            <p:cNvSpPr/>
            <p:nvPr/>
          </p:nvSpPr>
          <p:spPr>
            <a:xfrm>
              <a:off x="2134613" y="5989710"/>
              <a:ext cx="313232" cy="312457"/>
            </a:xfrm>
            <a:prstGeom prst="flowChartConnector">
              <a:avLst/>
            </a:prstGeom>
            <a:solidFill>
              <a:srgbClr val="3568F9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6" name="순서도: 연결자 25"/>
            <p:cNvSpPr/>
            <p:nvPr/>
          </p:nvSpPr>
          <p:spPr>
            <a:xfrm>
              <a:off x="2393222" y="5566669"/>
              <a:ext cx="219969" cy="216174"/>
            </a:xfrm>
            <a:prstGeom prst="flowChartConnector">
              <a:avLst/>
            </a:prstGeom>
            <a:gradFill>
              <a:gsLst>
                <a:gs pos="0">
                  <a:srgbClr val="39E739">
                    <a:alpha val="64706"/>
                  </a:srgb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7" name="순서도: 연결자 26"/>
            <p:cNvSpPr/>
            <p:nvPr/>
          </p:nvSpPr>
          <p:spPr>
            <a:xfrm>
              <a:off x="1247582" y="4214550"/>
              <a:ext cx="219969" cy="216174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8" name="순서도: 연결자 27"/>
            <p:cNvSpPr/>
            <p:nvPr/>
          </p:nvSpPr>
          <p:spPr>
            <a:xfrm>
              <a:off x="682647" y="1894663"/>
              <a:ext cx="219969" cy="216174"/>
            </a:xfrm>
            <a:prstGeom prst="flowChartConnector">
              <a:avLst/>
            </a:prstGeom>
            <a:gradFill>
              <a:gsLst>
                <a:gs pos="0">
                  <a:srgbClr val="F16BEB">
                    <a:alpha val="64706"/>
                  </a:srgb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9" name="순서도: 연결자 28"/>
            <p:cNvSpPr/>
            <p:nvPr/>
          </p:nvSpPr>
          <p:spPr>
            <a:xfrm>
              <a:off x="1849423" y="6201901"/>
              <a:ext cx="219969" cy="216174"/>
            </a:xfrm>
            <a:prstGeom prst="flowChartConnector">
              <a:avLst/>
            </a:prstGeom>
            <a:gradFill>
              <a:gsLst>
                <a:gs pos="0">
                  <a:srgbClr val="F16BEB">
                    <a:alpha val="64706"/>
                  </a:srgb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1" name="순서도: 연결자 30"/>
            <p:cNvSpPr/>
            <p:nvPr/>
          </p:nvSpPr>
          <p:spPr>
            <a:xfrm>
              <a:off x="10300579" y="4867120"/>
              <a:ext cx="223647" cy="179270"/>
            </a:xfrm>
            <a:prstGeom prst="flowChartConnector">
              <a:avLst/>
            </a:prstGeom>
            <a:gradFill flip="none" rotWithShape="1">
              <a:gsLst>
                <a:gs pos="35000">
                  <a:srgbClr val="00B050">
                    <a:alpha val="44000"/>
                  </a:srgbClr>
                </a:gs>
                <a:gs pos="100000">
                  <a:srgbClr val="AAEBF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2" name="순서도: 연결자 31"/>
            <p:cNvSpPr/>
            <p:nvPr/>
          </p:nvSpPr>
          <p:spPr>
            <a:xfrm>
              <a:off x="9347386" y="6201901"/>
              <a:ext cx="486726" cy="493108"/>
            </a:xfrm>
            <a:prstGeom prst="flowChartConnector">
              <a:avLst/>
            </a:prstGeom>
            <a:gradFill>
              <a:gsLst>
                <a:gs pos="0">
                  <a:srgbClr val="009999">
                    <a:alpha val="26000"/>
                  </a:srgbClr>
                </a:gs>
                <a:gs pos="100000">
                  <a:srgbClr val="0000FF">
                    <a:alpha val="32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3" name="순서도: 연결자 32"/>
            <p:cNvSpPr/>
            <p:nvPr/>
          </p:nvSpPr>
          <p:spPr>
            <a:xfrm>
              <a:off x="6506982" y="6029267"/>
              <a:ext cx="370106" cy="312545"/>
            </a:xfrm>
            <a:prstGeom prst="flowChartConnector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FFFF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0" name="순서도: 연결자 29"/>
            <p:cNvSpPr/>
            <p:nvPr/>
          </p:nvSpPr>
          <p:spPr>
            <a:xfrm>
              <a:off x="1915970" y="6357776"/>
              <a:ext cx="206388" cy="216174"/>
            </a:xfrm>
            <a:prstGeom prst="flowChartConnector">
              <a:avLst/>
            </a:prstGeom>
            <a:gradFill>
              <a:gsLst>
                <a:gs pos="0">
                  <a:srgbClr val="009999">
                    <a:alpha val="78000"/>
                    <a:lumMod val="87000"/>
                    <a:lumOff val="13000"/>
                  </a:srgbClr>
                </a:gs>
                <a:gs pos="100000">
                  <a:srgbClr val="0000FF">
                    <a:lumMod val="69000"/>
                    <a:lumOff val="31000"/>
                    <a:alpha val="66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</p:spTree>
    <p:extLst>
      <p:ext uri="{BB962C8B-B14F-4D97-AF65-F5344CB8AC3E}">
        <p14:creationId xmlns="" xmlns:p14="http://schemas.microsoft.com/office/powerpoint/2010/main" val="28936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55563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2017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시각장애인 보행훈련사업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23528" y="5301208"/>
            <a:ext cx="2418467" cy="1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altLang="ko-KR" sz="2000" b="1" i="1" dirty="0" smtClean="0">
              <a:latin typeface="Arial" charset="0"/>
            </a:endParaRPr>
          </a:p>
          <a:p>
            <a:pPr algn="ctr"/>
            <a:endParaRPr kumimoji="0" lang="en-US" altLang="ko-KR" sz="1600" b="1" i="1" dirty="0">
              <a:latin typeface="Arial" charset="0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1225" y="1412776"/>
            <a:ext cx="8280920" cy="427809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kumimoji="0" lang="en-US" altLang="ko-KR" sz="1600" b="1" dirty="0" smtClean="0">
                <a:latin typeface="Arial" charset="0"/>
              </a:rPr>
              <a:t>4. </a:t>
            </a:r>
            <a:r>
              <a:rPr kumimoji="0" lang="ko-KR" altLang="en-US" sz="1600" b="1" dirty="0" smtClean="0">
                <a:latin typeface="Arial" charset="0"/>
              </a:rPr>
              <a:t>프로그램 내용</a:t>
            </a:r>
            <a:endParaRPr kumimoji="0"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1) </a:t>
            </a:r>
            <a:r>
              <a:rPr lang="ko-KR" altLang="en-US" sz="1600" b="1" dirty="0" smtClean="0">
                <a:latin typeface="Arial" charset="0"/>
              </a:rPr>
              <a:t>보행이론</a:t>
            </a:r>
            <a:r>
              <a:rPr lang="en-US" altLang="ko-KR" sz="1600" b="1" dirty="0" smtClean="0">
                <a:latin typeface="Arial" charset="0"/>
              </a:rPr>
              <a:t>:</a:t>
            </a:r>
            <a:r>
              <a:rPr kumimoji="0" lang="ko-KR" altLang="en-US" sz="1600" b="1" dirty="0" smtClean="0">
                <a:latin typeface="Arial" charset="0"/>
              </a:rPr>
              <a:t> 보행의 정의 및 역사</a:t>
            </a:r>
            <a:r>
              <a:rPr kumimoji="0" lang="en-US" altLang="ko-KR" sz="1600" b="1" dirty="0" smtClean="0">
                <a:latin typeface="Arial" charset="0"/>
              </a:rPr>
              <a:t>, </a:t>
            </a:r>
            <a:r>
              <a:rPr kumimoji="0" lang="ko-KR" altLang="en-US" sz="1600" b="1" dirty="0" smtClean="0">
                <a:latin typeface="Arial" charset="0"/>
              </a:rPr>
              <a:t>목적</a:t>
            </a:r>
            <a:r>
              <a:rPr kumimoji="0" lang="en-US" altLang="ko-KR" sz="1600" b="1" dirty="0" smtClean="0">
                <a:latin typeface="Arial" charset="0"/>
              </a:rPr>
              <a:t>, </a:t>
            </a:r>
            <a:r>
              <a:rPr kumimoji="0" lang="ko-KR" altLang="en-US" sz="1600" b="1" dirty="0" smtClean="0">
                <a:latin typeface="Arial" charset="0"/>
              </a:rPr>
              <a:t>종류</a:t>
            </a:r>
            <a:r>
              <a:rPr kumimoji="0" lang="en-US" altLang="ko-KR" sz="1600" b="1" dirty="0" smtClean="0">
                <a:latin typeface="Arial" charset="0"/>
              </a:rPr>
              <a:t>,  </a:t>
            </a:r>
            <a:r>
              <a:rPr kumimoji="0" lang="ko-KR" altLang="en-US" sz="1600" b="1" dirty="0" smtClean="0">
                <a:latin typeface="Arial" charset="0"/>
              </a:rPr>
              <a:t>오리엔테이션 방법에 대한 설명</a:t>
            </a:r>
            <a:endParaRPr kumimoji="0"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Arial" charset="0"/>
              </a:rPr>
              <a:t> 2) </a:t>
            </a:r>
            <a:r>
              <a:rPr lang="ko-KR" altLang="en-US" sz="1600" b="1" dirty="0" smtClean="0">
                <a:latin typeface="Arial" charset="0"/>
              </a:rPr>
              <a:t>실내보행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자기보호법</a:t>
            </a:r>
            <a:r>
              <a:rPr lang="en-US" altLang="ko-KR" sz="1600" b="1" dirty="0" smtClean="0">
                <a:latin typeface="Arial" charset="0"/>
              </a:rPr>
              <a:t>(</a:t>
            </a:r>
            <a:r>
              <a:rPr lang="ko-KR" altLang="en-US" sz="1600" b="1" dirty="0" err="1" smtClean="0">
                <a:latin typeface="Arial" charset="0"/>
              </a:rPr>
              <a:t>상하단보호</a:t>
            </a:r>
            <a:r>
              <a:rPr lang="en-US" altLang="ko-KR" sz="1600" b="1" dirty="0" smtClean="0">
                <a:latin typeface="Arial" charset="0"/>
              </a:rPr>
              <a:t>), </a:t>
            </a:r>
            <a:r>
              <a:rPr lang="ko-KR" altLang="en-US" sz="1600" b="1" dirty="0" smtClean="0">
                <a:latin typeface="Arial" charset="0"/>
              </a:rPr>
              <a:t>실내탐색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 smtClean="0">
                <a:latin typeface="Arial" charset="0"/>
              </a:rPr>
              <a:t>안내보행에 대한 장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〮단점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자세 등에 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대한 설명과 실습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3)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주택가보행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흰지팡이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사용에 대한 개념 이해 및 주택가의 여러 환경과 상황하에서의 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다양한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흰지팡이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기법 실습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4)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대중교통이용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흰지팡이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기법을 활용한 지하철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버스 등 대중교통이용 실습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5)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번화가 보행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복잡한 번화가에서의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흰지팡이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기법을 활용한 보행 실습 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8810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55563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2017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시각장애인 보행훈련사업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23528" y="5301208"/>
            <a:ext cx="2418467" cy="1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altLang="ko-KR" sz="2000" b="1" i="1" dirty="0" smtClean="0">
              <a:latin typeface="Arial" charset="0"/>
            </a:endParaRPr>
          </a:p>
          <a:p>
            <a:pPr algn="ctr"/>
            <a:endParaRPr kumimoji="0" lang="en-US" altLang="ko-KR" sz="1600" b="1" i="1" dirty="0">
              <a:latin typeface="Arial" charset="0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1225" y="1182132"/>
            <a:ext cx="8280920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5. </a:t>
            </a:r>
            <a:r>
              <a:rPr lang="ko-KR" altLang="en-US" sz="1600" b="1" dirty="0" smtClean="0">
                <a:latin typeface="Arial" charset="0"/>
              </a:rPr>
              <a:t>진행과정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/>
          </p:nvPr>
        </p:nvGraphicFramePr>
        <p:xfrm>
          <a:off x="451225" y="1772815"/>
          <a:ext cx="8369247" cy="4478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9607"/>
                <a:gridCol w="6009640"/>
              </a:tblGrid>
              <a:tr h="6386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접수상담</a:t>
                      </a:r>
                      <a:r>
                        <a:rPr lang="en-US" altLang="ko-KR" sz="1400" b="1" dirty="0" smtClean="0"/>
                        <a:t>(</a:t>
                      </a:r>
                      <a:r>
                        <a:rPr lang="ko-KR" altLang="en-US" sz="1400" b="1" dirty="0" smtClean="0"/>
                        <a:t>내관</a:t>
                      </a:r>
                      <a:r>
                        <a:rPr lang="en-US" altLang="ko-KR" sz="1400" b="1" dirty="0" smtClean="0"/>
                        <a:t>/</a:t>
                      </a:r>
                      <a:r>
                        <a:rPr lang="ko-KR" altLang="en-US" sz="1400" b="1" dirty="0" smtClean="0"/>
                        <a:t>전화</a:t>
                      </a:r>
                      <a:r>
                        <a:rPr lang="en-US" altLang="ko-KR" sz="1400" b="1" dirty="0" smtClean="0"/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보행훈련 희망자에 대한 접수상담 또는 </a:t>
                      </a:r>
                      <a:r>
                        <a:rPr lang="ko-KR" altLang="en-US" sz="1400" b="1" dirty="0" err="1" smtClean="0"/>
                        <a:t>타기관</a:t>
                      </a:r>
                      <a:r>
                        <a:rPr lang="ko-KR" altLang="en-US" sz="1400" b="1" dirty="0" smtClean="0"/>
                        <a:t> 의뢰접수</a:t>
                      </a:r>
                      <a:endParaRPr lang="en-US" altLang="ko-KR" sz="1400" b="1" dirty="0" smtClean="0"/>
                    </a:p>
                    <a:p>
                      <a:pPr algn="ctr" latinLnBrk="1"/>
                      <a:r>
                        <a:rPr lang="en-US" altLang="ko-KR" sz="1400" b="1" dirty="0" smtClean="0"/>
                        <a:t>* </a:t>
                      </a:r>
                      <a:r>
                        <a:rPr lang="ko-KR" altLang="en-US" sz="1400" b="1" dirty="0" smtClean="0"/>
                        <a:t>접수상담창구를 통한 연계의 경우 바로 재활사정 진행 가능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재활사정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보행훈련 </a:t>
                      </a:r>
                      <a:r>
                        <a:rPr lang="ko-KR" altLang="en-US" sz="1400" b="1" dirty="0" err="1" smtClean="0"/>
                        <a:t>사정지를</a:t>
                      </a:r>
                      <a:r>
                        <a:rPr lang="ko-KR" altLang="en-US" sz="1400" b="1" dirty="0" smtClean="0"/>
                        <a:t> 통한 이용자 보행욕구 확인 및 보행환경</a:t>
                      </a:r>
                      <a:r>
                        <a:rPr lang="en-US" altLang="ko-KR" sz="1400" b="1" dirty="0" smtClean="0"/>
                        <a:t>, </a:t>
                      </a:r>
                      <a:r>
                        <a:rPr lang="ko-KR" altLang="en-US" sz="1400" b="1" dirty="0" smtClean="0"/>
                        <a:t>감각 등 파악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재활계획회의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재활훈련교사 전체회의 진행</a:t>
                      </a:r>
                      <a:r>
                        <a:rPr lang="en-US" altLang="ko-KR" sz="1400" b="1" dirty="0" smtClean="0"/>
                        <a:t>(</a:t>
                      </a:r>
                      <a:r>
                        <a:rPr lang="ko-KR" altLang="en-US" sz="1400" b="1" dirty="0" smtClean="0"/>
                        <a:t>보행사정 결과 공유 및 계획 수준 논의</a:t>
                      </a:r>
                      <a:r>
                        <a:rPr lang="en-US" altLang="ko-KR" sz="1400" b="1" dirty="0" smtClean="0"/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 smtClean="0"/>
                        <a:t>개별화계획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재활계획 논의 결과를 토대로 개별화 계획 수립 확정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개입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보행훈련 진행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6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평가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1</a:t>
                      </a:r>
                      <a:r>
                        <a:rPr lang="ko-KR" altLang="en-US" sz="1400" b="1" dirty="0" smtClean="0"/>
                        <a:t>차 초기 평가</a:t>
                      </a:r>
                      <a:r>
                        <a:rPr lang="en-US" altLang="ko-KR" sz="1400" b="1" dirty="0" smtClean="0"/>
                        <a:t>, 2</a:t>
                      </a:r>
                      <a:r>
                        <a:rPr lang="ko-KR" altLang="en-US" sz="1400" b="1" dirty="0" smtClean="0"/>
                        <a:t>차 중간평가</a:t>
                      </a:r>
                      <a:r>
                        <a:rPr lang="en-US" altLang="ko-KR" sz="1400" b="1" dirty="0" smtClean="0"/>
                        <a:t>, 3</a:t>
                      </a:r>
                      <a:r>
                        <a:rPr lang="ko-KR" altLang="en-US" sz="1400" b="1" dirty="0" smtClean="0"/>
                        <a:t>차 종결평가 진행</a:t>
                      </a:r>
                      <a:endParaRPr lang="en-US" altLang="ko-KR" sz="1400" b="1" dirty="0" smtClean="0"/>
                    </a:p>
                    <a:p>
                      <a:pPr algn="ctr" latinLnBrk="1"/>
                      <a:r>
                        <a:rPr lang="en-US" altLang="ko-KR" sz="1400" b="1" dirty="0" smtClean="0"/>
                        <a:t>(</a:t>
                      </a:r>
                      <a:r>
                        <a:rPr lang="ko-KR" altLang="en-US" sz="1400" b="1" dirty="0" smtClean="0"/>
                        <a:t>훈련기간 및 목표수준에 따라 </a:t>
                      </a:r>
                      <a:r>
                        <a:rPr lang="en-US" altLang="ko-KR" sz="1400" b="1" dirty="0" smtClean="0"/>
                        <a:t>1</a:t>
                      </a:r>
                      <a:r>
                        <a:rPr lang="ko-KR" altLang="en-US" sz="1400" b="1" dirty="0" smtClean="0"/>
                        <a:t>차 초기평가</a:t>
                      </a:r>
                      <a:r>
                        <a:rPr lang="en-US" altLang="ko-KR" sz="1400" b="1" dirty="0" smtClean="0"/>
                        <a:t>, 2</a:t>
                      </a:r>
                      <a:r>
                        <a:rPr lang="ko-KR" altLang="en-US" sz="1400" b="1" dirty="0" smtClean="0"/>
                        <a:t>차 종결평가만으로 진행 가능</a:t>
                      </a:r>
                      <a:r>
                        <a:rPr lang="en-US" altLang="ko-KR" sz="1400" b="1" dirty="0" smtClean="0"/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종결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종결평가에 따라 목표달성 또는 이용자 의사 등에 따라 훈련 종결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사후지도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훈련 이수자 향후 필요 여부에 따라 보충 지도 진행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665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55563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2017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시각장애인 보행훈련사업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0291" y="1124656"/>
            <a:ext cx="8280920" cy="4770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Arial" charset="0"/>
              </a:rPr>
              <a:t>6. 2017</a:t>
            </a:r>
            <a:r>
              <a:rPr lang="ko-KR" altLang="en-US" sz="1600" b="1" dirty="0" smtClean="0">
                <a:latin typeface="Arial" charset="0"/>
              </a:rPr>
              <a:t>년도</a:t>
            </a:r>
            <a:r>
              <a:rPr lang="en-US" altLang="ko-KR" sz="1600" b="1" dirty="0" smtClean="0">
                <a:latin typeface="Arial" charset="0"/>
              </a:rPr>
              <a:t> </a:t>
            </a:r>
            <a:r>
              <a:rPr lang="ko-KR" altLang="en-US" sz="1600" b="1" dirty="0" smtClean="0">
                <a:latin typeface="Arial" charset="0"/>
              </a:rPr>
              <a:t>운영결과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1) </a:t>
            </a:r>
            <a:r>
              <a:rPr lang="ko-KR" altLang="en-US" sz="1600" b="1" dirty="0" smtClean="0">
                <a:latin typeface="Arial" charset="0"/>
              </a:rPr>
              <a:t>대상 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시각장애시각장애인</a:t>
            </a:r>
            <a:r>
              <a:rPr lang="en-US" altLang="ko-KR" sz="1600" b="1" dirty="0" smtClean="0">
                <a:latin typeface="Arial" charset="0"/>
              </a:rPr>
              <a:t>(</a:t>
            </a:r>
            <a:r>
              <a:rPr lang="ko-KR" altLang="en-US" sz="1600" b="1" dirty="0" err="1" smtClean="0">
                <a:latin typeface="Arial" charset="0"/>
              </a:rPr>
              <a:t>서울권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12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 err="1" smtClean="0">
                <a:latin typeface="Arial" charset="0"/>
              </a:rPr>
              <a:t>서울외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2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) </a:t>
            </a: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2) </a:t>
            </a:r>
            <a:r>
              <a:rPr lang="ko-KR" altLang="en-US" sz="1600" b="1" dirty="0" smtClean="0">
                <a:latin typeface="Arial" charset="0"/>
              </a:rPr>
              <a:t>운영기간</a:t>
            </a:r>
            <a:r>
              <a:rPr lang="en-US" altLang="ko-KR" sz="1600" b="1" dirty="0" smtClean="0">
                <a:latin typeface="Arial" charset="0"/>
              </a:rPr>
              <a:t>: 2017. 3. 7 ~ 11. 30</a:t>
            </a: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Arial" charset="0"/>
              </a:rPr>
              <a:t> 3) </a:t>
            </a:r>
            <a:r>
              <a:rPr lang="ko-KR" altLang="en-US" sz="1600" b="1" dirty="0" smtClean="0">
                <a:latin typeface="Arial" charset="0"/>
              </a:rPr>
              <a:t>운영방법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주 </a:t>
            </a:r>
            <a:r>
              <a:rPr lang="en-US" altLang="ko-KR" sz="1600" b="1" dirty="0" smtClean="0">
                <a:latin typeface="Arial" charset="0"/>
              </a:rPr>
              <a:t>2</a:t>
            </a:r>
            <a:r>
              <a:rPr lang="ko-KR" altLang="en-US" sz="1600" b="1" dirty="0" smtClean="0">
                <a:latin typeface="Arial" charset="0"/>
              </a:rPr>
              <a:t>회 오전 </a:t>
            </a:r>
            <a:r>
              <a:rPr lang="en-US" altLang="ko-KR" sz="1600" b="1" dirty="0" smtClean="0">
                <a:latin typeface="Arial" charset="0"/>
              </a:rPr>
              <a:t>2</a:t>
            </a:r>
            <a:r>
              <a:rPr lang="ko-KR" altLang="en-US" sz="1600" b="1" dirty="0" smtClean="0">
                <a:latin typeface="Arial" charset="0"/>
              </a:rPr>
              <a:t>시간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 smtClean="0">
                <a:latin typeface="Arial" charset="0"/>
              </a:rPr>
              <a:t>오후 </a:t>
            </a:r>
            <a:r>
              <a:rPr lang="en-US" altLang="ko-KR" sz="1600" b="1" dirty="0" smtClean="0">
                <a:latin typeface="Arial" charset="0"/>
              </a:rPr>
              <a:t>3</a:t>
            </a:r>
            <a:r>
              <a:rPr lang="ko-KR" altLang="en-US" sz="1600" b="1" dirty="0" smtClean="0">
                <a:latin typeface="Arial" charset="0"/>
              </a:rPr>
              <a:t>시간</a:t>
            </a:r>
            <a:r>
              <a:rPr lang="en-US" altLang="ko-KR" sz="1600" b="1" dirty="0" smtClean="0">
                <a:latin typeface="Arial" charset="0"/>
              </a:rPr>
              <a:t>(</a:t>
            </a:r>
            <a:r>
              <a:rPr lang="ko-KR" altLang="en-US" sz="1600" b="1" dirty="0" smtClean="0">
                <a:latin typeface="Arial" charset="0"/>
              </a:rPr>
              <a:t>개인별 상황에 따라 탄력적 운영</a:t>
            </a:r>
            <a:r>
              <a:rPr lang="en-US" altLang="ko-KR" sz="1600" b="1" dirty="0" smtClean="0">
                <a:latin typeface="Arial" charset="0"/>
              </a:rPr>
              <a:t>)</a:t>
            </a:r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600" b="1" dirty="0" smtClean="0">
                <a:latin typeface="Arial" charset="0"/>
              </a:rPr>
              <a:t>                     복지관 내관 진행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4) </a:t>
            </a:r>
            <a:r>
              <a:rPr lang="ko-KR" altLang="en-US" sz="1600" b="1" dirty="0" smtClean="0">
                <a:latin typeface="Arial" charset="0"/>
              </a:rPr>
              <a:t>투입인력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보행지도 담당자 </a:t>
            </a:r>
            <a:r>
              <a:rPr lang="en-US" altLang="ko-KR" sz="1600" b="1" dirty="0" smtClean="0">
                <a:latin typeface="Arial" charset="0"/>
              </a:rPr>
              <a:t>2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(1:1 </a:t>
            </a:r>
            <a:r>
              <a:rPr lang="ko-KR" altLang="en-US" sz="1600" b="1" dirty="0" smtClean="0">
                <a:latin typeface="Arial" charset="0"/>
              </a:rPr>
              <a:t>개별지도</a:t>
            </a:r>
            <a:r>
              <a:rPr lang="en-US" altLang="ko-KR" sz="1600" b="1" dirty="0" smtClean="0">
                <a:latin typeface="Arial" charset="0"/>
              </a:rPr>
              <a:t>)</a:t>
            </a: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5) </a:t>
            </a:r>
            <a:r>
              <a:rPr lang="ko-KR" altLang="en-US" sz="1600" b="1" dirty="0" smtClean="0">
                <a:latin typeface="Arial" charset="0"/>
              </a:rPr>
              <a:t>훈련비 지출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총 </a:t>
            </a:r>
            <a:r>
              <a:rPr lang="en-US" altLang="ko-KR" sz="1600" b="1" dirty="0" smtClean="0">
                <a:latin typeface="Arial" charset="0"/>
              </a:rPr>
              <a:t>523,120</a:t>
            </a:r>
            <a:r>
              <a:rPr lang="ko-KR" altLang="en-US" sz="1600" b="1" dirty="0" smtClean="0">
                <a:latin typeface="Arial" charset="0"/>
              </a:rPr>
              <a:t>원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 6) </a:t>
            </a:r>
            <a:r>
              <a:rPr lang="ko-KR" altLang="en-US" sz="1600" b="1" dirty="0" smtClean="0"/>
              <a:t>사업실적</a:t>
            </a:r>
            <a:r>
              <a:rPr lang="en-US" altLang="ko-KR" sz="1600" b="1" dirty="0" smtClean="0"/>
              <a:t>: </a:t>
            </a:r>
            <a:r>
              <a:rPr lang="ko-KR" altLang="en-US" sz="1600" b="1" dirty="0" err="1" smtClean="0">
                <a:latin typeface="Arial" charset="0"/>
              </a:rPr>
              <a:t>실인원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13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(108%), </a:t>
            </a:r>
            <a:r>
              <a:rPr lang="ko-KR" altLang="en-US" sz="1600" b="1" dirty="0">
                <a:latin typeface="Arial" charset="0"/>
              </a:rPr>
              <a:t>연인원 </a:t>
            </a:r>
            <a:r>
              <a:rPr lang="en-US" altLang="ko-KR" sz="1600" b="1" dirty="0" smtClean="0">
                <a:latin typeface="Arial" charset="0"/>
              </a:rPr>
              <a:t>145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(60%) </a:t>
            </a:r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600" b="1" dirty="0" smtClean="0"/>
              <a:t>                  체계적으로 익혀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목표지점을 찾아갈 </a:t>
            </a:r>
            <a:r>
              <a:rPr lang="ko-KR" altLang="en-US" sz="1600" b="1" dirty="0"/>
              <a:t>수 있음</a:t>
            </a:r>
            <a:r>
              <a:rPr lang="en-US" altLang="ko-KR" sz="1600" b="1" dirty="0" smtClean="0"/>
              <a:t>.</a:t>
            </a:r>
          </a:p>
          <a:p>
            <a:pPr lvl="0" fontAlgn="base"/>
            <a:r>
              <a:rPr lang="ko-KR" altLang="en-US" sz="1600" dirty="0" smtClean="0"/>
              <a:t>                  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개별목표달성 </a:t>
            </a:r>
            <a:r>
              <a:rPr lang="ko-KR" altLang="en-US" sz="1600" dirty="0"/>
              <a:t>훈련 종결</a:t>
            </a:r>
            <a:r>
              <a:rPr lang="en-US" altLang="ko-KR" sz="1600" dirty="0"/>
              <a:t>(6</a:t>
            </a:r>
            <a:r>
              <a:rPr lang="ko-KR" altLang="en-US" sz="1600" dirty="0"/>
              <a:t>명</a:t>
            </a:r>
            <a:r>
              <a:rPr lang="en-US" altLang="ko-KR" sz="1600" dirty="0"/>
              <a:t>)</a:t>
            </a:r>
            <a:endParaRPr lang="ko-KR" altLang="en-US" sz="1600" dirty="0"/>
          </a:p>
          <a:p>
            <a:pPr lvl="0" fontAlgn="base"/>
            <a:r>
              <a:rPr lang="ko-KR" altLang="en-US" sz="1600" dirty="0" smtClean="0"/>
              <a:t>                  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훈련중단 </a:t>
            </a:r>
            <a:r>
              <a:rPr lang="ko-KR" altLang="en-US" sz="1600" dirty="0"/>
              <a:t>및 종결요청</a:t>
            </a:r>
            <a:r>
              <a:rPr lang="en-US" altLang="ko-KR" sz="1600" dirty="0"/>
              <a:t>(3</a:t>
            </a:r>
            <a:r>
              <a:rPr lang="ko-KR" altLang="en-US" sz="1600" dirty="0"/>
              <a:t>명</a:t>
            </a:r>
            <a:r>
              <a:rPr lang="en-US" altLang="ko-KR" sz="1600" dirty="0"/>
              <a:t>)</a:t>
            </a:r>
            <a:endParaRPr lang="ko-KR" altLang="en-US" sz="1600" dirty="0"/>
          </a:p>
          <a:p>
            <a:pPr lvl="0" fontAlgn="base"/>
            <a:r>
              <a:rPr lang="en-US" altLang="ko-KR" sz="1600" dirty="0" smtClean="0"/>
              <a:t>                  - </a:t>
            </a:r>
            <a:r>
              <a:rPr lang="ko-KR" altLang="en-US" sz="1600" dirty="0" smtClean="0"/>
              <a:t>본인요청에 </a:t>
            </a:r>
            <a:r>
              <a:rPr lang="ko-KR" altLang="en-US" sz="1600" dirty="0"/>
              <a:t>의한 훈련 취소</a:t>
            </a:r>
            <a:r>
              <a:rPr lang="en-US" altLang="ko-KR" sz="1600" dirty="0"/>
              <a:t>(3</a:t>
            </a:r>
            <a:r>
              <a:rPr lang="ko-KR" altLang="en-US" sz="1600" dirty="0"/>
              <a:t>명</a:t>
            </a:r>
            <a:r>
              <a:rPr lang="en-US" altLang="ko-KR" sz="1600" dirty="0" smtClean="0"/>
              <a:t>)</a:t>
            </a:r>
            <a:r>
              <a:rPr lang="ko-KR" altLang="en-US" sz="1600" b="1" dirty="0" smtClean="0"/>
              <a:t>                </a:t>
            </a: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123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55563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2017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시각장애인 보행훈련사업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0291" y="6597352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24933" y="1112577"/>
            <a:ext cx="8280920" cy="44012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7) </a:t>
            </a:r>
            <a:r>
              <a:rPr lang="ko-KR" altLang="en-US" sz="1600" b="1" dirty="0" smtClean="0"/>
              <a:t>담당자 총평</a:t>
            </a:r>
            <a:endParaRPr lang="en-US" altLang="ko-KR" sz="1600" b="1" dirty="0" smtClean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훈련생이 훈련초반과 비교하여 단독보행 시 자신감이 향상되었음을 볼 수 있었음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개별 목표와 심리정서 및 건강상태 등을 고려한 훈련 진행으로 보행훈련에 대한 부담감 해소로 훈련효과가 극대화 되었다고 판단됨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시각장애인 흰 지팡이 </a:t>
            </a:r>
            <a:r>
              <a:rPr lang="ko-KR" altLang="en-US" sz="1600" dirty="0" err="1"/>
              <a:t>보행법에</a:t>
            </a:r>
            <a:r>
              <a:rPr lang="ko-KR" altLang="en-US" sz="1600" dirty="0"/>
              <a:t> 대해 미처 알지 못했던 부분들을 배우고 습득할 수 있어 개별적인 만족감 상승에 도움이 되었다고 보임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개별능력 및 욕구에 따라 반복훈련 또는 필요로 하는 곳이 </a:t>
            </a:r>
            <a:r>
              <a:rPr lang="ko-KR" altLang="en-US" sz="1600" dirty="0" err="1"/>
              <a:t>있을시</a:t>
            </a:r>
            <a:r>
              <a:rPr lang="ko-KR" altLang="en-US" sz="1600" dirty="0"/>
              <a:t> 집중 훈련하여 훈련의 성과를 높였다고 평가함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목적지보행훈련 중 실생활훈련의 경험은 훈련생의 합리적인 소비활동에 많은 도움이 되었다고 판단됨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eaLnBrk="0" latinLnBrk="0" hangingPunct="0">
              <a:lnSpc>
                <a:spcPct val="200000"/>
              </a:lnSpc>
            </a:pPr>
            <a:endParaRPr lang="en-US" altLang="ko-KR" sz="1600" b="1" dirty="0" smtClean="0"/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50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4479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2017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 점자훈련사업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45095" y="1060680"/>
            <a:ext cx="8280920" cy="37856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eaLnBrk="0" latinLnBrk="0" hangingPunct="0">
              <a:lnSpc>
                <a:spcPct val="150000"/>
              </a:lnSpc>
              <a:buAutoNum type="arabicPeriod"/>
            </a:pPr>
            <a:r>
              <a:rPr kumimoji="0" lang="ko-KR" altLang="en-US" sz="1600" b="1" dirty="0" smtClean="0">
                <a:latin typeface="Arial" charset="0"/>
              </a:rPr>
              <a:t>목적</a:t>
            </a:r>
            <a:r>
              <a:rPr kumimoji="0" lang="en-US" altLang="ko-KR" sz="1600" b="1" dirty="0" smtClean="0">
                <a:latin typeface="Arial" charset="0"/>
              </a:rPr>
              <a:t>: </a:t>
            </a:r>
          </a:p>
          <a:p>
            <a:pPr marL="342900" indent="-342900" eaLnBrk="0" latinLnBrk="0" hangingPunct="0">
              <a:lnSpc>
                <a:spcPct val="150000"/>
              </a:lnSpc>
              <a:buAutoNum type="arabicPeriod"/>
            </a:pPr>
            <a:r>
              <a:rPr lang="ko-KR" altLang="en-US" sz="1600" b="1" dirty="0" smtClean="0"/>
              <a:t>목</a:t>
            </a:r>
            <a:r>
              <a:rPr lang="ko-KR" altLang="en-US" sz="1600" b="1" dirty="0" smtClean="0">
                <a:latin typeface="Arial" charset="0"/>
              </a:rPr>
              <a:t>표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err="1" smtClean="0">
                <a:latin typeface="Arial" charset="0"/>
              </a:rPr>
              <a:t>실인원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12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>
                <a:latin typeface="Arial" charset="0"/>
              </a:rPr>
              <a:t>연인원 </a:t>
            </a:r>
            <a:r>
              <a:rPr lang="en-US" altLang="ko-KR" sz="1600" b="1" dirty="0" smtClean="0">
                <a:latin typeface="Arial" charset="0"/>
              </a:rPr>
              <a:t>720</a:t>
            </a:r>
            <a:r>
              <a:rPr lang="ko-KR" altLang="en-US" sz="1600" b="1" dirty="0" smtClean="0">
                <a:latin typeface="Arial" charset="0"/>
              </a:rPr>
              <a:t>명</a:t>
            </a:r>
            <a:endParaRPr lang="en-US" altLang="ko-KR" sz="1600" b="1" dirty="0">
              <a:latin typeface="Arial" charset="0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 smtClean="0"/>
              <a:t>           </a:t>
            </a:r>
            <a:r>
              <a:rPr lang="ko-KR" altLang="en-US" sz="1600" b="1" dirty="0" err="1" smtClean="0"/>
              <a:t>일반점자책의</a:t>
            </a:r>
            <a:r>
              <a:rPr lang="ko-KR" altLang="en-US" sz="1600" b="1" dirty="0" smtClean="0"/>
              <a:t> </a:t>
            </a:r>
            <a:r>
              <a:rPr lang="ko-KR" altLang="en-US" sz="1600" b="1" dirty="0"/>
              <a:t>내용을 파악할 수 있는 수준으로 읽을 수 </a:t>
            </a:r>
            <a:r>
              <a:rPr lang="ko-KR" altLang="en-US" sz="1600" b="1" dirty="0" smtClean="0"/>
              <a:t>있음</a:t>
            </a:r>
            <a:endParaRPr lang="en-US" altLang="ko-KR" sz="16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(</a:t>
            </a:r>
            <a:r>
              <a:rPr lang="en-US" altLang="ko-KR" sz="1600" b="1" dirty="0"/>
              <a:t>32</a:t>
            </a:r>
            <a:r>
              <a:rPr lang="ko-KR" altLang="en-US" sz="1600" b="1" dirty="0"/>
              <a:t>칸 </a:t>
            </a:r>
            <a:r>
              <a:rPr lang="en-US" altLang="ko-KR" sz="1600" b="1" dirty="0"/>
              <a:t>17</a:t>
            </a:r>
            <a:r>
              <a:rPr lang="ko-KR" altLang="en-US" sz="1600" b="1" dirty="0"/>
              <a:t>행 오독 </a:t>
            </a:r>
            <a:r>
              <a:rPr lang="en-US" altLang="ko-KR" sz="1600" b="1" dirty="0"/>
              <a:t>10</a:t>
            </a:r>
            <a:r>
              <a:rPr lang="ko-KR" altLang="en-US" sz="1600" b="1" dirty="0"/>
              <a:t>개 이하로 읽기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pPr fontAlgn="base">
              <a:lnSpc>
                <a:spcPct val="150000"/>
              </a:lnSpc>
            </a:pPr>
            <a:r>
              <a:rPr lang="ko-KR" altLang="en-US" sz="1600" b="1" dirty="0" smtClean="0"/>
              <a:t>           자신의 </a:t>
            </a:r>
            <a:r>
              <a:rPr lang="ko-KR" altLang="en-US" sz="1600" b="1" dirty="0"/>
              <a:t>생각을 점자 쓰기 규칙에 맞추어 쓸 수 </a:t>
            </a:r>
            <a:r>
              <a:rPr lang="ko-KR" altLang="en-US" sz="1600" b="1" dirty="0" smtClean="0"/>
              <a:t>있음</a:t>
            </a:r>
            <a:endParaRPr lang="en-US" altLang="ko-KR" sz="16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(</a:t>
            </a:r>
            <a:r>
              <a:rPr lang="ko-KR" altLang="en-US" sz="1600" b="1" dirty="0"/>
              <a:t>예문 오기 </a:t>
            </a:r>
            <a:r>
              <a:rPr lang="en-US" altLang="ko-KR" sz="1600" b="1" dirty="0"/>
              <a:t>10</a:t>
            </a:r>
            <a:r>
              <a:rPr lang="ko-KR" altLang="en-US" sz="1600" b="1" dirty="0"/>
              <a:t>개 이하로 쓰기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3. </a:t>
            </a:r>
            <a:r>
              <a:rPr lang="ko-KR" altLang="en-US" sz="1600" b="1" dirty="0" smtClean="0"/>
              <a:t>사업내용</a:t>
            </a:r>
            <a:r>
              <a:rPr lang="en-US" altLang="ko-KR" sz="1600" b="1" dirty="0" smtClean="0"/>
              <a:t> </a:t>
            </a: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 1) </a:t>
            </a:r>
            <a:r>
              <a:rPr lang="ko-KR" altLang="en-US" sz="1600" b="1" dirty="0" smtClean="0"/>
              <a:t>프로그램 구성</a:t>
            </a:r>
            <a:endParaRPr lang="en-US" altLang="ko-KR" sz="1600" b="1" dirty="0" smtClean="0"/>
          </a:p>
          <a:p>
            <a:pPr eaLnBrk="0" latinLnBrk="0" hangingPunct="0">
              <a:lnSpc>
                <a:spcPct val="20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490451" y="5013176"/>
            <a:ext cx="8403894" cy="1561302"/>
            <a:chOff x="164262" y="5131029"/>
            <a:chExt cx="8403894" cy="1183886"/>
          </a:xfrm>
        </p:grpSpPr>
        <p:sp>
          <p:nvSpPr>
            <p:cNvPr id="9" name="Rectangle 34"/>
            <p:cNvSpPr>
              <a:spLocks noChangeArrowheads="1"/>
            </p:cNvSpPr>
            <p:nvPr/>
          </p:nvSpPr>
          <p:spPr bwMode="auto">
            <a:xfrm>
              <a:off x="323528" y="5301208"/>
              <a:ext cx="2418467" cy="1013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en-US" altLang="ko-KR" sz="2000" b="1" i="1" dirty="0" smtClean="0">
                <a:latin typeface="Arial" charset="0"/>
              </a:endParaRPr>
            </a:p>
            <a:p>
              <a:pPr algn="ctr"/>
              <a:endParaRPr kumimoji="0" lang="en-US" altLang="ko-KR" sz="1600" b="1" i="1" dirty="0">
                <a:latin typeface="Arial" charset="0"/>
              </a:endParaRPr>
            </a:p>
          </p:txBody>
        </p:sp>
        <p:grpSp>
          <p:nvGrpSpPr>
            <p:cNvPr id="5" name="그룹 16"/>
            <p:cNvGrpSpPr/>
            <p:nvPr/>
          </p:nvGrpSpPr>
          <p:grpSpPr>
            <a:xfrm>
              <a:off x="164262" y="5131029"/>
              <a:ext cx="2066724" cy="1026230"/>
              <a:chOff x="467544" y="4221088"/>
              <a:chExt cx="3416983" cy="2414938"/>
            </a:xfrm>
          </p:grpSpPr>
          <p:sp>
            <p:nvSpPr>
              <p:cNvPr id="34" name="직사각형 33"/>
              <p:cNvSpPr/>
              <p:nvPr/>
            </p:nvSpPr>
            <p:spPr>
              <a:xfrm>
                <a:off x="467544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점자훈련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467544" y="4221090"/>
                <a:ext cx="3416983" cy="7505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세부사업명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그룹 22"/>
            <p:cNvGrpSpPr/>
            <p:nvPr/>
          </p:nvGrpSpPr>
          <p:grpSpPr>
            <a:xfrm>
              <a:off x="2276128" y="5131029"/>
              <a:ext cx="6292028" cy="1026230"/>
              <a:chOff x="695382" y="5505608"/>
              <a:chExt cx="7787565" cy="792088"/>
            </a:xfrm>
          </p:grpSpPr>
          <p:grpSp>
            <p:nvGrpSpPr>
              <p:cNvPr id="7" name="그룹 16"/>
              <p:cNvGrpSpPr/>
              <p:nvPr/>
            </p:nvGrpSpPr>
            <p:grpSpPr>
              <a:xfrm>
                <a:off x="695382" y="5505608"/>
                <a:ext cx="2557959" cy="792088"/>
                <a:chOff x="467544" y="4221088"/>
                <a:chExt cx="3416983" cy="2414938"/>
              </a:xfrm>
            </p:grpSpPr>
            <p:sp>
              <p:nvSpPr>
                <p:cNvPr id="41" name="직사각형 40"/>
                <p:cNvSpPr/>
                <p:nvPr/>
              </p:nvSpPr>
              <p:spPr>
                <a:xfrm>
                  <a:off x="467544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개별 목표 수립 </a:t>
                  </a:r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그룹 지도</a:t>
                  </a:r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(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내관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)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직사각형 41"/>
                <p:cNvSpPr/>
                <p:nvPr/>
              </p:nvSpPr>
              <p:spPr>
                <a:xfrm>
                  <a:off x="467544" y="4221090"/>
                  <a:ext cx="3416983" cy="75051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형태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그룹 15"/>
              <p:cNvGrpSpPr/>
              <p:nvPr/>
            </p:nvGrpSpPr>
            <p:grpSpPr>
              <a:xfrm>
                <a:off x="3310185" y="5505608"/>
                <a:ext cx="2557959" cy="792088"/>
                <a:chOff x="4211960" y="4221088"/>
                <a:chExt cx="3416983" cy="2414938"/>
              </a:xfrm>
            </p:grpSpPr>
            <p:sp>
              <p:nvSpPr>
                <p:cNvPr id="39" name="직사각형 38"/>
                <p:cNvSpPr/>
                <p:nvPr/>
              </p:nvSpPr>
              <p:spPr>
                <a:xfrm>
                  <a:off x="4211960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4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약 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4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개월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,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 월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~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금 </a:t>
                  </a:r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회 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5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시간</a:t>
                  </a:r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(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개별 일정에 따라 상이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)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직사각형 39"/>
                <p:cNvSpPr/>
                <p:nvPr/>
              </p:nvSpPr>
              <p:spPr>
                <a:xfrm>
                  <a:off x="4211960" y="4221088"/>
                  <a:ext cx="3416983" cy="75051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시간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" name="그룹 15"/>
              <p:cNvGrpSpPr/>
              <p:nvPr/>
            </p:nvGrpSpPr>
            <p:grpSpPr>
              <a:xfrm>
                <a:off x="5924988" y="5505608"/>
                <a:ext cx="2557959" cy="792088"/>
                <a:chOff x="4211960" y="4221088"/>
                <a:chExt cx="3416983" cy="2414938"/>
              </a:xfrm>
            </p:grpSpPr>
            <p:sp>
              <p:nvSpPr>
                <p:cNvPr id="28" name="직사각형 27"/>
                <p:cNvSpPr/>
                <p:nvPr/>
              </p:nvSpPr>
              <p:spPr>
                <a:xfrm>
                  <a:off x="4211960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4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점자 기초 감각훈련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, 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한글점자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, 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영어점자 등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직사각형 28"/>
                <p:cNvSpPr/>
                <p:nvPr/>
              </p:nvSpPr>
              <p:spPr>
                <a:xfrm>
                  <a:off x="4211960" y="4221088"/>
                  <a:ext cx="3416983" cy="75051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내용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41776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4479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2017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 점자훈련사업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pSp>
        <p:nvGrpSpPr>
          <p:cNvPr id="2" name="그룹 30"/>
          <p:cNvGrpSpPr/>
          <p:nvPr/>
        </p:nvGrpSpPr>
        <p:grpSpPr>
          <a:xfrm>
            <a:off x="370052" y="1222495"/>
            <a:ext cx="8403894" cy="1561302"/>
            <a:chOff x="164262" y="5131029"/>
            <a:chExt cx="8403894" cy="1183886"/>
          </a:xfrm>
        </p:grpSpPr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323528" y="5301208"/>
              <a:ext cx="2418467" cy="1013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en-US" altLang="ko-KR" sz="2000" b="1" i="1" dirty="0" smtClean="0">
                <a:latin typeface="Arial" charset="0"/>
              </a:endParaRPr>
            </a:p>
            <a:p>
              <a:pPr algn="ctr"/>
              <a:endParaRPr kumimoji="0" lang="en-US" altLang="ko-KR" sz="1600" b="1" i="1" dirty="0">
                <a:latin typeface="Arial" charset="0"/>
              </a:endParaRPr>
            </a:p>
          </p:txBody>
        </p:sp>
        <p:grpSp>
          <p:nvGrpSpPr>
            <p:cNvPr id="5" name="그룹 16"/>
            <p:cNvGrpSpPr/>
            <p:nvPr/>
          </p:nvGrpSpPr>
          <p:grpSpPr>
            <a:xfrm>
              <a:off x="164262" y="5131029"/>
              <a:ext cx="2066724" cy="1026230"/>
              <a:chOff x="467544" y="4221088"/>
              <a:chExt cx="3416983" cy="2414938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467544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점자사후지도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467544" y="4221090"/>
                <a:ext cx="3416983" cy="7505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세부사업명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그룹 35"/>
            <p:cNvGrpSpPr/>
            <p:nvPr/>
          </p:nvGrpSpPr>
          <p:grpSpPr>
            <a:xfrm>
              <a:off x="2276128" y="5131029"/>
              <a:ext cx="6292028" cy="1026230"/>
              <a:chOff x="695382" y="5505608"/>
              <a:chExt cx="7787565" cy="792088"/>
            </a:xfrm>
          </p:grpSpPr>
          <p:grpSp>
            <p:nvGrpSpPr>
              <p:cNvPr id="7" name="그룹 16"/>
              <p:cNvGrpSpPr/>
              <p:nvPr/>
            </p:nvGrpSpPr>
            <p:grpSpPr>
              <a:xfrm>
                <a:off x="695382" y="5505608"/>
                <a:ext cx="2557959" cy="792088"/>
                <a:chOff x="467544" y="4221088"/>
                <a:chExt cx="3416983" cy="2414938"/>
              </a:xfrm>
            </p:grpSpPr>
            <p:sp>
              <p:nvSpPr>
                <p:cNvPr id="48" name="직사각형 47"/>
                <p:cNvSpPr/>
                <p:nvPr/>
              </p:nvSpPr>
              <p:spPr>
                <a:xfrm>
                  <a:off x="467544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개별 지도</a:t>
                  </a:r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(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내관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)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직사각형 48"/>
                <p:cNvSpPr/>
                <p:nvPr/>
              </p:nvSpPr>
              <p:spPr>
                <a:xfrm>
                  <a:off x="467544" y="4221090"/>
                  <a:ext cx="3416983" cy="75051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형태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" name="그룹 15"/>
              <p:cNvGrpSpPr/>
              <p:nvPr/>
            </p:nvGrpSpPr>
            <p:grpSpPr>
              <a:xfrm>
                <a:off x="3310185" y="5505608"/>
                <a:ext cx="2557959" cy="792088"/>
                <a:chOff x="4211960" y="4221088"/>
                <a:chExt cx="3416983" cy="2414938"/>
              </a:xfrm>
            </p:grpSpPr>
            <p:sp>
              <p:nvSpPr>
                <p:cNvPr id="46" name="직사각형 45"/>
                <p:cNvSpPr/>
                <p:nvPr/>
              </p:nvSpPr>
              <p:spPr>
                <a:xfrm>
                  <a:off x="4211960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4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사후지도 계획 일정에 따라 결정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직사각형 46"/>
                <p:cNvSpPr/>
                <p:nvPr/>
              </p:nvSpPr>
              <p:spPr>
                <a:xfrm>
                  <a:off x="4211960" y="4221088"/>
                  <a:ext cx="3416983" cy="75051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시간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그룹 15"/>
              <p:cNvGrpSpPr/>
              <p:nvPr/>
            </p:nvGrpSpPr>
            <p:grpSpPr>
              <a:xfrm>
                <a:off x="5924988" y="5505608"/>
                <a:ext cx="2557959" cy="792088"/>
                <a:chOff x="4211960" y="4221088"/>
                <a:chExt cx="3416983" cy="2414938"/>
              </a:xfrm>
            </p:grpSpPr>
            <p:sp>
              <p:nvSpPr>
                <p:cNvPr id="44" name="직사각형 43"/>
                <p:cNvSpPr/>
                <p:nvPr/>
              </p:nvSpPr>
              <p:spPr>
                <a:xfrm>
                  <a:off x="4211960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4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개별 욕구 상태에 따라 내용 선정 진행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.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직사각형 44"/>
                <p:cNvSpPr/>
                <p:nvPr/>
              </p:nvSpPr>
              <p:spPr>
                <a:xfrm>
                  <a:off x="4211960" y="4221088"/>
                  <a:ext cx="3416983" cy="75051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내용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22060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4479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2017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 점자훈련사업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23528" y="5301208"/>
            <a:ext cx="2418467" cy="1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altLang="ko-KR" sz="2000" b="1" i="1" dirty="0" smtClean="0">
              <a:latin typeface="Arial" charset="0"/>
            </a:endParaRPr>
          </a:p>
          <a:p>
            <a:pPr algn="ctr"/>
            <a:endParaRPr kumimoji="0" lang="en-US" altLang="ko-KR" sz="1600" b="1" i="1" dirty="0">
              <a:latin typeface="Arial" charset="0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1225" y="1182132"/>
            <a:ext cx="8280920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5. </a:t>
            </a:r>
            <a:r>
              <a:rPr lang="ko-KR" altLang="en-US" sz="1600" b="1" dirty="0" smtClean="0">
                <a:latin typeface="Arial" charset="0"/>
              </a:rPr>
              <a:t>진행과정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/>
          </p:nvPr>
        </p:nvGraphicFramePr>
        <p:xfrm>
          <a:off x="451225" y="1772815"/>
          <a:ext cx="8369247" cy="4692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9607"/>
                <a:gridCol w="6009640"/>
              </a:tblGrid>
              <a:tr h="6386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접수상담</a:t>
                      </a:r>
                      <a:r>
                        <a:rPr lang="en-US" altLang="ko-KR" sz="1600" b="1" dirty="0" smtClean="0"/>
                        <a:t>(</a:t>
                      </a:r>
                      <a:r>
                        <a:rPr lang="ko-KR" altLang="en-US" sz="1600" b="1" dirty="0" smtClean="0"/>
                        <a:t>내관</a:t>
                      </a:r>
                      <a:r>
                        <a:rPr lang="en-US" altLang="ko-KR" sz="1600" b="1" dirty="0" smtClean="0"/>
                        <a:t>/</a:t>
                      </a:r>
                      <a:r>
                        <a:rPr lang="ko-KR" altLang="en-US" sz="1600" b="1" dirty="0" smtClean="0"/>
                        <a:t>전화</a:t>
                      </a:r>
                      <a:r>
                        <a:rPr lang="en-US" altLang="ko-KR" sz="1600" b="1" dirty="0" smtClean="0"/>
                        <a:t>)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점자훈련 희망자에 대한 접수상담 또는 </a:t>
                      </a:r>
                      <a:r>
                        <a:rPr lang="ko-KR" altLang="en-US" sz="1600" b="1" dirty="0" err="1" smtClean="0"/>
                        <a:t>타기관</a:t>
                      </a:r>
                      <a:r>
                        <a:rPr lang="ko-KR" altLang="en-US" sz="1600" b="1" dirty="0" smtClean="0"/>
                        <a:t> 의뢰접수</a:t>
                      </a:r>
                      <a:endParaRPr lang="en-US" altLang="ko-KR" sz="1600" b="1" dirty="0" smtClean="0"/>
                    </a:p>
                    <a:p>
                      <a:pPr algn="ctr" latinLnBrk="1"/>
                      <a:r>
                        <a:rPr lang="en-US" altLang="ko-KR" sz="1600" b="1" dirty="0" smtClean="0"/>
                        <a:t>* </a:t>
                      </a:r>
                      <a:r>
                        <a:rPr lang="ko-KR" altLang="en-US" sz="1600" b="1" dirty="0" smtClean="0"/>
                        <a:t>접수상담창구를 통한 연계의 경우 바로 재활사정 진행 가능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재활사정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점자훈련 </a:t>
                      </a:r>
                      <a:r>
                        <a:rPr lang="ko-KR" altLang="en-US" sz="1600" b="1" dirty="0" err="1" smtClean="0"/>
                        <a:t>사정지를</a:t>
                      </a:r>
                      <a:r>
                        <a:rPr lang="ko-KR" altLang="en-US" sz="1600" b="1" dirty="0" smtClean="0"/>
                        <a:t> 통한 이용자 욕구 확인 및 점자 감각 등 파악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재활계획회의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재활훈련교사 전체회의 진행</a:t>
                      </a:r>
                      <a:r>
                        <a:rPr lang="en-US" altLang="ko-KR" sz="1600" b="1" dirty="0" smtClean="0"/>
                        <a:t>(</a:t>
                      </a:r>
                      <a:r>
                        <a:rPr lang="ko-KR" altLang="en-US" sz="1600" b="1" dirty="0" smtClean="0"/>
                        <a:t>점자사정 결과 공유 및 계획 수준 논의</a:t>
                      </a:r>
                      <a:r>
                        <a:rPr lang="en-US" altLang="ko-KR" sz="1600" b="1" dirty="0" smtClean="0"/>
                        <a:t>)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/>
                        <a:t>개별화계획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재활계획 논의 결과를 토대로 개별화 계획 수립 확정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개입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점자훈련 진행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6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평가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r>
                        <a:rPr lang="ko-KR" altLang="en-US" sz="1600" b="1" dirty="0" smtClean="0"/>
                        <a:t>차 초기 평가</a:t>
                      </a:r>
                      <a:r>
                        <a:rPr lang="en-US" altLang="ko-KR" sz="1600" b="1" dirty="0" smtClean="0"/>
                        <a:t>, 2</a:t>
                      </a:r>
                      <a:r>
                        <a:rPr lang="ko-KR" altLang="en-US" sz="1600" b="1" dirty="0" smtClean="0"/>
                        <a:t>차 중간평가</a:t>
                      </a:r>
                      <a:r>
                        <a:rPr lang="en-US" altLang="ko-KR" sz="1600" b="1" dirty="0" smtClean="0"/>
                        <a:t>, 3</a:t>
                      </a:r>
                      <a:r>
                        <a:rPr lang="ko-KR" altLang="en-US" sz="1600" b="1" dirty="0" smtClean="0"/>
                        <a:t>차 종결평가 진행</a:t>
                      </a:r>
                      <a:endParaRPr lang="en-US" altLang="ko-KR" sz="1600" b="1" dirty="0" smtClean="0"/>
                    </a:p>
                    <a:p>
                      <a:pPr algn="ctr" latinLnBrk="1"/>
                      <a:r>
                        <a:rPr lang="en-US" altLang="ko-KR" sz="1600" b="1" dirty="0" smtClean="0"/>
                        <a:t>(</a:t>
                      </a:r>
                      <a:r>
                        <a:rPr lang="ko-KR" altLang="en-US" sz="1600" b="1" dirty="0" smtClean="0"/>
                        <a:t>훈련기간 및 목표수준에 따라 </a:t>
                      </a:r>
                      <a:r>
                        <a:rPr lang="en-US" altLang="ko-KR" sz="1600" b="1" dirty="0" smtClean="0"/>
                        <a:t>1</a:t>
                      </a:r>
                      <a:r>
                        <a:rPr lang="ko-KR" altLang="en-US" sz="1600" b="1" dirty="0" smtClean="0"/>
                        <a:t>차 초기평가</a:t>
                      </a:r>
                      <a:r>
                        <a:rPr lang="en-US" altLang="ko-KR" sz="1600" b="1" dirty="0" smtClean="0"/>
                        <a:t>, 2</a:t>
                      </a:r>
                      <a:r>
                        <a:rPr lang="ko-KR" altLang="en-US" sz="1600" b="1" dirty="0" smtClean="0"/>
                        <a:t>차 종결평가만으로 진행 가능</a:t>
                      </a:r>
                      <a:r>
                        <a:rPr lang="en-US" altLang="ko-KR" sz="1600" b="1" dirty="0" smtClean="0"/>
                        <a:t>)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종결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종결평가에 따라 목표달성 또는 </a:t>
                      </a:r>
                      <a:endParaRPr lang="en-US" altLang="ko-KR" sz="1600" b="1" dirty="0" smtClean="0"/>
                    </a:p>
                    <a:p>
                      <a:pPr algn="ctr" latinLnBrk="1"/>
                      <a:r>
                        <a:rPr lang="ko-KR" altLang="en-US" sz="1600" b="1" dirty="0" smtClean="0"/>
                        <a:t>이용자 의사 등에 따라 훈련 종결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사후지도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훈련 이수자 향후 필요 여부에 따라 점자 보충 지도 진행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709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4479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2017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 점자훈련사업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0291" y="1124656"/>
            <a:ext cx="8280920" cy="415498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Arial" charset="0"/>
              </a:rPr>
              <a:t>6. 2018</a:t>
            </a:r>
            <a:r>
              <a:rPr lang="ko-KR" altLang="en-US" sz="1600" b="1" dirty="0" smtClean="0">
                <a:latin typeface="Arial" charset="0"/>
              </a:rPr>
              <a:t>년도</a:t>
            </a:r>
            <a:r>
              <a:rPr lang="en-US" altLang="ko-KR" sz="1600" b="1" dirty="0" smtClean="0">
                <a:latin typeface="Arial" charset="0"/>
              </a:rPr>
              <a:t> </a:t>
            </a:r>
            <a:r>
              <a:rPr lang="ko-KR" altLang="en-US" sz="1600" b="1" dirty="0" smtClean="0">
                <a:latin typeface="Arial" charset="0"/>
              </a:rPr>
              <a:t>운영결과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1) </a:t>
            </a:r>
            <a:r>
              <a:rPr lang="ko-KR" altLang="en-US" sz="1600" b="1" dirty="0" smtClean="0">
                <a:latin typeface="Arial" charset="0"/>
              </a:rPr>
              <a:t>대상 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서울시 및 서울 인근 거주 시각장애인</a:t>
            </a:r>
            <a:r>
              <a:rPr lang="en-US" altLang="ko-KR" sz="1600" b="1" dirty="0" smtClean="0">
                <a:latin typeface="Arial" charset="0"/>
              </a:rPr>
              <a:t>(</a:t>
            </a:r>
            <a:r>
              <a:rPr lang="ko-KR" altLang="en-US" sz="1600" b="1" dirty="0" err="1" smtClean="0">
                <a:latin typeface="Arial" charset="0"/>
              </a:rPr>
              <a:t>서울권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15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 err="1" smtClean="0">
                <a:latin typeface="Arial" charset="0"/>
              </a:rPr>
              <a:t>서울외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)               </a:t>
            </a: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2) </a:t>
            </a:r>
            <a:r>
              <a:rPr lang="ko-KR" altLang="en-US" sz="1600" b="1" dirty="0" smtClean="0">
                <a:latin typeface="Arial" charset="0"/>
              </a:rPr>
              <a:t>운영기간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점자훈련 </a:t>
            </a:r>
            <a:r>
              <a:rPr lang="en-US" altLang="ko-KR" sz="1600" b="1" dirty="0" smtClean="0">
                <a:latin typeface="Arial" charset="0"/>
              </a:rPr>
              <a:t>2019. 1. 3 ~ 12.27(235</a:t>
            </a:r>
            <a:r>
              <a:rPr lang="ko-KR" altLang="en-US" sz="1600" b="1" dirty="0" smtClean="0">
                <a:latin typeface="Arial" charset="0"/>
              </a:rPr>
              <a:t>회</a:t>
            </a:r>
            <a:r>
              <a:rPr lang="en-US" altLang="ko-KR" sz="1600" b="1" dirty="0" smtClean="0">
                <a:latin typeface="Arial" charset="0"/>
              </a:rPr>
              <a:t>)</a:t>
            </a: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 3) </a:t>
            </a:r>
            <a:r>
              <a:rPr lang="ko-KR" altLang="en-US" sz="1600" b="1" dirty="0" smtClean="0">
                <a:latin typeface="Arial" charset="0"/>
              </a:rPr>
              <a:t>운영방법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내관 그룹별 지도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4) </a:t>
            </a:r>
            <a:r>
              <a:rPr lang="ko-KR" altLang="en-US" sz="1600" b="1" dirty="0" smtClean="0">
                <a:latin typeface="Arial" charset="0"/>
              </a:rPr>
              <a:t>담당자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점자지도 교사 및 강사 </a:t>
            </a:r>
            <a:r>
              <a:rPr lang="en-US" altLang="ko-KR" sz="1600" b="1" dirty="0" smtClean="0">
                <a:latin typeface="Arial" charset="0"/>
              </a:rPr>
              <a:t>2</a:t>
            </a:r>
            <a:r>
              <a:rPr lang="ko-KR" altLang="en-US" sz="1600" b="1" dirty="0" smtClean="0">
                <a:latin typeface="Arial" charset="0"/>
              </a:rPr>
              <a:t>명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5) </a:t>
            </a:r>
            <a:r>
              <a:rPr lang="ko-KR" altLang="en-US" sz="1600" b="1" dirty="0" smtClean="0">
                <a:latin typeface="Arial" charset="0"/>
              </a:rPr>
              <a:t>훈련비 지출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총 </a:t>
            </a:r>
            <a:r>
              <a:rPr lang="en-US" altLang="ko-KR" sz="1600" b="1" dirty="0" smtClean="0">
                <a:latin typeface="Arial" charset="0"/>
              </a:rPr>
              <a:t>18,858,340</a:t>
            </a:r>
            <a:r>
              <a:rPr lang="ko-KR" altLang="en-US" sz="1600" b="1" dirty="0" smtClean="0">
                <a:latin typeface="Arial" charset="0"/>
              </a:rPr>
              <a:t>원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/>
              <a:t> 6) </a:t>
            </a:r>
            <a:r>
              <a:rPr lang="ko-KR" altLang="en-US" sz="1600" b="1" dirty="0" smtClean="0"/>
              <a:t>사업실적</a:t>
            </a:r>
            <a:r>
              <a:rPr lang="en-US" altLang="ko-KR" sz="1600" b="1" dirty="0" smtClean="0"/>
              <a:t>: </a:t>
            </a:r>
            <a:r>
              <a:rPr lang="ko-KR" altLang="en-US" sz="1600" b="1" dirty="0" err="1" smtClean="0">
                <a:latin typeface="Arial" charset="0"/>
              </a:rPr>
              <a:t>실인원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16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(133%), </a:t>
            </a:r>
            <a:r>
              <a:rPr lang="ko-KR" altLang="en-US" sz="1600" b="1" dirty="0">
                <a:latin typeface="Arial" charset="0"/>
              </a:rPr>
              <a:t>연인원 </a:t>
            </a:r>
            <a:r>
              <a:rPr lang="en-US" altLang="ko-KR" sz="1600" b="1" dirty="0" smtClean="0">
                <a:latin typeface="Arial" charset="0"/>
              </a:rPr>
              <a:t>730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>
                <a:latin typeface="Arial" charset="0"/>
              </a:rPr>
              <a:t>(</a:t>
            </a:r>
            <a:r>
              <a:rPr lang="en-US" altLang="ko-KR" sz="1600" b="1" dirty="0" smtClean="0">
                <a:latin typeface="Arial" charset="0"/>
              </a:rPr>
              <a:t>101%) </a:t>
            </a:r>
            <a:endParaRPr lang="en-US" altLang="ko-KR" sz="1600" b="1" dirty="0">
              <a:latin typeface="Arial" charset="0"/>
            </a:endParaRPr>
          </a:p>
          <a:p>
            <a:pPr lvl="0" fontAlgn="base">
              <a:lnSpc>
                <a:spcPct val="150000"/>
              </a:lnSpc>
            </a:pPr>
            <a:r>
              <a:rPr lang="ko-KR" altLang="en-US" sz="1600" b="1" dirty="0"/>
              <a:t> </a:t>
            </a:r>
            <a:r>
              <a:rPr lang="ko-KR" altLang="en-US" sz="1600" b="1" dirty="0" smtClean="0"/>
              <a:t>                 </a:t>
            </a:r>
            <a:r>
              <a:rPr lang="en-US" altLang="ko-KR" sz="1600" b="1" dirty="0" smtClean="0"/>
              <a:t>32</a:t>
            </a:r>
            <a:r>
              <a:rPr lang="ko-KR" altLang="en-US" sz="1600" b="1" dirty="0"/>
              <a:t>칸 </a:t>
            </a:r>
            <a:r>
              <a:rPr lang="en-US" altLang="ko-KR" sz="1600" b="1" dirty="0"/>
              <a:t>17</a:t>
            </a:r>
            <a:r>
              <a:rPr lang="ko-KR" altLang="en-US" sz="1600" b="1" dirty="0"/>
              <a:t>행 오독 </a:t>
            </a:r>
            <a:r>
              <a:rPr lang="en-US" altLang="ko-KR" sz="1600" b="1" dirty="0"/>
              <a:t>10</a:t>
            </a:r>
            <a:r>
              <a:rPr lang="ko-KR" altLang="en-US" sz="1600" b="1" dirty="0"/>
              <a:t>개 이하로 </a:t>
            </a:r>
            <a:r>
              <a:rPr lang="ko-KR" altLang="en-US" sz="1600" b="1" dirty="0" smtClean="0"/>
              <a:t>읽기</a:t>
            </a:r>
            <a:r>
              <a:rPr lang="en-US" altLang="ko-KR" sz="1600" b="1" dirty="0" smtClean="0"/>
              <a:t>(16</a:t>
            </a:r>
            <a:r>
              <a:rPr lang="ko-KR" altLang="en-US" sz="1600" b="1" dirty="0" smtClean="0"/>
              <a:t>명중 </a:t>
            </a:r>
            <a:r>
              <a:rPr lang="en-US" altLang="ko-KR" sz="1600" b="1" dirty="0" smtClean="0"/>
              <a:t>10</a:t>
            </a:r>
            <a:r>
              <a:rPr lang="ko-KR" altLang="en-US" sz="1600" b="1" dirty="0" smtClean="0"/>
              <a:t>명 달성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  <a:p>
            <a:pPr lvl="0" fontAlgn="base">
              <a:lnSpc>
                <a:spcPct val="150000"/>
              </a:lnSpc>
            </a:pPr>
            <a:r>
              <a:rPr lang="ko-KR" altLang="en-US" sz="1600" b="1" dirty="0" smtClean="0"/>
              <a:t>                  예문 </a:t>
            </a:r>
            <a:r>
              <a:rPr lang="ko-KR" altLang="en-US" sz="1600" b="1" dirty="0"/>
              <a:t>오기 </a:t>
            </a:r>
            <a:r>
              <a:rPr lang="en-US" altLang="ko-KR" sz="1600" b="1" dirty="0"/>
              <a:t>10</a:t>
            </a:r>
            <a:r>
              <a:rPr lang="ko-KR" altLang="en-US" sz="1600" b="1" dirty="0"/>
              <a:t>개 이하로 </a:t>
            </a:r>
            <a:r>
              <a:rPr lang="ko-KR" altLang="en-US" sz="1600" b="1" dirty="0" smtClean="0"/>
              <a:t>쓰기</a:t>
            </a:r>
            <a:r>
              <a:rPr lang="en-US" altLang="ko-KR" sz="1600" b="1" dirty="0" smtClean="0"/>
              <a:t>(16</a:t>
            </a:r>
            <a:r>
              <a:rPr lang="ko-KR" altLang="en-US" sz="1600" b="1" dirty="0" smtClean="0"/>
              <a:t>명중 </a:t>
            </a:r>
            <a:r>
              <a:rPr lang="en-US" altLang="ko-KR" sz="1600" b="1" dirty="0" smtClean="0"/>
              <a:t>11</a:t>
            </a:r>
            <a:r>
              <a:rPr lang="ko-KR" altLang="en-US" sz="1600" b="1" dirty="0" smtClean="0"/>
              <a:t>명 달성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782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4479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2017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 점자훈련사업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0291" y="6597352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0291" y="1124656"/>
            <a:ext cx="8280920" cy="36625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7) </a:t>
            </a:r>
            <a:r>
              <a:rPr lang="ko-KR" altLang="en-US" sz="1600" b="1" dirty="0" smtClean="0"/>
              <a:t>담당자 총평</a:t>
            </a:r>
            <a:endParaRPr lang="en-US" altLang="ko-KR" sz="1600" b="1" dirty="0" smtClean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/>
              <a:t>15</a:t>
            </a:r>
            <a:r>
              <a:rPr lang="ko-KR" altLang="en-US" sz="1600" b="1" dirty="0"/>
              <a:t>세 이하의 어린 훈련생들이 </a:t>
            </a:r>
            <a:r>
              <a:rPr lang="en-US" altLang="ko-KR" sz="1600" b="1" dirty="0"/>
              <a:t>2</a:t>
            </a:r>
            <a:r>
              <a:rPr lang="ko-KR" altLang="en-US" sz="1600" b="1" dirty="0"/>
              <a:t>명 있었고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성인 훈련생들과의 의사소통문제로 약간의 마찰이 발생하였음</a:t>
            </a:r>
            <a:r>
              <a:rPr lang="en-US" altLang="ko-KR" sz="1600" b="1" dirty="0"/>
              <a:t>. 10</a:t>
            </a:r>
            <a:r>
              <a:rPr lang="ko-KR" altLang="en-US" sz="1600" b="1" dirty="0"/>
              <a:t>대의 훈련생이 교육에 참가할 경우 성인들과 분반하여 최대한 또래끼리 훈련을 진행하는 것이 좋다고 생각함</a:t>
            </a:r>
            <a:r>
              <a:rPr lang="en-US" altLang="ko-KR" sz="1600" b="1" dirty="0" smtClean="0"/>
              <a:t>.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600" b="1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/>
              <a:t>수시접수 및 개별목표달성을 중심으로 훈련을 진행하여 </a:t>
            </a:r>
            <a:r>
              <a:rPr lang="ko-KR" altLang="en-US" sz="1600" b="1" dirty="0" err="1"/>
              <a:t>실인원을</a:t>
            </a:r>
            <a:r>
              <a:rPr lang="ko-KR" altLang="en-US" sz="1600" b="1" dirty="0"/>
              <a:t> 확보하였으나 훈련생들의 연합분위기가 낮아져 개별목표달성까지의 기간이 길어지는 등의 부정적인 부분이 있다고 생각함</a:t>
            </a:r>
            <a:r>
              <a:rPr lang="en-US" altLang="ko-KR" sz="1600" b="1" dirty="0"/>
              <a:t>.</a:t>
            </a:r>
            <a:endParaRPr lang="ko-KR" altLang="en-US" sz="1600" b="1" dirty="0"/>
          </a:p>
          <a:p>
            <a:pPr eaLnBrk="0" latinLnBrk="0" hangingPunct="0">
              <a:lnSpc>
                <a:spcPct val="200000"/>
              </a:lnSpc>
            </a:pPr>
            <a:endParaRPr lang="en-US" altLang="ko-KR" sz="1600" b="1" dirty="0" smtClean="0"/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786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857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2017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시각장애대학생 캠퍼스보행사업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23528" y="5301208"/>
            <a:ext cx="2418467" cy="1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altLang="ko-KR" sz="2000" b="1" i="1" dirty="0" smtClean="0">
              <a:latin typeface="Arial" charset="0"/>
            </a:endParaRPr>
          </a:p>
          <a:p>
            <a:pPr algn="ctr"/>
            <a:endParaRPr kumimoji="0" lang="en-US" altLang="ko-KR" sz="1600" b="1" i="1" dirty="0">
              <a:latin typeface="Arial" charset="0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45095" y="1060680"/>
            <a:ext cx="8280920" cy="452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200000"/>
              </a:lnSpc>
            </a:pPr>
            <a:r>
              <a:rPr kumimoji="0" lang="en-US" altLang="ko-KR" sz="1600" b="1" dirty="0" smtClean="0">
                <a:latin typeface="Arial" charset="0"/>
              </a:rPr>
              <a:t>1. </a:t>
            </a:r>
            <a:r>
              <a:rPr kumimoji="0" lang="ko-KR" altLang="en-US" sz="1600" b="1" dirty="0" smtClean="0">
                <a:latin typeface="Arial" charset="0"/>
              </a:rPr>
              <a:t>목적</a:t>
            </a:r>
            <a:r>
              <a:rPr kumimoji="0"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/>
              <a:t>신입시각장애대학생들이 </a:t>
            </a:r>
            <a:r>
              <a:rPr lang="ko-KR" altLang="en-US" sz="1600" b="1" dirty="0"/>
              <a:t>캠퍼스보행을 통해 입학대학의 새로운 보행환경을 </a:t>
            </a:r>
            <a:r>
              <a:rPr lang="ko-KR" altLang="en-US" sz="1600" b="1" dirty="0" smtClean="0"/>
              <a:t>          </a:t>
            </a:r>
            <a:endParaRPr lang="en-US" altLang="ko-KR" sz="1600" b="1" dirty="0" smtClean="0"/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 </a:t>
            </a:r>
            <a:r>
              <a:rPr lang="ko-KR" altLang="en-US" sz="1600" b="1" dirty="0" smtClean="0"/>
              <a:t>사전 파악 </a:t>
            </a:r>
            <a:r>
              <a:rPr lang="ko-KR" altLang="en-US" sz="1600" b="1" dirty="0"/>
              <a:t>및 숙지하여 </a:t>
            </a:r>
            <a:r>
              <a:rPr lang="ko-KR" altLang="en-US" sz="1600" b="1" dirty="0" smtClean="0"/>
              <a:t>효율적인 </a:t>
            </a:r>
            <a:r>
              <a:rPr lang="ko-KR" altLang="en-US" sz="1600" b="1" dirty="0"/>
              <a:t>대학생활 참여와 </a:t>
            </a:r>
            <a:r>
              <a:rPr lang="ko-KR" altLang="en-US" sz="1600" b="1" dirty="0" smtClean="0"/>
              <a:t>단독보행역량을 강화하는데   </a:t>
            </a:r>
            <a:endParaRPr lang="en-US" altLang="ko-KR" sz="1600" b="1" dirty="0" smtClean="0"/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 </a:t>
            </a:r>
            <a:r>
              <a:rPr lang="ko-KR" altLang="en-US" sz="1600" b="1" dirty="0" smtClean="0"/>
              <a:t>있음</a:t>
            </a:r>
            <a:r>
              <a:rPr lang="en-US" altLang="ko-KR" sz="1600" b="1" dirty="0" smtClean="0"/>
              <a:t>.</a:t>
            </a:r>
            <a:endParaRPr lang="ko-KR" altLang="en-US" sz="1600" b="1" dirty="0"/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Arial" charset="0"/>
              </a:rPr>
              <a:t>2. </a:t>
            </a:r>
            <a:r>
              <a:rPr lang="ko-KR" altLang="en-US" sz="1600" b="1" dirty="0" smtClean="0">
                <a:latin typeface="Arial" charset="0"/>
              </a:rPr>
              <a:t>목표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err="1" smtClean="0">
                <a:latin typeface="Arial" charset="0"/>
              </a:rPr>
              <a:t>실인원</a:t>
            </a:r>
            <a:r>
              <a:rPr lang="ko-KR" altLang="en-US" sz="1600" b="1" dirty="0" smtClean="0">
                <a:latin typeface="Arial" charset="0"/>
              </a:rPr>
              <a:t>  </a:t>
            </a:r>
            <a:r>
              <a:rPr lang="en-US" altLang="ko-KR" sz="1600" b="1" dirty="0" smtClean="0">
                <a:latin typeface="Arial" charset="0"/>
              </a:rPr>
              <a:t>25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>
                <a:latin typeface="Arial" charset="0"/>
              </a:rPr>
              <a:t>연인원 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32</a:t>
            </a:r>
            <a:r>
              <a:rPr lang="ko-KR" altLang="en-US" sz="1600" b="1" dirty="0" smtClean="0">
                <a:latin typeface="Arial" charset="0"/>
              </a:rPr>
              <a:t>명</a:t>
            </a:r>
            <a:endParaRPr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ko-KR" altLang="en-US" sz="1600" dirty="0"/>
              <a:t>          </a:t>
            </a:r>
            <a:r>
              <a:rPr lang="ko-KR" altLang="en-US" sz="1600" b="1" dirty="0"/>
              <a:t>캠퍼스보행에 참가한 시각장애학생이 원하는 곳을 찾아 갈 수 있다</a:t>
            </a:r>
            <a:r>
              <a:rPr lang="en-US" altLang="ko-KR" sz="1600" b="1" dirty="0"/>
              <a:t>.</a:t>
            </a:r>
            <a:endParaRPr lang="ko-KR" altLang="en-US" sz="1600" b="1" dirty="0"/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3. </a:t>
            </a:r>
            <a:r>
              <a:rPr lang="ko-KR" altLang="en-US" sz="1600" b="1" dirty="0" smtClean="0"/>
              <a:t>사업내용</a:t>
            </a:r>
            <a:endParaRPr lang="en-US" altLang="ko-KR" sz="1600" b="1" dirty="0" smtClean="0"/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1) </a:t>
            </a:r>
            <a:r>
              <a:rPr lang="ko-KR" altLang="en-US" sz="1600" b="1" dirty="0" smtClean="0"/>
              <a:t>프로그램 구성</a:t>
            </a:r>
            <a:endParaRPr lang="en-US" altLang="ko-KR" sz="1600" b="1" dirty="0" smtClean="0"/>
          </a:p>
          <a:p>
            <a:pPr eaLnBrk="0" latinLnBrk="0" hangingPunct="0">
              <a:lnSpc>
                <a:spcPct val="200000"/>
              </a:lnSpc>
            </a:pPr>
            <a:endParaRPr lang="ko-KR" altLang="en-US" sz="1600" dirty="0"/>
          </a:p>
          <a:p>
            <a:pPr eaLnBrk="0" latinLnBrk="0" hangingPunct="0">
              <a:lnSpc>
                <a:spcPct val="20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7052"/>
            <a:ext cx="7155708" cy="69660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pSp>
        <p:nvGrpSpPr>
          <p:cNvPr id="2" name="그룹 4"/>
          <p:cNvGrpSpPr/>
          <p:nvPr/>
        </p:nvGrpSpPr>
        <p:grpSpPr>
          <a:xfrm>
            <a:off x="591772" y="4550484"/>
            <a:ext cx="7787565" cy="1470803"/>
            <a:chOff x="695382" y="5505608"/>
            <a:chExt cx="7787565" cy="792088"/>
          </a:xfrm>
        </p:grpSpPr>
        <p:grpSp>
          <p:nvGrpSpPr>
            <p:cNvPr id="5" name="그룹 16"/>
            <p:cNvGrpSpPr/>
            <p:nvPr/>
          </p:nvGrpSpPr>
          <p:grpSpPr>
            <a:xfrm>
              <a:off x="695382" y="5505608"/>
              <a:ext cx="2557959" cy="792088"/>
              <a:chOff x="467544" y="4221088"/>
              <a:chExt cx="3416983" cy="2414938"/>
            </a:xfrm>
          </p:grpSpPr>
          <p:sp>
            <p:nvSpPr>
              <p:cNvPr id="34" name="직사각형 33"/>
              <p:cNvSpPr/>
              <p:nvPr/>
            </p:nvSpPr>
            <p:spPr>
              <a:xfrm>
                <a:off x="467544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1:1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개별지도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467544" y="4221090"/>
                <a:ext cx="3416983" cy="7505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형태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그룹 15"/>
            <p:cNvGrpSpPr/>
            <p:nvPr/>
          </p:nvGrpSpPr>
          <p:grpSpPr>
            <a:xfrm>
              <a:off x="3310185" y="5505608"/>
              <a:ext cx="2557959" cy="792088"/>
              <a:chOff x="4211960" y="4221088"/>
              <a:chExt cx="3416983" cy="2414938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4211960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4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전맹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2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일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저시력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일</a:t>
                </a:r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회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5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시간 범위에서 탄력적으로 </a:t>
                </a:r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진행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4211960" y="4221088"/>
                <a:ext cx="3416983" cy="7505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시간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그룹 15"/>
            <p:cNvGrpSpPr/>
            <p:nvPr/>
          </p:nvGrpSpPr>
          <p:grpSpPr>
            <a:xfrm>
              <a:off x="5924988" y="5505608"/>
              <a:ext cx="2557959" cy="792088"/>
              <a:chOff x="4211960" y="4221088"/>
              <a:chExt cx="3416983" cy="2414938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4211960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4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캠퍼스내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 주요 시설 환경정보 및 찾아가기 코스 보행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4211960" y="4221088"/>
                <a:ext cx="3416983" cy="7505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내용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5487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/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재활자립팀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 사업 결과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AutoShape 35"/>
          <p:cNvSpPr>
            <a:spLocks noChangeArrowheads="1"/>
          </p:cNvSpPr>
          <p:nvPr/>
        </p:nvSpPr>
        <p:spPr bwMode="auto">
          <a:xfrm flipH="1" flipV="1">
            <a:off x="1763688" y="3717032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857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2017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시각장애대학생 캠퍼스보행사업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23528" y="5301208"/>
            <a:ext cx="2418467" cy="1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altLang="ko-KR" sz="2000" b="1" i="1" dirty="0" smtClean="0">
              <a:latin typeface="Arial" charset="0"/>
            </a:endParaRPr>
          </a:p>
          <a:p>
            <a:pPr algn="ctr"/>
            <a:endParaRPr kumimoji="0" lang="en-US" altLang="ko-KR" sz="1600" b="1" i="1" dirty="0">
              <a:latin typeface="Arial" charset="0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1225" y="1142281"/>
            <a:ext cx="8280920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4. </a:t>
            </a:r>
            <a:r>
              <a:rPr lang="ko-KR" altLang="en-US" sz="1600" b="1" dirty="0" smtClean="0">
                <a:latin typeface="Arial" charset="0"/>
              </a:rPr>
              <a:t>진행과정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36600"/>
            <a:ext cx="6948264" cy="100112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/>
          </p:nvPr>
        </p:nvGraphicFramePr>
        <p:xfrm>
          <a:off x="451225" y="1772813"/>
          <a:ext cx="8369247" cy="3816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9607"/>
                <a:gridCol w="6009640"/>
              </a:tblGrid>
              <a:tr h="8793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신청접수</a:t>
                      </a:r>
                      <a:r>
                        <a:rPr lang="en-US" altLang="ko-KR" sz="1600" b="1" dirty="0" smtClean="0"/>
                        <a:t>/</a:t>
                      </a:r>
                      <a:r>
                        <a:rPr lang="ko-KR" altLang="en-US" sz="1600" b="1" dirty="0" smtClean="0"/>
                        <a:t>욕구파악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캠퍼스보행 희망자에 대한 신청 접수 및 희망 코스 욕구 파악</a:t>
                      </a:r>
                      <a:endParaRPr lang="en-US" altLang="ko-KR" sz="1600" b="1" dirty="0" smtClean="0"/>
                    </a:p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기본적 </a:t>
                      </a:r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</a:rPr>
                        <a:t>인적사항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 및 입학 대학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희망</a:t>
                      </a:r>
                      <a:r>
                        <a:rPr lang="en-US" altLang="ko-KR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600" b="1" baseline="0" dirty="0" smtClean="0">
                          <a:solidFill>
                            <a:schemeClr val="tx1"/>
                          </a:solidFill>
                        </a:rPr>
                        <a:t>보행코스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파악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32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 일정 협의 및 조정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접수를 토대로 방문 가능 일정 조율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32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개입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현장 방문 보행 지도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73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평가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일지작성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)/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종결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희망 목적지 찾아가기 단독보행 가능 여부 판단 및 진행일지 작성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32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사후지도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차후 코스 </a:t>
                      </a:r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</a:rPr>
                        <a:t>변경시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 추가 접수 진행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076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857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2017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시각장애대학생 캠퍼스보행사업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0291" y="1124656"/>
            <a:ext cx="8280920" cy="39087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Arial" charset="0"/>
              </a:rPr>
              <a:t>6. 2017</a:t>
            </a:r>
            <a:r>
              <a:rPr lang="ko-KR" altLang="en-US" sz="1600" b="1" dirty="0" smtClean="0">
                <a:latin typeface="Arial" charset="0"/>
              </a:rPr>
              <a:t>년도</a:t>
            </a:r>
            <a:r>
              <a:rPr lang="en-US" altLang="ko-KR" sz="1600" b="1" dirty="0" smtClean="0">
                <a:latin typeface="Arial" charset="0"/>
              </a:rPr>
              <a:t> </a:t>
            </a:r>
            <a:r>
              <a:rPr lang="ko-KR" altLang="en-US" sz="1600" b="1" dirty="0" smtClean="0">
                <a:latin typeface="Arial" charset="0"/>
              </a:rPr>
              <a:t>운영결과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1) </a:t>
            </a:r>
            <a:r>
              <a:rPr lang="ko-KR" altLang="en-US" sz="1600" b="1" dirty="0" smtClean="0">
                <a:latin typeface="Arial" charset="0"/>
              </a:rPr>
              <a:t>대상 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시각장애대학생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2) </a:t>
            </a:r>
            <a:r>
              <a:rPr lang="ko-KR" altLang="en-US" sz="1600" b="1" dirty="0" smtClean="0">
                <a:latin typeface="Arial" charset="0"/>
              </a:rPr>
              <a:t>운영기간</a:t>
            </a:r>
            <a:r>
              <a:rPr lang="en-US" altLang="ko-KR" sz="1600" b="1" dirty="0" smtClean="0">
                <a:latin typeface="Arial" charset="0"/>
              </a:rPr>
              <a:t>: 2017. 1. 4 ~ 2.28(</a:t>
            </a:r>
            <a:r>
              <a:rPr lang="ko-KR" altLang="en-US" sz="1600" b="1" dirty="0" smtClean="0">
                <a:latin typeface="Arial" charset="0"/>
              </a:rPr>
              <a:t>추가 진행 </a:t>
            </a:r>
            <a:r>
              <a:rPr lang="en-US" altLang="ko-KR" sz="1600" b="1" dirty="0" smtClean="0">
                <a:latin typeface="Arial" charset="0"/>
              </a:rPr>
              <a:t>7.27-28)  </a:t>
            </a:r>
            <a:r>
              <a:rPr lang="ko-KR" altLang="en-US" sz="1600" b="1" dirty="0" smtClean="0">
                <a:latin typeface="Arial" charset="0"/>
              </a:rPr>
              <a:t>총 운영일수</a:t>
            </a:r>
            <a:r>
              <a:rPr lang="en-US" altLang="ko-KR" sz="1600" b="1" dirty="0" smtClean="0">
                <a:latin typeface="Arial" charset="0"/>
              </a:rPr>
              <a:t>: 24</a:t>
            </a:r>
            <a:r>
              <a:rPr lang="ko-KR" altLang="en-US" sz="1600" b="1" dirty="0" smtClean="0">
                <a:latin typeface="Arial" charset="0"/>
              </a:rPr>
              <a:t>일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3) </a:t>
            </a:r>
            <a:r>
              <a:rPr lang="ko-KR" altLang="en-US" sz="1600" b="1" dirty="0" smtClean="0">
                <a:latin typeface="Arial" charset="0"/>
              </a:rPr>
              <a:t>운영방법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err="1" smtClean="0">
                <a:latin typeface="Arial" charset="0"/>
              </a:rPr>
              <a:t>전맹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2</a:t>
            </a:r>
            <a:r>
              <a:rPr lang="ko-KR" altLang="en-US" sz="1600" b="1" dirty="0" smtClean="0">
                <a:latin typeface="Arial" charset="0"/>
              </a:rPr>
              <a:t>일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 err="1" smtClean="0">
                <a:latin typeface="Arial" charset="0"/>
              </a:rPr>
              <a:t>저시력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</a:t>
            </a:r>
            <a:r>
              <a:rPr lang="ko-KR" altLang="en-US" sz="1600" b="1" dirty="0" smtClean="0">
                <a:latin typeface="Arial" charset="0"/>
              </a:rPr>
              <a:t>일 </a:t>
            </a:r>
            <a:r>
              <a:rPr lang="en-US" altLang="ko-KR" sz="1600" b="1" dirty="0" smtClean="0">
                <a:latin typeface="Arial" charset="0"/>
              </a:rPr>
              <a:t>1:1 </a:t>
            </a:r>
            <a:r>
              <a:rPr lang="ko-KR" altLang="en-US" sz="1600" b="1" dirty="0" smtClean="0">
                <a:latin typeface="Arial" charset="0"/>
              </a:rPr>
              <a:t>개별지도  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 4) </a:t>
            </a:r>
            <a:r>
              <a:rPr lang="ko-KR" altLang="en-US" sz="1600" b="1" dirty="0" smtClean="0">
                <a:latin typeface="Arial" charset="0"/>
              </a:rPr>
              <a:t>투입인력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보행지도담당 </a:t>
            </a:r>
            <a:r>
              <a:rPr lang="en-US" altLang="ko-KR" sz="1600" b="1" dirty="0" smtClean="0">
                <a:latin typeface="Arial" charset="0"/>
              </a:rPr>
              <a:t>2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 smtClean="0">
                <a:latin typeface="Arial" charset="0"/>
              </a:rPr>
              <a:t>팀장 </a:t>
            </a:r>
            <a:r>
              <a:rPr lang="en-US" altLang="ko-KR" sz="1600" b="1" dirty="0" smtClean="0">
                <a:latin typeface="Arial" charset="0"/>
              </a:rPr>
              <a:t>1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 </a:t>
            </a:r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600" b="1" dirty="0" smtClean="0">
                <a:latin typeface="Arial" charset="0"/>
              </a:rPr>
              <a:t>                      재가복지파트 </a:t>
            </a:r>
            <a:r>
              <a:rPr lang="ko-KR" altLang="en-US" sz="1600" b="1" dirty="0" err="1" smtClean="0">
                <a:latin typeface="Arial" charset="0"/>
              </a:rPr>
              <a:t>보행지도사</a:t>
            </a:r>
            <a:r>
              <a:rPr lang="ko-KR" altLang="en-US" sz="1600" b="1" dirty="0" smtClean="0">
                <a:latin typeface="Arial" charset="0"/>
              </a:rPr>
              <a:t> 취득 직원 </a:t>
            </a:r>
            <a:r>
              <a:rPr lang="en-US" altLang="ko-KR" sz="1600" b="1" dirty="0" smtClean="0">
                <a:latin typeface="Arial" charset="0"/>
              </a:rPr>
              <a:t>1</a:t>
            </a:r>
            <a:r>
              <a:rPr lang="ko-KR" altLang="en-US" sz="1600" b="1" dirty="0" smtClean="0">
                <a:latin typeface="Arial" charset="0"/>
              </a:rPr>
              <a:t>명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5) </a:t>
            </a:r>
            <a:r>
              <a:rPr lang="ko-KR" altLang="en-US" sz="1600" b="1" dirty="0" smtClean="0">
                <a:latin typeface="Arial" charset="0"/>
              </a:rPr>
              <a:t>예산지출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총 </a:t>
            </a:r>
            <a:r>
              <a:rPr lang="en-US" altLang="ko-KR" sz="1600" b="1" dirty="0" smtClean="0">
                <a:latin typeface="Arial" charset="0"/>
              </a:rPr>
              <a:t>1,590,600</a:t>
            </a:r>
            <a:r>
              <a:rPr lang="ko-KR" altLang="en-US" sz="1600" b="1" dirty="0" smtClean="0">
                <a:latin typeface="Arial" charset="0"/>
              </a:rPr>
              <a:t>원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/>
              <a:t> 6) </a:t>
            </a:r>
            <a:r>
              <a:rPr lang="ko-KR" altLang="en-US" sz="1600" b="1" dirty="0" smtClean="0"/>
              <a:t>사업실적</a:t>
            </a:r>
            <a:r>
              <a:rPr lang="en-US" altLang="ko-KR" sz="1600" b="1" dirty="0" smtClean="0"/>
              <a:t>: </a:t>
            </a:r>
            <a:r>
              <a:rPr lang="ko-KR" altLang="en-US" sz="1600" b="1" dirty="0" err="1" smtClean="0">
                <a:latin typeface="Arial" charset="0"/>
              </a:rPr>
              <a:t>실인원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22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(88%), </a:t>
            </a:r>
            <a:r>
              <a:rPr lang="ko-KR" altLang="en-US" sz="1600" b="1" dirty="0">
                <a:latin typeface="Arial" charset="0"/>
              </a:rPr>
              <a:t>연인원 </a:t>
            </a:r>
            <a:r>
              <a:rPr lang="en-US" altLang="ko-KR" sz="1600" b="1" dirty="0" smtClean="0">
                <a:latin typeface="Arial" charset="0"/>
              </a:rPr>
              <a:t>40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>
                <a:latin typeface="Arial" charset="0"/>
              </a:rPr>
              <a:t>(</a:t>
            </a:r>
            <a:r>
              <a:rPr lang="en-US" altLang="ko-KR" sz="1600" b="1" dirty="0" smtClean="0">
                <a:latin typeface="Arial" charset="0"/>
              </a:rPr>
              <a:t>125%) </a:t>
            </a:r>
            <a:r>
              <a:rPr lang="ko-KR" altLang="en-US" sz="1600" b="1" dirty="0" smtClean="0">
                <a:latin typeface="Arial" charset="0"/>
              </a:rPr>
              <a:t>총 </a:t>
            </a:r>
            <a:r>
              <a:rPr lang="en-US" altLang="ko-KR" sz="1600" b="1" dirty="0" smtClean="0">
                <a:latin typeface="Arial" charset="0"/>
              </a:rPr>
              <a:t>13</a:t>
            </a:r>
            <a:r>
              <a:rPr lang="ko-KR" altLang="en-US" sz="1600" b="1" dirty="0" smtClean="0">
                <a:latin typeface="Arial" charset="0"/>
              </a:rPr>
              <a:t>개 대학 </a:t>
            </a:r>
            <a:endParaRPr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600" b="1" dirty="0"/>
              <a:t> </a:t>
            </a:r>
            <a:r>
              <a:rPr lang="ko-KR" altLang="en-US" sz="1600" b="1" dirty="0" smtClean="0"/>
              <a:t>                </a:t>
            </a:r>
            <a:r>
              <a:rPr lang="ko-KR" altLang="en-US" sz="1600" b="1" dirty="0" err="1" smtClean="0"/>
              <a:t>캠퍼스내</a:t>
            </a:r>
            <a:r>
              <a:rPr lang="ko-KR" altLang="en-US" sz="1600" b="1" dirty="0" smtClean="0"/>
              <a:t> 단독보행 역량강화에 </a:t>
            </a:r>
            <a:r>
              <a:rPr lang="ko-KR" altLang="en-US" sz="1600" b="1" dirty="0"/>
              <a:t>대한 만족도</a:t>
            </a:r>
            <a:r>
              <a:rPr lang="en-US" altLang="ko-KR" sz="1600" b="1" dirty="0" smtClean="0"/>
              <a:t>(92.5%)</a:t>
            </a:r>
          </a:p>
          <a:p>
            <a:pPr eaLnBrk="0" latinLnBrk="0" hangingPunct="0">
              <a:lnSpc>
                <a:spcPct val="150000"/>
              </a:lnSpc>
            </a:pPr>
            <a:r>
              <a:rPr kumimoji="0" lang="ko-KR" altLang="en-US" sz="1600" b="1" dirty="0" smtClean="0">
                <a:latin typeface="Arial" charset="0"/>
              </a:rPr>
              <a:t>                      </a:t>
            </a:r>
            <a:r>
              <a:rPr kumimoji="0" lang="en-US" altLang="ko-KR" sz="1600" b="1" dirty="0" smtClean="0">
                <a:latin typeface="Arial" charset="0"/>
              </a:rPr>
              <a:t>- </a:t>
            </a:r>
            <a:r>
              <a:rPr kumimoji="0" lang="ko-KR" altLang="en-US" sz="1600" b="1" dirty="0" smtClean="0">
                <a:latin typeface="Arial" charset="0"/>
              </a:rPr>
              <a:t>원하는 장소를 찾아갈 수 </a:t>
            </a:r>
            <a:r>
              <a:rPr lang="ko-KR" altLang="en-US" sz="1600" b="1" dirty="0" smtClean="0">
                <a:latin typeface="Arial" charset="0"/>
              </a:rPr>
              <a:t>있다</a:t>
            </a:r>
            <a:r>
              <a:rPr lang="en-US" altLang="ko-KR" sz="1600" b="1" dirty="0" smtClean="0">
                <a:latin typeface="Arial" charset="0"/>
              </a:rPr>
              <a:t>[22</a:t>
            </a:r>
            <a:r>
              <a:rPr lang="ko-KR" altLang="en-US" sz="1600" b="1" dirty="0" smtClean="0">
                <a:latin typeface="Arial" charset="0"/>
              </a:rPr>
              <a:t>명 중 </a:t>
            </a:r>
            <a:r>
              <a:rPr lang="en-US" altLang="ko-KR" sz="1600" b="1" dirty="0" smtClean="0">
                <a:latin typeface="Arial" charset="0"/>
              </a:rPr>
              <a:t>19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(83%)]</a:t>
            </a: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2990" y="52715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5177847"/>
              </p:ext>
            </p:extLst>
          </p:nvPr>
        </p:nvGraphicFramePr>
        <p:xfrm>
          <a:off x="1691680" y="5044986"/>
          <a:ext cx="5760638" cy="1069672"/>
        </p:xfrm>
        <a:graphic>
          <a:graphicData uri="http://schemas.openxmlformats.org/drawingml/2006/table">
            <a:tbl>
              <a:tblPr/>
              <a:tblGrid>
                <a:gridCol w="882819"/>
                <a:gridCol w="882819"/>
                <a:gridCol w="622437"/>
                <a:gridCol w="622437"/>
                <a:gridCol w="622437"/>
                <a:gridCol w="752627"/>
                <a:gridCol w="557340"/>
                <a:gridCol w="817722"/>
              </a:tblGrid>
              <a:tr h="6429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운영기간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운영시간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내 용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과 정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도 움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전반적 만족도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지속운영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평 균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88.64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89.77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93.18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92.05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92.05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88.64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100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92.05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82771" y="4665474"/>
            <a:ext cx="1360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12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857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2017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시각장애대학생 캠퍼스보행사업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0291" y="6597352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0291" y="1124656"/>
            <a:ext cx="8280920" cy="4770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7) </a:t>
            </a:r>
            <a:r>
              <a:rPr lang="ko-KR" altLang="en-US" sz="1600" b="1" dirty="0" smtClean="0"/>
              <a:t>담당자 총평</a:t>
            </a:r>
            <a:endParaRPr lang="en-US" altLang="ko-KR" sz="1600" b="1" dirty="0" smtClean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/>
              <a:t>대학이라는 새로운 환경에 적응하는 것에 두려움을 가지고 있던 신입시각장애학생들이 캠퍼스보행에 참여한 이후 그런 것이 해소 되어 자신감이 향상되었음을 볼 수 있음</a:t>
            </a:r>
            <a:r>
              <a:rPr lang="en-US" altLang="ko-KR" sz="1600" b="1" dirty="0"/>
              <a:t>.</a:t>
            </a:r>
            <a:endParaRPr lang="ko-KR" altLang="en-US" sz="1600" b="1" dirty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/>
              <a:t>캠퍼스보행을 </a:t>
            </a:r>
            <a:r>
              <a:rPr lang="ko-KR" altLang="en-US" sz="1600" b="1" dirty="0"/>
              <a:t>참여한 후 캠퍼스를 독립적으로 이동할 수 있게 되었다는 것에 만족감을 표하고 있음</a:t>
            </a:r>
            <a:r>
              <a:rPr lang="en-US" altLang="ko-KR" sz="1600" b="1" dirty="0"/>
              <a:t>. </a:t>
            </a:r>
            <a:endParaRPr lang="ko-KR" altLang="en-US" sz="1600" b="1" dirty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/>
              <a:t>보행오리엔테이션 </a:t>
            </a:r>
            <a:r>
              <a:rPr lang="ko-KR" altLang="en-US" sz="1600" b="1" dirty="0"/>
              <a:t>뿐만 아니라 대학생활과 관련한 다양한 정보 제공을 통해 심리사회적 지지자로서의 역할을 하여 신뢰도를 높였다고 평가함</a:t>
            </a:r>
            <a:r>
              <a:rPr lang="en-US" altLang="ko-KR" sz="1600" b="1" dirty="0"/>
              <a:t>. </a:t>
            </a:r>
            <a:endParaRPr lang="ko-KR" altLang="en-US" sz="1600" b="1" dirty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/>
              <a:t>성인으로 </a:t>
            </a:r>
            <a:r>
              <a:rPr lang="ko-KR" altLang="en-US" sz="1600" b="1" dirty="0"/>
              <a:t>가는 길목에 있는 신입시각장애대학생들에게 </a:t>
            </a:r>
            <a:r>
              <a:rPr lang="ko-KR" altLang="en-US" sz="1600" b="1" dirty="0" err="1"/>
              <a:t>자존감</a:t>
            </a:r>
            <a:r>
              <a:rPr lang="ko-KR" altLang="en-US" sz="1600" b="1" dirty="0"/>
              <a:t> 회복 및 독립보행의 필요성을 인식시키고 정서적 지지자로서의 길잡이 역할도 필요하다고 생각됨</a:t>
            </a:r>
            <a:r>
              <a:rPr lang="en-US" altLang="ko-KR" sz="1600" b="1" dirty="0" smtClean="0"/>
              <a:t>.</a:t>
            </a:r>
          </a:p>
          <a:p>
            <a:pPr fontAlgn="base"/>
            <a:endParaRPr lang="en-US" altLang="ko-KR" sz="16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fontAlgn="base"/>
            <a:r>
              <a:rPr lang="en-US" altLang="ko-KR" sz="16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16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참여 학생 의견</a:t>
            </a:r>
            <a:r>
              <a:rPr lang="en-US" altLang="ko-KR" sz="16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)</a:t>
            </a:r>
          </a:p>
          <a:p>
            <a:pPr algn="ctr" fontAlgn="base"/>
            <a:r>
              <a:rPr lang="ko-KR" altLang="en-US" sz="16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“</a:t>
            </a:r>
            <a:r>
              <a:rPr lang="ko-KR" altLang="en-US" sz="1600" dirty="0">
                <a:latin typeface="MD개성체" panose="02020603020101020101" pitchFamily="18" charset="-127"/>
                <a:ea typeface="MD개성체" panose="02020603020101020101" pitchFamily="18" charset="-127"/>
              </a:rPr>
              <a:t>단독보행능력이 부족하여 시간이 된다면 학기 중이나 방학 중에 보행훈련을 받고 </a:t>
            </a:r>
            <a:r>
              <a:rPr lang="ko-KR" altLang="en-US" sz="16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싶다</a:t>
            </a:r>
            <a:r>
              <a:rPr lang="en-US" altLang="ko-KR" sz="16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”</a:t>
            </a:r>
            <a:endParaRPr lang="ko-KR" altLang="en-US" sz="1600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 fontAlgn="base"/>
            <a:r>
              <a:rPr lang="ko-KR" altLang="en-US" sz="16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“</a:t>
            </a:r>
            <a:r>
              <a:rPr lang="ko-KR" altLang="en-US" sz="1600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흰지팡이</a:t>
            </a:r>
            <a:r>
              <a:rPr lang="ko-KR" altLang="en-US" sz="16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1600" dirty="0">
                <a:latin typeface="MD개성체" panose="02020603020101020101" pitchFamily="18" charset="-127"/>
                <a:ea typeface="MD개성체" panose="02020603020101020101" pitchFamily="18" charset="-127"/>
              </a:rPr>
              <a:t>사용법은 배웠으나 독립보행의 경험이 전혀 없어 학기 중이나 방학 중 </a:t>
            </a:r>
            <a:endParaRPr lang="en-US" altLang="ko-KR" sz="16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 fontAlgn="base"/>
            <a:r>
              <a:rPr lang="ko-KR" altLang="en-US" sz="16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보행훈련을 </a:t>
            </a:r>
            <a:r>
              <a:rPr lang="ko-KR" altLang="en-US" sz="1600" dirty="0">
                <a:latin typeface="MD개성체" panose="02020603020101020101" pitchFamily="18" charset="-127"/>
                <a:ea typeface="MD개성체" panose="02020603020101020101" pitchFamily="18" charset="-127"/>
              </a:rPr>
              <a:t>받을 수 있는 프로그램을 운영해주면 </a:t>
            </a:r>
            <a:r>
              <a:rPr lang="ko-KR" altLang="en-US" sz="16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좋겠다</a:t>
            </a:r>
            <a:r>
              <a:rPr lang="en-US" altLang="ko-KR" sz="16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”</a:t>
            </a: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36600"/>
            <a:ext cx="6876256" cy="100112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78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0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8909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2017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재활자립팀 기억에 남는 사례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어려웠던 사례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>
            <a:off x="251520" y="6381328"/>
            <a:ext cx="864096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867645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0" name="Line 44"/>
          <p:cNvSpPr>
            <a:spLocks noChangeShapeType="1"/>
          </p:cNvSpPr>
          <p:nvPr/>
        </p:nvSpPr>
        <p:spPr bwMode="auto">
          <a:xfrm>
            <a:off x="467544" y="6381328"/>
            <a:ext cx="8280920" cy="0"/>
          </a:xfrm>
          <a:prstGeom prst="line">
            <a:avLst/>
          </a:prstGeom>
          <a:noFill/>
          <a:ln w="12700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WordArt 147"/>
          <p:cNvSpPr>
            <a:spLocks noChangeArrowheads="1" noChangeShapeType="1" noTextEdit="1"/>
          </p:cNvSpPr>
          <p:nvPr/>
        </p:nvSpPr>
        <p:spPr bwMode="auto">
          <a:xfrm rot="9851429">
            <a:off x="3710966" y="2334763"/>
            <a:ext cx="3109186" cy="241090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077772"/>
              </a:avLst>
            </a:prstTxWarp>
          </a:bodyPr>
          <a:lstStyle/>
          <a:p>
            <a:pPr algn="ctr"/>
            <a:endParaRPr lang="ko-KR" altLang="en-US" sz="3600" kern="10" dirty="0">
              <a:ln w="9525">
                <a:noFill/>
                <a:round/>
                <a:headEnd/>
                <a:tailEnd/>
              </a:ln>
              <a:effectLst>
                <a:outerShdw dist="40161" dir="4293903" algn="ctr" rotWithShape="0">
                  <a:schemeClr val="tx1">
                    <a:alpha val="50000"/>
                  </a:schemeClr>
                </a:outerShdw>
              </a:effectLst>
              <a:latin typeface="굴림"/>
              <a:ea typeface="굴림"/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179512" y="1124744"/>
            <a:ext cx="2418467" cy="1134172"/>
            <a:chOff x="179512" y="1412776"/>
            <a:chExt cx="2418467" cy="1134172"/>
          </a:xfrm>
        </p:grpSpPr>
        <p:sp>
          <p:nvSpPr>
            <p:cNvPr id="18" name="AutoShape 35"/>
            <p:cNvSpPr>
              <a:spLocks noChangeArrowheads="1"/>
            </p:cNvSpPr>
            <p:nvPr/>
          </p:nvSpPr>
          <p:spPr bwMode="auto">
            <a:xfrm flipH="1" flipV="1">
              <a:off x="395536" y="2420888"/>
              <a:ext cx="1872209" cy="126060"/>
            </a:xfrm>
            <a:prstGeom prst="parallelogram">
              <a:avLst>
                <a:gd name="adj" fmla="val 229996"/>
              </a:avLst>
            </a:prstGeom>
            <a:gradFill rotWithShape="0">
              <a:gsLst>
                <a:gs pos="0">
                  <a:srgbClr val="00CCFF">
                    <a:gamma/>
                    <a:shade val="26275"/>
                    <a:invGamma/>
                  </a:srgbClr>
                </a:gs>
                <a:gs pos="100000">
                  <a:srgbClr val="00CC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" name="Rectangle 38"/>
            <p:cNvSpPr>
              <a:spLocks noChangeArrowheads="1"/>
            </p:cNvSpPr>
            <p:nvPr/>
          </p:nvSpPr>
          <p:spPr bwMode="auto">
            <a:xfrm>
              <a:off x="179512" y="1412776"/>
              <a:ext cx="2418467" cy="1013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0" lang="ko-KR" altLang="en-US" sz="2000" b="1" i="1" dirty="0" smtClean="0">
                  <a:latin typeface="Arial" charset="0"/>
                </a:rPr>
                <a:t>방문상담</a:t>
              </a:r>
              <a:endParaRPr kumimoji="0" lang="en-US" altLang="ko-KR" sz="2000" b="1" i="1" dirty="0" smtClean="0">
                <a:latin typeface="Arial" charset="0"/>
              </a:endParaRPr>
            </a:p>
            <a:p>
              <a:pPr algn="ctr"/>
              <a:r>
                <a:rPr kumimoji="0" lang="en-US" altLang="ko-KR" sz="2000" b="1" i="1" dirty="0" smtClean="0">
                  <a:latin typeface="Arial" charset="0"/>
                </a:rPr>
                <a:t>/</a:t>
              </a:r>
              <a:r>
                <a:rPr kumimoji="0" lang="ko-KR" altLang="en-US" sz="2000" b="1" i="1" dirty="0" smtClean="0">
                  <a:latin typeface="Arial" charset="0"/>
                </a:rPr>
                <a:t>사례관리</a:t>
              </a:r>
              <a:endParaRPr kumimoji="0" lang="en-US" altLang="ko-KR" sz="2000" b="1" i="1" dirty="0">
                <a:latin typeface="Arial" charset="0"/>
              </a:endParaRPr>
            </a:p>
          </p:txBody>
        </p:sp>
      </p:grpSp>
      <p:sp>
        <p:nvSpPr>
          <p:cNvPr id="20" name="Text Box 45"/>
          <p:cNvSpPr txBox="1">
            <a:spLocks noChangeArrowheads="1"/>
          </p:cNvSpPr>
          <p:nvPr/>
        </p:nvSpPr>
        <p:spPr bwMode="auto">
          <a:xfrm>
            <a:off x="2807296" y="4149080"/>
            <a:ext cx="6336704" cy="4156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kumimoji="0" lang="ko-KR" altLang="en-US" sz="1600" b="1" dirty="0" smtClean="0">
                <a:latin typeface="Arial" charset="0"/>
              </a:rPr>
              <a:t>프로그램 참여 이후 자발적인 모임들을 갖는 모습 </a:t>
            </a:r>
            <a:r>
              <a:rPr kumimoji="0" lang="en-US" altLang="ko-KR" sz="1600" b="1" dirty="0" smtClean="0">
                <a:latin typeface="Arial" charset="0"/>
              </a:rPr>
              <a:t>(</a:t>
            </a:r>
            <a:r>
              <a:rPr kumimoji="0" lang="ko-KR" altLang="en-US" sz="1600" b="1" dirty="0" smtClean="0">
                <a:latin typeface="Arial" charset="0"/>
              </a:rPr>
              <a:t>사회성향상</a:t>
            </a:r>
            <a:r>
              <a:rPr kumimoji="0" lang="en-US" altLang="ko-KR" sz="1600" b="1" dirty="0" smtClean="0">
                <a:latin typeface="Arial" charset="0"/>
              </a:rPr>
              <a:t>)</a:t>
            </a:r>
          </a:p>
        </p:txBody>
      </p:sp>
      <p:sp>
        <p:nvSpPr>
          <p:cNvPr id="21" name="Text Box 46"/>
          <p:cNvSpPr txBox="1">
            <a:spLocks noChangeArrowheads="1"/>
          </p:cNvSpPr>
          <p:nvPr/>
        </p:nvSpPr>
        <p:spPr bwMode="auto">
          <a:xfrm>
            <a:off x="2771800" y="2420888"/>
            <a:ext cx="5832648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kumimoji="0" lang="ko-KR" altLang="en-US" sz="1600" b="1" dirty="0" smtClean="0">
                <a:latin typeface="Arial" charset="0"/>
              </a:rPr>
              <a:t>추운 날씨에도 </a:t>
            </a:r>
            <a:r>
              <a:rPr kumimoji="0" lang="en-US" altLang="ko-KR" sz="1600" b="1" dirty="0" smtClean="0">
                <a:latin typeface="Arial" charset="0"/>
              </a:rPr>
              <a:t> </a:t>
            </a:r>
            <a:r>
              <a:rPr kumimoji="0" lang="ko-KR" altLang="en-US" sz="1600" b="1" dirty="0" smtClean="0">
                <a:latin typeface="Arial" charset="0"/>
              </a:rPr>
              <a:t>자신이 다녀야 할 코스를  하나라도 더 익히려 노력하는 모습</a:t>
            </a:r>
            <a:endParaRPr kumimoji="0"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kumimoji="0" lang="ko-KR" altLang="en-US" sz="1600" b="1" dirty="0" smtClean="0">
                <a:latin typeface="Arial" charset="0"/>
              </a:rPr>
              <a:t>기본적 보행훈련이 안되어 있는 학생에게 주어진  짧은 시간 동안 응용 보행 지도를 해야 하는 어려움</a:t>
            </a:r>
            <a:r>
              <a:rPr kumimoji="0" lang="en-US" altLang="ko-KR" sz="1600" b="1" dirty="0" smtClean="0">
                <a:latin typeface="Arial" charset="0"/>
              </a:rPr>
              <a:t>.</a:t>
            </a:r>
          </a:p>
          <a:p>
            <a:pPr marL="114300" indent="-114300"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Text Box 47"/>
          <p:cNvSpPr txBox="1">
            <a:spLocks noChangeArrowheads="1"/>
          </p:cNvSpPr>
          <p:nvPr/>
        </p:nvSpPr>
        <p:spPr bwMode="auto">
          <a:xfrm>
            <a:off x="2771800" y="1196752"/>
            <a:ext cx="6372200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14300" indent="-114300" eaLnBrk="0" latinLnBrk="0" hangingPunct="0">
              <a:buFontTx/>
              <a:buChar char="•"/>
            </a:pPr>
            <a:r>
              <a:rPr kumimoji="0" lang="en-US" altLang="ko-KR" sz="1600" b="1" dirty="0" smtClean="0">
                <a:latin typeface="Arial" charset="0"/>
              </a:rPr>
              <a:t>7</a:t>
            </a:r>
            <a:r>
              <a:rPr kumimoji="0" lang="ko-KR" altLang="en-US" sz="1600" b="1" dirty="0" smtClean="0">
                <a:latin typeface="Arial" charset="0"/>
              </a:rPr>
              <a:t>년간 실명 재활 없이 지낸 대상자와의 첫 만남</a:t>
            </a:r>
            <a:endParaRPr kumimoji="0"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buFontTx/>
              <a:buChar char="•"/>
            </a:pPr>
            <a:r>
              <a:rPr kumimoji="0" lang="ko-KR" altLang="en-US" sz="1600" b="1" dirty="0" smtClean="0">
                <a:latin typeface="Arial" charset="0"/>
              </a:rPr>
              <a:t>복지관에 대한 정보 부재</a:t>
            </a:r>
            <a:r>
              <a:rPr kumimoji="0" lang="en-US" altLang="ko-KR" sz="1600" b="1" dirty="0" smtClean="0">
                <a:latin typeface="Arial" charset="0"/>
              </a:rPr>
              <a:t>, </a:t>
            </a:r>
            <a:r>
              <a:rPr kumimoji="0" lang="ko-KR" altLang="en-US" sz="1600" b="1" dirty="0" smtClean="0">
                <a:latin typeface="Arial" charset="0"/>
              </a:rPr>
              <a:t>존재 부각 중요성  인식</a:t>
            </a:r>
            <a:endParaRPr kumimoji="0"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buFontTx/>
              <a:buChar char="•"/>
            </a:pPr>
            <a:r>
              <a:rPr kumimoji="0" lang="ko-KR" altLang="en-US" sz="1600" b="1" dirty="0" smtClean="0">
                <a:latin typeface="Arial" charset="0"/>
              </a:rPr>
              <a:t>재활의지를 북돋기 위한  오랜 관계 형성과 자원연결</a:t>
            </a:r>
            <a:r>
              <a:rPr kumimoji="0" lang="en-US" altLang="ko-KR" sz="1600" b="1" dirty="0" smtClean="0">
                <a:latin typeface="Arial" charset="0"/>
              </a:rPr>
              <a:t>, </a:t>
            </a:r>
          </a:p>
          <a:p>
            <a:pPr marL="114300" indent="-114300" eaLnBrk="0" latinLnBrk="0" hangingPunct="0"/>
            <a:r>
              <a:rPr kumimoji="0" lang="en-US" altLang="ko-KR" sz="1600" b="1" dirty="0" smtClean="0">
                <a:latin typeface="Arial" charset="0"/>
              </a:rPr>
              <a:t>  </a:t>
            </a:r>
            <a:r>
              <a:rPr kumimoji="0" lang="ko-KR" altLang="en-US" sz="1600" b="1" dirty="0" smtClean="0">
                <a:latin typeface="Arial" charset="0"/>
              </a:rPr>
              <a:t>결실</a:t>
            </a:r>
            <a:r>
              <a:rPr kumimoji="0" lang="en-US" altLang="ko-KR" sz="1600" b="1" dirty="0" smtClean="0">
                <a:latin typeface="Arial" charset="0"/>
              </a:rPr>
              <a:t>(</a:t>
            </a:r>
            <a:r>
              <a:rPr kumimoji="0" lang="ko-KR" altLang="en-US" sz="1600" b="1" dirty="0" smtClean="0">
                <a:latin typeface="Arial" charset="0"/>
              </a:rPr>
              <a:t>재활훈련 참여</a:t>
            </a:r>
            <a:r>
              <a:rPr kumimoji="0" lang="en-US" altLang="ko-KR" sz="1600" b="1" dirty="0" smtClean="0">
                <a:latin typeface="Arial" charset="0"/>
              </a:rPr>
              <a:t>)</a:t>
            </a:r>
            <a:endParaRPr kumimoji="0" lang="en-US" altLang="ko-KR" sz="1600" b="1" dirty="0">
              <a:latin typeface="Arial" charset="0"/>
            </a:endParaRPr>
          </a:p>
        </p:txBody>
      </p:sp>
      <p:grpSp>
        <p:nvGrpSpPr>
          <p:cNvPr id="5" name="그룹 24"/>
          <p:cNvGrpSpPr/>
          <p:nvPr/>
        </p:nvGrpSpPr>
        <p:grpSpPr>
          <a:xfrm>
            <a:off x="191149" y="2383998"/>
            <a:ext cx="2418467" cy="1013707"/>
            <a:chOff x="611560" y="2574435"/>
            <a:chExt cx="2418467" cy="1013707"/>
          </a:xfrm>
        </p:grpSpPr>
        <p:sp>
          <p:nvSpPr>
            <p:cNvPr id="27" name="Rectangle 36"/>
            <p:cNvSpPr>
              <a:spLocks noChangeArrowheads="1"/>
            </p:cNvSpPr>
            <p:nvPr/>
          </p:nvSpPr>
          <p:spPr bwMode="auto">
            <a:xfrm>
              <a:off x="611560" y="2574435"/>
              <a:ext cx="2418467" cy="1013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0" lang="ko-KR" altLang="en-US" sz="2000" b="1" i="1" dirty="0" smtClean="0">
                  <a:latin typeface="Arial" charset="0"/>
                </a:rPr>
                <a:t>캠퍼스보행</a:t>
              </a:r>
              <a:endParaRPr kumimoji="0" lang="en-US" altLang="ko-KR" sz="2000" b="1" i="1" dirty="0">
                <a:latin typeface="Arial" charset="0"/>
              </a:endParaRPr>
            </a:p>
          </p:txBody>
        </p:sp>
        <p:sp>
          <p:nvSpPr>
            <p:cNvPr id="28" name="AutoShape 35"/>
            <p:cNvSpPr>
              <a:spLocks noChangeArrowheads="1"/>
            </p:cNvSpPr>
            <p:nvPr/>
          </p:nvSpPr>
          <p:spPr bwMode="auto">
            <a:xfrm flipH="1" flipV="1">
              <a:off x="827584" y="3456856"/>
              <a:ext cx="1872209" cy="126060"/>
            </a:xfrm>
            <a:prstGeom prst="parallelogram">
              <a:avLst>
                <a:gd name="adj" fmla="val 229996"/>
              </a:avLst>
            </a:prstGeom>
            <a:gradFill rotWithShape="0">
              <a:gsLst>
                <a:gs pos="0">
                  <a:srgbClr val="00CCFF">
                    <a:gamma/>
                    <a:shade val="26275"/>
                    <a:invGamma/>
                  </a:srgbClr>
                </a:gs>
                <a:gs pos="100000">
                  <a:srgbClr val="00CC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6" name="그룹 28"/>
          <p:cNvGrpSpPr/>
          <p:nvPr/>
        </p:nvGrpSpPr>
        <p:grpSpPr>
          <a:xfrm>
            <a:off x="179512" y="3933056"/>
            <a:ext cx="2418467" cy="1071511"/>
            <a:chOff x="179512" y="3708977"/>
            <a:chExt cx="2418467" cy="1071511"/>
          </a:xfrm>
        </p:grpSpPr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179512" y="3708977"/>
              <a:ext cx="2418467" cy="1013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0" lang="ko-KR" altLang="en-US" sz="2000" b="1" i="1" dirty="0" smtClean="0">
                  <a:latin typeface="Arial" charset="0"/>
                </a:rPr>
                <a:t>재활훈련</a:t>
              </a:r>
              <a:endParaRPr kumimoji="0" lang="en-US" altLang="ko-KR" sz="2000" b="1" i="1" dirty="0" smtClean="0">
                <a:latin typeface="Arial" charset="0"/>
              </a:endParaRPr>
            </a:p>
            <a:p>
              <a:pPr algn="ctr"/>
              <a:r>
                <a:rPr kumimoji="0" lang="ko-KR" altLang="en-US" sz="2000" b="1" i="1" dirty="0" smtClean="0">
                  <a:latin typeface="Arial" charset="0"/>
                </a:rPr>
                <a:t>사회활동</a:t>
              </a:r>
              <a:endParaRPr kumimoji="0" lang="en-US" altLang="ko-KR" sz="1600" b="1" i="1" dirty="0">
                <a:latin typeface="Arial" charset="0"/>
              </a:endParaRPr>
            </a:p>
          </p:txBody>
        </p:sp>
        <p:sp>
          <p:nvSpPr>
            <p:cNvPr id="31" name="AutoShape 35"/>
            <p:cNvSpPr>
              <a:spLocks noChangeArrowheads="1"/>
            </p:cNvSpPr>
            <p:nvPr/>
          </p:nvSpPr>
          <p:spPr bwMode="auto">
            <a:xfrm flipH="1" flipV="1">
              <a:off x="323528" y="4654428"/>
              <a:ext cx="1872209" cy="126060"/>
            </a:xfrm>
            <a:prstGeom prst="parallelogram">
              <a:avLst>
                <a:gd name="adj" fmla="val 229996"/>
              </a:avLst>
            </a:prstGeom>
            <a:gradFill rotWithShape="0">
              <a:gsLst>
                <a:gs pos="0">
                  <a:srgbClr val="00CCFF">
                    <a:gamma/>
                    <a:shade val="26275"/>
                    <a:invGamma/>
                  </a:srgbClr>
                </a:gs>
                <a:gs pos="100000">
                  <a:srgbClr val="00CC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0" y="5013176"/>
            <a:ext cx="2418467" cy="1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ko-KR" altLang="en-US" sz="2000" b="1" i="1" dirty="0" smtClean="0">
                <a:latin typeface="Arial" charset="0"/>
              </a:rPr>
              <a:t>방문보행</a:t>
            </a:r>
            <a:endParaRPr kumimoji="0" lang="en-US" altLang="ko-KR" sz="1600" b="1" i="1" dirty="0">
              <a:latin typeface="Arial" charset="0"/>
            </a:endParaRPr>
          </a:p>
        </p:txBody>
      </p:sp>
      <p:sp>
        <p:nvSpPr>
          <p:cNvPr id="33" name="Text Box 45"/>
          <p:cNvSpPr txBox="1">
            <a:spLocks noChangeArrowheads="1"/>
          </p:cNvSpPr>
          <p:nvPr/>
        </p:nvSpPr>
        <p:spPr bwMode="auto">
          <a:xfrm>
            <a:off x="2807296" y="5085184"/>
            <a:ext cx="6336704" cy="11542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kumimoji="0" lang="ko-KR" altLang="en-US" sz="1600" b="1" dirty="0" smtClean="0">
                <a:latin typeface="Arial" charset="0"/>
              </a:rPr>
              <a:t>방문보행이 필요한 이용자가 대기 없이 바로 제공받을 수 있었던 점</a:t>
            </a:r>
            <a:r>
              <a:rPr kumimoji="0" lang="en-US" altLang="ko-KR" sz="1600" b="1" dirty="0" smtClean="0">
                <a:latin typeface="Arial" charset="0"/>
              </a:rPr>
              <a:t>(</a:t>
            </a:r>
            <a:r>
              <a:rPr kumimoji="0" lang="ko-KR" altLang="en-US" sz="1600" b="1" dirty="0" smtClean="0">
                <a:latin typeface="Arial" charset="0"/>
              </a:rPr>
              <a:t>올 해 신청이 정규 시간외로 신청이 되어 가능했음</a:t>
            </a:r>
            <a:r>
              <a:rPr kumimoji="0" lang="en-US" altLang="ko-KR" sz="1600" b="1" dirty="0" smtClean="0">
                <a:latin typeface="Arial" charset="0"/>
              </a:rPr>
              <a:t>, </a:t>
            </a:r>
            <a:r>
              <a:rPr kumimoji="0" lang="ko-KR" altLang="en-US" sz="1600" b="1" dirty="0" smtClean="0">
                <a:latin typeface="Arial" charset="0"/>
              </a:rPr>
              <a:t>담당자로서 못해 줄 때의 심적 어려움이 있음 </a:t>
            </a:r>
            <a:r>
              <a:rPr kumimoji="0" lang="en-US" altLang="ko-KR" sz="1600" b="1" dirty="0" smtClean="0">
                <a:latin typeface="Arial" charset="0"/>
              </a:rPr>
              <a:t>)</a:t>
            </a:r>
          </a:p>
        </p:txBody>
      </p:sp>
      <p:sp>
        <p:nvSpPr>
          <p:cNvPr id="34" name="AutoShape 35"/>
          <p:cNvSpPr>
            <a:spLocks noChangeArrowheads="1"/>
          </p:cNvSpPr>
          <p:nvPr/>
        </p:nvSpPr>
        <p:spPr bwMode="auto">
          <a:xfrm flipH="1" flipV="1">
            <a:off x="291467" y="6113414"/>
            <a:ext cx="1872209" cy="126060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/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스포츠여가팀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 사업 결과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AutoShape 35"/>
          <p:cNvSpPr>
            <a:spLocks noChangeArrowheads="1"/>
          </p:cNvSpPr>
          <p:nvPr/>
        </p:nvSpPr>
        <p:spPr bwMode="auto">
          <a:xfrm flipH="1" flipV="1">
            <a:off x="1763688" y="3717032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 bwMode="gray">
          <a:xfrm>
            <a:off x="15827" y="-367222"/>
            <a:ext cx="7709099" cy="4596729"/>
          </a:xfrm>
          <a:custGeom>
            <a:avLst/>
            <a:gdLst>
              <a:gd name="connsiteX0" fmla="*/ 6060332 w 7645940"/>
              <a:gd name="connsiteY0" fmla="*/ 0 h 4494179"/>
              <a:gd name="connsiteX1" fmla="*/ 6352162 w 7645940"/>
              <a:gd name="connsiteY1" fmla="*/ 0 h 4494179"/>
              <a:gd name="connsiteX2" fmla="*/ 7645940 w 7645940"/>
              <a:gd name="connsiteY2" fmla="*/ 1196502 h 4494179"/>
              <a:gd name="connsiteX3" fmla="*/ 5719864 w 7645940"/>
              <a:gd name="connsiteY3" fmla="*/ 3404681 h 4494179"/>
              <a:gd name="connsiteX4" fmla="*/ 0 w 7645940"/>
              <a:gd name="connsiteY4" fmla="*/ 4494179 h 4494179"/>
              <a:gd name="connsiteX5" fmla="*/ 9728 w 7645940"/>
              <a:gd name="connsiteY5" fmla="*/ 3988340 h 4494179"/>
              <a:gd name="connsiteX6" fmla="*/ 5671226 w 7645940"/>
              <a:gd name="connsiteY6" fmla="*/ 3035030 h 4494179"/>
              <a:gd name="connsiteX7" fmla="*/ 7266562 w 7645940"/>
              <a:gd name="connsiteY7" fmla="*/ 1206230 h 4494179"/>
              <a:gd name="connsiteX8" fmla="*/ 6060332 w 7645940"/>
              <a:gd name="connsiteY8" fmla="*/ 0 h 4494179"/>
              <a:gd name="connsiteX0" fmla="*/ 6060332 w 7751323"/>
              <a:gd name="connsiteY0" fmla="*/ 0 h 4494179"/>
              <a:gd name="connsiteX1" fmla="*/ 6352162 w 7751323"/>
              <a:gd name="connsiteY1" fmla="*/ 0 h 4494179"/>
              <a:gd name="connsiteX2" fmla="*/ 7645940 w 7751323"/>
              <a:gd name="connsiteY2" fmla="*/ 1196502 h 4494179"/>
              <a:gd name="connsiteX3" fmla="*/ 5719864 w 7751323"/>
              <a:gd name="connsiteY3" fmla="*/ 3404681 h 4494179"/>
              <a:gd name="connsiteX4" fmla="*/ 0 w 7751323"/>
              <a:gd name="connsiteY4" fmla="*/ 4494179 h 4494179"/>
              <a:gd name="connsiteX5" fmla="*/ 9728 w 7751323"/>
              <a:gd name="connsiteY5" fmla="*/ 3988340 h 4494179"/>
              <a:gd name="connsiteX6" fmla="*/ 5671226 w 7751323"/>
              <a:gd name="connsiteY6" fmla="*/ 3035030 h 4494179"/>
              <a:gd name="connsiteX7" fmla="*/ 7266562 w 7751323"/>
              <a:gd name="connsiteY7" fmla="*/ 1206230 h 4494179"/>
              <a:gd name="connsiteX8" fmla="*/ 6060332 w 7751323"/>
              <a:gd name="connsiteY8" fmla="*/ 0 h 4494179"/>
              <a:gd name="connsiteX0" fmla="*/ 6060332 w 7751323"/>
              <a:gd name="connsiteY0" fmla="*/ 0 h 4494179"/>
              <a:gd name="connsiteX1" fmla="*/ 6352162 w 7751323"/>
              <a:gd name="connsiteY1" fmla="*/ 0 h 4494179"/>
              <a:gd name="connsiteX2" fmla="*/ 7645940 w 7751323"/>
              <a:gd name="connsiteY2" fmla="*/ 1196502 h 4494179"/>
              <a:gd name="connsiteX3" fmla="*/ 5719864 w 7751323"/>
              <a:gd name="connsiteY3" fmla="*/ 3404681 h 4494179"/>
              <a:gd name="connsiteX4" fmla="*/ 0 w 7751323"/>
              <a:gd name="connsiteY4" fmla="*/ 4494179 h 4494179"/>
              <a:gd name="connsiteX5" fmla="*/ 9728 w 7751323"/>
              <a:gd name="connsiteY5" fmla="*/ 3988340 h 4494179"/>
              <a:gd name="connsiteX6" fmla="*/ 5671226 w 7751323"/>
              <a:gd name="connsiteY6" fmla="*/ 3035030 h 4494179"/>
              <a:gd name="connsiteX7" fmla="*/ 7266562 w 7751323"/>
              <a:gd name="connsiteY7" fmla="*/ 1206230 h 4494179"/>
              <a:gd name="connsiteX8" fmla="*/ 6060332 w 7751323"/>
              <a:gd name="connsiteY8" fmla="*/ 0 h 4494179"/>
              <a:gd name="connsiteX0" fmla="*/ 6060332 w 7751323"/>
              <a:gd name="connsiteY0" fmla="*/ 0 h 4494179"/>
              <a:gd name="connsiteX1" fmla="*/ 6352162 w 7751323"/>
              <a:gd name="connsiteY1" fmla="*/ 0 h 4494179"/>
              <a:gd name="connsiteX2" fmla="*/ 7645940 w 7751323"/>
              <a:gd name="connsiteY2" fmla="*/ 1196502 h 4494179"/>
              <a:gd name="connsiteX3" fmla="*/ 5719864 w 7751323"/>
              <a:gd name="connsiteY3" fmla="*/ 3404681 h 4494179"/>
              <a:gd name="connsiteX4" fmla="*/ 0 w 7751323"/>
              <a:gd name="connsiteY4" fmla="*/ 4494179 h 4494179"/>
              <a:gd name="connsiteX5" fmla="*/ 9728 w 7751323"/>
              <a:gd name="connsiteY5" fmla="*/ 3988340 h 4494179"/>
              <a:gd name="connsiteX6" fmla="*/ 5671226 w 7751323"/>
              <a:gd name="connsiteY6" fmla="*/ 3035030 h 4494179"/>
              <a:gd name="connsiteX7" fmla="*/ 7266562 w 7751323"/>
              <a:gd name="connsiteY7" fmla="*/ 1206230 h 4494179"/>
              <a:gd name="connsiteX8" fmla="*/ 6060332 w 7751323"/>
              <a:gd name="connsiteY8" fmla="*/ 0 h 4494179"/>
              <a:gd name="connsiteX0" fmla="*/ 6060332 w 7751323"/>
              <a:gd name="connsiteY0" fmla="*/ 0 h 4494179"/>
              <a:gd name="connsiteX1" fmla="*/ 6352162 w 7751323"/>
              <a:gd name="connsiteY1" fmla="*/ 0 h 4494179"/>
              <a:gd name="connsiteX2" fmla="*/ 7645940 w 7751323"/>
              <a:gd name="connsiteY2" fmla="*/ 1196502 h 4494179"/>
              <a:gd name="connsiteX3" fmla="*/ 5719864 w 7751323"/>
              <a:gd name="connsiteY3" fmla="*/ 3404681 h 4494179"/>
              <a:gd name="connsiteX4" fmla="*/ 0 w 7751323"/>
              <a:gd name="connsiteY4" fmla="*/ 4494179 h 4494179"/>
              <a:gd name="connsiteX5" fmla="*/ 9728 w 7751323"/>
              <a:gd name="connsiteY5" fmla="*/ 3988340 h 4494179"/>
              <a:gd name="connsiteX6" fmla="*/ 5671226 w 7751323"/>
              <a:gd name="connsiteY6" fmla="*/ 3035030 h 4494179"/>
              <a:gd name="connsiteX7" fmla="*/ 7266562 w 7751323"/>
              <a:gd name="connsiteY7" fmla="*/ 1206230 h 4494179"/>
              <a:gd name="connsiteX8" fmla="*/ 6060332 w 7751323"/>
              <a:gd name="connsiteY8" fmla="*/ 0 h 4494179"/>
              <a:gd name="connsiteX0" fmla="*/ 6060332 w 7751323"/>
              <a:gd name="connsiteY0" fmla="*/ 0 h 4494179"/>
              <a:gd name="connsiteX1" fmla="*/ 6352162 w 7751323"/>
              <a:gd name="connsiteY1" fmla="*/ 0 h 4494179"/>
              <a:gd name="connsiteX2" fmla="*/ 7645940 w 7751323"/>
              <a:gd name="connsiteY2" fmla="*/ 1196502 h 4494179"/>
              <a:gd name="connsiteX3" fmla="*/ 5719864 w 7751323"/>
              <a:gd name="connsiteY3" fmla="*/ 3404681 h 4494179"/>
              <a:gd name="connsiteX4" fmla="*/ 0 w 7751323"/>
              <a:gd name="connsiteY4" fmla="*/ 4494179 h 4494179"/>
              <a:gd name="connsiteX5" fmla="*/ 9728 w 7751323"/>
              <a:gd name="connsiteY5" fmla="*/ 3988340 h 4494179"/>
              <a:gd name="connsiteX6" fmla="*/ 5671226 w 7751323"/>
              <a:gd name="connsiteY6" fmla="*/ 3035030 h 4494179"/>
              <a:gd name="connsiteX7" fmla="*/ 7266562 w 7751323"/>
              <a:gd name="connsiteY7" fmla="*/ 1206230 h 4494179"/>
              <a:gd name="connsiteX8" fmla="*/ 6060332 w 7751323"/>
              <a:gd name="connsiteY8" fmla="*/ 0 h 4494179"/>
              <a:gd name="connsiteX0" fmla="*/ 6060332 w 7751323"/>
              <a:gd name="connsiteY0" fmla="*/ 0 h 4573507"/>
              <a:gd name="connsiteX1" fmla="*/ 6352162 w 7751323"/>
              <a:gd name="connsiteY1" fmla="*/ 0 h 4573507"/>
              <a:gd name="connsiteX2" fmla="*/ 7645940 w 7751323"/>
              <a:gd name="connsiteY2" fmla="*/ 1196502 h 4573507"/>
              <a:gd name="connsiteX3" fmla="*/ 5719864 w 7751323"/>
              <a:gd name="connsiteY3" fmla="*/ 3404681 h 4573507"/>
              <a:gd name="connsiteX4" fmla="*/ 0 w 7751323"/>
              <a:gd name="connsiteY4" fmla="*/ 4494179 h 4573507"/>
              <a:gd name="connsiteX5" fmla="*/ 9728 w 7751323"/>
              <a:gd name="connsiteY5" fmla="*/ 3988340 h 4573507"/>
              <a:gd name="connsiteX6" fmla="*/ 5671226 w 7751323"/>
              <a:gd name="connsiteY6" fmla="*/ 3035030 h 4573507"/>
              <a:gd name="connsiteX7" fmla="*/ 7266562 w 7751323"/>
              <a:gd name="connsiteY7" fmla="*/ 1206230 h 4573507"/>
              <a:gd name="connsiteX8" fmla="*/ 6060332 w 7751323"/>
              <a:gd name="connsiteY8" fmla="*/ 0 h 4573507"/>
              <a:gd name="connsiteX0" fmla="*/ 6060332 w 7740524"/>
              <a:gd name="connsiteY0" fmla="*/ 0 h 4573507"/>
              <a:gd name="connsiteX1" fmla="*/ 6352162 w 7740524"/>
              <a:gd name="connsiteY1" fmla="*/ 0 h 4573507"/>
              <a:gd name="connsiteX2" fmla="*/ 7645940 w 7740524"/>
              <a:gd name="connsiteY2" fmla="*/ 1196502 h 4573507"/>
              <a:gd name="connsiteX3" fmla="*/ 5719864 w 7740524"/>
              <a:gd name="connsiteY3" fmla="*/ 3404681 h 4573507"/>
              <a:gd name="connsiteX4" fmla="*/ 0 w 7740524"/>
              <a:gd name="connsiteY4" fmla="*/ 4494179 h 4573507"/>
              <a:gd name="connsiteX5" fmla="*/ 9728 w 7740524"/>
              <a:gd name="connsiteY5" fmla="*/ 3988340 h 4573507"/>
              <a:gd name="connsiteX6" fmla="*/ 5671226 w 7740524"/>
              <a:gd name="connsiteY6" fmla="*/ 3035030 h 4573507"/>
              <a:gd name="connsiteX7" fmla="*/ 7266562 w 7740524"/>
              <a:gd name="connsiteY7" fmla="*/ 1206230 h 4573507"/>
              <a:gd name="connsiteX8" fmla="*/ 6060332 w 7740524"/>
              <a:gd name="connsiteY8" fmla="*/ 0 h 4573507"/>
              <a:gd name="connsiteX0" fmla="*/ 6060332 w 7740524"/>
              <a:gd name="connsiteY0" fmla="*/ 0 h 4573507"/>
              <a:gd name="connsiteX1" fmla="*/ 6352162 w 7740524"/>
              <a:gd name="connsiteY1" fmla="*/ 0 h 4573507"/>
              <a:gd name="connsiteX2" fmla="*/ 7645940 w 7740524"/>
              <a:gd name="connsiteY2" fmla="*/ 1196502 h 4573507"/>
              <a:gd name="connsiteX3" fmla="*/ 5719864 w 7740524"/>
              <a:gd name="connsiteY3" fmla="*/ 3404681 h 4573507"/>
              <a:gd name="connsiteX4" fmla="*/ 0 w 7740524"/>
              <a:gd name="connsiteY4" fmla="*/ 4494179 h 4573507"/>
              <a:gd name="connsiteX5" fmla="*/ 9728 w 7740524"/>
              <a:gd name="connsiteY5" fmla="*/ 3988340 h 4573507"/>
              <a:gd name="connsiteX6" fmla="*/ 5671226 w 7740524"/>
              <a:gd name="connsiteY6" fmla="*/ 3035030 h 4573507"/>
              <a:gd name="connsiteX7" fmla="*/ 7266562 w 7740524"/>
              <a:gd name="connsiteY7" fmla="*/ 1206230 h 4573507"/>
              <a:gd name="connsiteX8" fmla="*/ 6060332 w 7740524"/>
              <a:gd name="connsiteY8" fmla="*/ 0 h 4573507"/>
              <a:gd name="connsiteX0" fmla="*/ 6060332 w 7740524"/>
              <a:gd name="connsiteY0" fmla="*/ 0 h 4573507"/>
              <a:gd name="connsiteX1" fmla="*/ 6352162 w 7740524"/>
              <a:gd name="connsiteY1" fmla="*/ 0 h 4573507"/>
              <a:gd name="connsiteX2" fmla="*/ 7645940 w 7740524"/>
              <a:gd name="connsiteY2" fmla="*/ 1196502 h 4573507"/>
              <a:gd name="connsiteX3" fmla="*/ 5719864 w 7740524"/>
              <a:gd name="connsiteY3" fmla="*/ 3404681 h 4573507"/>
              <a:gd name="connsiteX4" fmla="*/ 0 w 7740524"/>
              <a:gd name="connsiteY4" fmla="*/ 4494179 h 4573507"/>
              <a:gd name="connsiteX5" fmla="*/ 9728 w 7740524"/>
              <a:gd name="connsiteY5" fmla="*/ 3988340 h 4573507"/>
              <a:gd name="connsiteX6" fmla="*/ 5671226 w 7740524"/>
              <a:gd name="connsiteY6" fmla="*/ 3035030 h 4573507"/>
              <a:gd name="connsiteX7" fmla="*/ 7266562 w 7740524"/>
              <a:gd name="connsiteY7" fmla="*/ 1206230 h 4573507"/>
              <a:gd name="connsiteX8" fmla="*/ 6060332 w 7740524"/>
              <a:gd name="connsiteY8" fmla="*/ 0 h 4573507"/>
              <a:gd name="connsiteX0" fmla="*/ 6060332 w 7740524"/>
              <a:gd name="connsiteY0" fmla="*/ 0 h 4573507"/>
              <a:gd name="connsiteX1" fmla="*/ 6352162 w 7740524"/>
              <a:gd name="connsiteY1" fmla="*/ 0 h 4573507"/>
              <a:gd name="connsiteX2" fmla="*/ 7645940 w 7740524"/>
              <a:gd name="connsiteY2" fmla="*/ 1196502 h 4573507"/>
              <a:gd name="connsiteX3" fmla="*/ 5719864 w 7740524"/>
              <a:gd name="connsiteY3" fmla="*/ 3404681 h 4573507"/>
              <a:gd name="connsiteX4" fmla="*/ 0 w 7740524"/>
              <a:gd name="connsiteY4" fmla="*/ 4494179 h 4573507"/>
              <a:gd name="connsiteX5" fmla="*/ 9728 w 7740524"/>
              <a:gd name="connsiteY5" fmla="*/ 3988340 h 4573507"/>
              <a:gd name="connsiteX6" fmla="*/ 5671226 w 7740524"/>
              <a:gd name="connsiteY6" fmla="*/ 3035030 h 4573507"/>
              <a:gd name="connsiteX7" fmla="*/ 7266562 w 7740524"/>
              <a:gd name="connsiteY7" fmla="*/ 1206230 h 4573507"/>
              <a:gd name="connsiteX8" fmla="*/ 6060332 w 7740524"/>
              <a:gd name="connsiteY8" fmla="*/ 0 h 4573507"/>
              <a:gd name="connsiteX0" fmla="*/ 6060332 w 7735110"/>
              <a:gd name="connsiteY0" fmla="*/ 0 h 4573507"/>
              <a:gd name="connsiteX1" fmla="*/ 6352162 w 7735110"/>
              <a:gd name="connsiteY1" fmla="*/ 0 h 4573507"/>
              <a:gd name="connsiteX2" fmla="*/ 7645940 w 7735110"/>
              <a:gd name="connsiteY2" fmla="*/ 1196502 h 4573507"/>
              <a:gd name="connsiteX3" fmla="*/ 5719864 w 7735110"/>
              <a:gd name="connsiteY3" fmla="*/ 3404681 h 4573507"/>
              <a:gd name="connsiteX4" fmla="*/ 0 w 7735110"/>
              <a:gd name="connsiteY4" fmla="*/ 4494179 h 4573507"/>
              <a:gd name="connsiteX5" fmla="*/ 9728 w 7735110"/>
              <a:gd name="connsiteY5" fmla="*/ 3988340 h 4573507"/>
              <a:gd name="connsiteX6" fmla="*/ 5671226 w 7735110"/>
              <a:gd name="connsiteY6" fmla="*/ 3035030 h 4573507"/>
              <a:gd name="connsiteX7" fmla="*/ 7266562 w 7735110"/>
              <a:gd name="connsiteY7" fmla="*/ 1206230 h 4573507"/>
              <a:gd name="connsiteX8" fmla="*/ 6060332 w 7735110"/>
              <a:gd name="connsiteY8" fmla="*/ 0 h 4573507"/>
              <a:gd name="connsiteX0" fmla="*/ 6060332 w 7735110"/>
              <a:gd name="connsiteY0" fmla="*/ 0 h 4573507"/>
              <a:gd name="connsiteX1" fmla="*/ 6352162 w 7735110"/>
              <a:gd name="connsiteY1" fmla="*/ 0 h 4573507"/>
              <a:gd name="connsiteX2" fmla="*/ 7645940 w 7735110"/>
              <a:gd name="connsiteY2" fmla="*/ 1196502 h 4573507"/>
              <a:gd name="connsiteX3" fmla="*/ 5719864 w 7735110"/>
              <a:gd name="connsiteY3" fmla="*/ 3404681 h 4573507"/>
              <a:gd name="connsiteX4" fmla="*/ 0 w 7735110"/>
              <a:gd name="connsiteY4" fmla="*/ 4494179 h 4573507"/>
              <a:gd name="connsiteX5" fmla="*/ 9728 w 7735110"/>
              <a:gd name="connsiteY5" fmla="*/ 3988340 h 4573507"/>
              <a:gd name="connsiteX6" fmla="*/ 5671226 w 7735110"/>
              <a:gd name="connsiteY6" fmla="*/ 3035030 h 4573507"/>
              <a:gd name="connsiteX7" fmla="*/ 7266562 w 7735110"/>
              <a:gd name="connsiteY7" fmla="*/ 1206230 h 4573507"/>
              <a:gd name="connsiteX8" fmla="*/ 6060332 w 7735110"/>
              <a:gd name="connsiteY8" fmla="*/ 0 h 4573507"/>
              <a:gd name="connsiteX0" fmla="*/ 6060332 w 7735110"/>
              <a:gd name="connsiteY0" fmla="*/ 0 h 4573507"/>
              <a:gd name="connsiteX1" fmla="*/ 6352162 w 7735110"/>
              <a:gd name="connsiteY1" fmla="*/ 0 h 4573507"/>
              <a:gd name="connsiteX2" fmla="*/ 7645940 w 7735110"/>
              <a:gd name="connsiteY2" fmla="*/ 1196502 h 4573507"/>
              <a:gd name="connsiteX3" fmla="*/ 5719864 w 7735110"/>
              <a:gd name="connsiteY3" fmla="*/ 3404681 h 4573507"/>
              <a:gd name="connsiteX4" fmla="*/ 0 w 7735110"/>
              <a:gd name="connsiteY4" fmla="*/ 4494179 h 4573507"/>
              <a:gd name="connsiteX5" fmla="*/ 9728 w 7735110"/>
              <a:gd name="connsiteY5" fmla="*/ 3988340 h 4573507"/>
              <a:gd name="connsiteX6" fmla="*/ 5671226 w 7735110"/>
              <a:gd name="connsiteY6" fmla="*/ 3035030 h 4573507"/>
              <a:gd name="connsiteX7" fmla="*/ 7266562 w 7735110"/>
              <a:gd name="connsiteY7" fmla="*/ 1206230 h 4573507"/>
              <a:gd name="connsiteX8" fmla="*/ 6060332 w 7735110"/>
              <a:gd name="connsiteY8" fmla="*/ 0 h 4573507"/>
              <a:gd name="connsiteX0" fmla="*/ 6060332 w 7735110"/>
              <a:gd name="connsiteY0" fmla="*/ 0 h 4573507"/>
              <a:gd name="connsiteX1" fmla="*/ 6352162 w 7735110"/>
              <a:gd name="connsiteY1" fmla="*/ 0 h 4573507"/>
              <a:gd name="connsiteX2" fmla="*/ 7645940 w 7735110"/>
              <a:gd name="connsiteY2" fmla="*/ 1196502 h 4573507"/>
              <a:gd name="connsiteX3" fmla="*/ 5719864 w 7735110"/>
              <a:gd name="connsiteY3" fmla="*/ 3404681 h 4573507"/>
              <a:gd name="connsiteX4" fmla="*/ 0 w 7735110"/>
              <a:gd name="connsiteY4" fmla="*/ 4494179 h 4573507"/>
              <a:gd name="connsiteX5" fmla="*/ 9728 w 7735110"/>
              <a:gd name="connsiteY5" fmla="*/ 3988340 h 4573507"/>
              <a:gd name="connsiteX6" fmla="*/ 5671226 w 7735110"/>
              <a:gd name="connsiteY6" fmla="*/ 3035030 h 4573507"/>
              <a:gd name="connsiteX7" fmla="*/ 7266562 w 7735110"/>
              <a:gd name="connsiteY7" fmla="*/ 1206230 h 4573507"/>
              <a:gd name="connsiteX8" fmla="*/ 6060332 w 7735110"/>
              <a:gd name="connsiteY8" fmla="*/ 0 h 4573507"/>
              <a:gd name="connsiteX0" fmla="*/ 6060332 w 7735110"/>
              <a:gd name="connsiteY0" fmla="*/ 0 h 4573507"/>
              <a:gd name="connsiteX1" fmla="*/ 6352162 w 7735110"/>
              <a:gd name="connsiteY1" fmla="*/ 0 h 4573507"/>
              <a:gd name="connsiteX2" fmla="*/ 7645940 w 7735110"/>
              <a:gd name="connsiteY2" fmla="*/ 1196502 h 4573507"/>
              <a:gd name="connsiteX3" fmla="*/ 5719864 w 7735110"/>
              <a:gd name="connsiteY3" fmla="*/ 3404681 h 4573507"/>
              <a:gd name="connsiteX4" fmla="*/ 0 w 7735110"/>
              <a:gd name="connsiteY4" fmla="*/ 4494179 h 4573507"/>
              <a:gd name="connsiteX5" fmla="*/ 9728 w 7735110"/>
              <a:gd name="connsiteY5" fmla="*/ 3988340 h 4573507"/>
              <a:gd name="connsiteX6" fmla="*/ 5684789 w 7735110"/>
              <a:gd name="connsiteY6" fmla="*/ 2994064 h 4573507"/>
              <a:gd name="connsiteX7" fmla="*/ 7266562 w 7735110"/>
              <a:gd name="connsiteY7" fmla="*/ 1206230 h 4573507"/>
              <a:gd name="connsiteX8" fmla="*/ 6060332 w 7735110"/>
              <a:gd name="connsiteY8" fmla="*/ 0 h 4573507"/>
              <a:gd name="connsiteX0" fmla="*/ 6060332 w 7735110"/>
              <a:gd name="connsiteY0" fmla="*/ 0 h 4573507"/>
              <a:gd name="connsiteX1" fmla="*/ 6352162 w 7735110"/>
              <a:gd name="connsiteY1" fmla="*/ 0 h 4573507"/>
              <a:gd name="connsiteX2" fmla="*/ 7645940 w 7735110"/>
              <a:gd name="connsiteY2" fmla="*/ 1196502 h 4573507"/>
              <a:gd name="connsiteX3" fmla="*/ 5719864 w 7735110"/>
              <a:gd name="connsiteY3" fmla="*/ 3404681 h 4573507"/>
              <a:gd name="connsiteX4" fmla="*/ 0 w 7735110"/>
              <a:gd name="connsiteY4" fmla="*/ 4494179 h 4573507"/>
              <a:gd name="connsiteX5" fmla="*/ 9728 w 7735110"/>
              <a:gd name="connsiteY5" fmla="*/ 3988340 h 4573507"/>
              <a:gd name="connsiteX6" fmla="*/ 5684789 w 7735110"/>
              <a:gd name="connsiteY6" fmla="*/ 2994064 h 4573507"/>
              <a:gd name="connsiteX7" fmla="*/ 7266562 w 7735110"/>
              <a:gd name="connsiteY7" fmla="*/ 1206230 h 4573507"/>
              <a:gd name="connsiteX8" fmla="*/ 6060332 w 7735110"/>
              <a:gd name="connsiteY8" fmla="*/ 0 h 4573507"/>
              <a:gd name="connsiteX0" fmla="*/ 6060332 w 7735110"/>
              <a:gd name="connsiteY0" fmla="*/ 0 h 4573507"/>
              <a:gd name="connsiteX1" fmla="*/ 6352162 w 7735110"/>
              <a:gd name="connsiteY1" fmla="*/ 0 h 4573507"/>
              <a:gd name="connsiteX2" fmla="*/ 7645940 w 7735110"/>
              <a:gd name="connsiteY2" fmla="*/ 1196502 h 4573507"/>
              <a:gd name="connsiteX3" fmla="*/ 5719864 w 7735110"/>
              <a:gd name="connsiteY3" fmla="*/ 3404681 h 4573507"/>
              <a:gd name="connsiteX4" fmla="*/ 0 w 7735110"/>
              <a:gd name="connsiteY4" fmla="*/ 4494179 h 4573507"/>
              <a:gd name="connsiteX5" fmla="*/ 9728 w 7735110"/>
              <a:gd name="connsiteY5" fmla="*/ 3988340 h 4573507"/>
              <a:gd name="connsiteX6" fmla="*/ 5684789 w 7735110"/>
              <a:gd name="connsiteY6" fmla="*/ 2994064 h 4573507"/>
              <a:gd name="connsiteX7" fmla="*/ 7268889 w 7735110"/>
              <a:gd name="connsiteY7" fmla="*/ 1327485 h 4573507"/>
              <a:gd name="connsiteX8" fmla="*/ 6060332 w 7735110"/>
              <a:gd name="connsiteY8" fmla="*/ 0 h 4573507"/>
              <a:gd name="connsiteX0" fmla="*/ 6060332 w 7735110"/>
              <a:gd name="connsiteY0" fmla="*/ 0 h 4573507"/>
              <a:gd name="connsiteX1" fmla="*/ 6352162 w 7735110"/>
              <a:gd name="connsiteY1" fmla="*/ 0 h 4573507"/>
              <a:gd name="connsiteX2" fmla="*/ 7645940 w 7735110"/>
              <a:gd name="connsiteY2" fmla="*/ 1196502 h 4573507"/>
              <a:gd name="connsiteX3" fmla="*/ 5719864 w 7735110"/>
              <a:gd name="connsiteY3" fmla="*/ 3404681 h 4573507"/>
              <a:gd name="connsiteX4" fmla="*/ 0 w 7735110"/>
              <a:gd name="connsiteY4" fmla="*/ 4494179 h 4573507"/>
              <a:gd name="connsiteX5" fmla="*/ 9728 w 7735110"/>
              <a:gd name="connsiteY5" fmla="*/ 3988340 h 4573507"/>
              <a:gd name="connsiteX6" fmla="*/ 5684789 w 7735110"/>
              <a:gd name="connsiteY6" fmla="*/ 2994064 h 4573507"/>
              <a:gd name="connsiteX7" fmla="*/ 7268889 w 7735110"/>
              <a:gd name="connsiteY7" fmla="*/ 1327485 h 4573507"/>
              <a:gd name="connsiteX8" fmla="*/ 6060332 w 7735110"/>
              <a:gd name="connsiteY8" fmla="*/ 0 h 4573507"/>
              <a:gd name="connsiteX0" fmla="*/ 6060332 w 7735110"/>
              <a:gd name="connsiteY0" fmla="*/ 0 h 4573507"/>
              <a:gd name="connsiteX1" fmla="*/ 6352162 w 7735110"/>
              <a:gd name="connsiteY1" fmla="*/ 0 h 4573507"/>
              <a:gd name="connsiteX2" fmla="*/ 7645940 w 7735110"/>
              <a:gd name="connsiteY2" fmla="*/ 1196502 h 4573507"/>
              <a:gd name="connsiteX3" fmla="*/ 5719864 w 7735110"/>
              <a:gd name="connsiteY3" fmla="*/ 3404681 h 4573507"/>
              <a:gd name="connsiteX4" fmla="*/ 0 w 7735110"/>
              <a:gd name="connsiteY4" fmla="*/ 4494179 h 4573507"/>
              <a:gd name="connsiteX5" fmla="*/ 9728 w 7735110"/>
              <a:gd name="connsiteY5" fmla="*/ 3988340 h 4573507"/>
              <a:gd name="connsiteX6" fmla="*/ 5418648 w 7735110"/>
              <a:gd name="connsiteY6" fmla="*/ 3125799 h 4573507"/>
              <a:gd name="connsiteX7" fmla="*/ 7268889 w 7735110"/>
              <a:gd name="connsiteY7" fmla="*/ 1327485 h 4573507"/>
              <a:gd name="connsiteX8" fmla="*/ 6060332 w 7735110"/>
              <a:gd name="connsiteY8" fmla="*/ 0 h 4573507"/>
              <a:gd name="connsiteX0" fmla="*/ 6060332 w 7735110"/>
              <a:gd name="connsiteY0" fmla="*/ 0 h 4573507"/>
              <a:gd name="connsiteX1" fmla="*/ 6352162 w 7735110"/>
              <a:gd name="connsiteY1" fmla="*/ 0 h 4573507"/>
              <a:gd name="connsiteX2" fmla="*/ 7645940 w 7735110"/>
              <a:gd name="connsiteY2" fmla="*/ 1196502 h 4573507"/>
              <a:gd name="connsiteX3" fmla="*/ 5719864 w 7735110"/>
              <a:gd name="connsiteY3" fmla="*/ 3404681 h 4573507"/>
              <a:gd name="connsiteX4" fmla="*/ 0 w 7735110"/>
              <a:gd name="connsiteY4" fmla="*/ 4494179 h 4573507"/>
              <a:gd name="connsiteX5" fmla="*/ 9728 w 7735110"/>
              <a:gd name="connsiteY5" fmla="*/ 3988340 h 4573507"/>
              <a:gd name="connsiteX6" fmla="*/ 5418648 w 7735110"/>
              <a:gd name="connsiteY6" fmla="*/ 3125799 h 4573507"/>
              <a:gd name="connsiteX7" fmla="*/ 7268889 w 7735110"/>
              <a:gd name="connsiteY7" fmla="*/ 1327485 h 4573507"/>
              <a:gd name="connsiteX8" fmla="*/ 6060332 w 7735110"/>
              <a:gd name="connsiteY8" fmla="*/ 0 h 4573507"/>
              <a:gd name="connsiteX0" fmla="*/ 6060332 w 7735110"/>
              <a:gd name="connsiteY0" fmla="*/ 0 h 4573507"/>
              <a:gd name="connsiteX1" fmla="*/ 6352162 w 7735110"/>
              <a:gd name="connsiteY1" fmla="*/ 0 h 4573507"/>
              <a:gd name="connsiteX2" fmla="*/ 7645940 w 7735110"/>
              <a:gd name="connsiteY2" fmla="*/ 1196502 h 4573507"/>
              <a:gd name="connsiteX3" fmla="*/ 5719864 w 7735110"/>
              <a:gd name="connsiteY3" fmla="*/ 3404681 h 4573507"/>
              <a:gd name="connsiteX4" fmla="*/ 0 w 7735110"/>
              <a:gd name="connsiteY4" fmla="*/ 4494179 h 4573507"/>
              <a:gd name="connsiteX5" fmla="*/ 19456 w 7735110"/>
              <a:gd name="connsiteY5" fmla="*/ 4019441 h 4573507"/>
              <a:gd name="connsiteX6" fmla="*/ 5418648 w 7735110"/>
              <a:gd name="connsiteY6" fmla="*/ 3125799 h 4573507"/>
              <a:gd name="connsiteX7" fmla="*/ 7268889 w 7735110"/>
              <a:gd name="connsiteY7" fmla="*/ 1327485 h 4573507"/>
              <a:gd name="connsiteX8" fmla="*/ 6060332 w 7735110"/>
              <a:gd name="connsiteY8" fmla="*/ 0 h 4573507"/>
              <a:gd name="connsiteX0" fmla="*/ 6060332 w 7735110"/>
              <a:gd name="connsiteY0" fmla="*/ 0 h 4573507"/>
              <a:gd name="connsiteX1" fmla="*/ 6352162 w 7735110"/>
              <a:gd name="connsiteY1" fmla="*/ 0 h 4573507"/>
              <a:gd name="connsiteX2" fmla="*/ 7645940 w 7735110"/>
              <a:gd name="connsiteY2" fmla="*/ 1196502 h 4573507"/>
              <a:gd name="connsiteX3" fmla="*/ 5719864 w 7735110"/>
              <a:gd name="connsiteY3" fmla="*/ 3404681 h 4573507"/>
              <a:gd name="connsiteX4" fmla="*/ 0 w 7735110"/>
              <a:gd name="connsiteY4" fmla="*/ 4494179 h 4573507"/>
              <a:gd name="connsiteX5" fmla="*/ 19456 w 7735110"/>
              <a:gd name="connsiteY5" fmla="*/ 4019441 h 4573507"/>
              <a:gd name="connsiteX6" fmla="*/ 5418648 w 7735110"/>
              <a:gd name="connsiteY6" fmla="*/ 3125799 h 4573507"/>
              <a:gd name="connsiteX7" fmla="*/ 7268889 w 7735110"/>
              <a:gd name="connsiteY7" fmla="*/ 1327485 h 4573507"/>
              <a:gd name="connsiteX8" fmla="*/ 6060332 w 7735110"/>
              <a:gd name="connsiteY8" fmla="*/ 0 h 4573507"/>
              <a:gd name="connsiteX0" fmla="*/ 6060332 w 7735110"/>
              <a:gd name="connsiteY0" fmla="*/ 0 h 4596729"/>
              <a:gd name="connsiteX1" fmla="*/ 6352162 w 7735110"/>
              <a:gd name="connsiteY1" fmla="*/ 0 h 4596729"/>
              <a:gd name="connsiteX2" fmla="*/ 7645940 w 7735110"/>
              <a:gd name="connsiteY2" fmla="*/ 1196502 h 4596729"/>
              <a:gd name="connsiteX3" fmla="*/ 5719864 w 7735110"/>
              <a:gd name="connsiteY3" fmla="*/ 3404681 h 4596729"/>
              <a:gd name="connsiteX4" fmla="*/ 0 w 7735110"/>
              <a:gd name="connsiteY4" fmla="*/ 4494179 h 4596729"/>
              <a:gd name="connsiteX5" fmla="*/ 19456 w 7735110"/>
              <a:gd name="connsiteY5" fmla="*/ 4019441 h 4596729"/>
              <a:gd name="connsiteX6" fmla="*/ 5418648 w 7735110"/>
              <a:gd name="connsiteY6" fmla="*/ 3125799 h 4596729"/>
              <a:gd name="connsiteX7" fmla="*/ 7268889 w 7735110"/>
              <a:gd name="connsiteY7" fmla="*/ 1327485 h 4596729"/>
              <a:gd name="connsiteX8" fmla="*/ 6060332 w 7735110"/>
              <a:gd name="connsiteY8" fmla="*/ 0 h 4596729"/>
              <a:gd name="connsiteX0" fmla="*/ 6060332 w 7735110"/>
              <a:gd name="connsiteY0" fmla="*/ 0 h 4596729"/>
              <a:gd name="connsiteX1" fmla="*/ 6352162 w 7735110"/>
              <a:gd name="connsiteY1" fmla="*/ 0 h 4596729"/>
              <a:gd name="connsiteX2" fmla="*/ 7645940 w 7735110"/>
              <a:gd name="connsiteY2" fmla="*/ 1196502 h 4596729"/>
              <a:gd name="connsiteX3" fmla="*/ 5719864 w 7735110"/>
              <a:gd name="connsiteY3" fmla="*/ 3404681 h 4596729"/>
              <a:gd name="connsiteX4" fmla="*/ 0 w 7735110"/>
              <a:gd name="connsiteY4" fmla="*/ 4494179 h 4596729"/>
              <a:gd name="connsiteX5" fmla="*/ 19456 w 7735110"/>
              <a:gd name="connsiteY5" fmla="*/ 4019441 h 4596729"/>
              <a:gd name="connsiteX6" fmla="*/ 5418648 w 7735110"/>
              <a:gd name="connsiteY6" fmla="*/ 3125799 h 4596729"/>
              <a:gd name="connsiteX7" fmla="*/ 7268889 w 7735110"/>
              <a:gd name="connsiteY7" fmla="*/ 1327485 h 4596729"/>
              <a:gd name="connsiteX8" fmla="*/ 6060332 w 7735110"/>
              <a:gd name="connsiteY8" fmla="*/ 0 h 4596729"/>
              <a:gd name="connsiteX0" fmla="*/ 6060332 w 7735110"/>
              <a:gd name="connsiteY0" fmla="*/ 0 h 4596729"/>
              <a:gd name="connsiteX1" fmla="*/ 6352162 w 7735110"/>
              <a:gd name="connsiteY1" fmla="*/ 0 h 4596729"/>
              <a:gd name="connsiteX2" fmla="*/ 7645940 w 7735110"/>
              <a:gd name="connsiteY2" fmla="*/ 1196502 h 4596729"/>
              <a:gd name="connsiteX3" fmla="*/ 5719864 w 7735110"/>
              <a:gd name="connsiteY3" fmla="*/ 3404681 h 4596729"/>
              <a:gd name="connsiteX4" fmla="*/ 0 w 7735110"/>
              <a:gd name="connsiteY4" fmla="*/ 4494179 h 4596729"/>
              <a:gd name="connsiteX5" fmla="*/ 19456 w 7735110"/>
              <a:gd name="connsiteY5" fmla="*/ 4019441 h 4596729"/>
              <a:gd name="connsiteX6" fmla="*/ 5418648 w 7735110"/>
              <a:gd name="connsiteY6" fmla="*/ 3125799 h 4596729"/>
              <a:gd name="connsiteX7" fmla="*/ 7268889 w 7735110"/>
              <a:gd name="connsiteY7" fmla="*/ 1327485 h 4596729"/>
              <a:gd name="connsiteX8" fmla="*/ 6060332 w 7735110"/>
              <a:gd name="connsiteY8" fmla="*/ 0 h 4596729"/>
              <a:gd name="connsiteX0" fmla="*/ 6060332 w 7735110"/>
              <a:gd name="connsiteY0" fmla="*/ 0 h 4596729"/>
              <a:gd name="connsiteX1" fmla="*/ 6352162 w 7735110"/>
              <a:gd name="connsiteY1" fmla="*/ 0 h 4596729"/>
              <a:gd name="connsiteX2" fmla="*/ 7645940 w 7735110"/>
              <a:gd name="connsiteY2" fmla="*/ 1196502 h 4596729"/>
              <a:gd name="connsiteX3" fmla="*/ 5719864 w 7735110"/>
              <a:gd name="connsiteY3" fmla="*/ 3404681 h 4596729"/>
              <a:gd name="connsiteX4" fmla="*/ 0 w 7735110"/>
              <a:gd name="connsiteY4" fmla="*/ 4494179 h 4596729"/>
              <a:gd name="connsiteX5" fmla="*/ 19456 w 7735110"/>
              <a:gd name="connsiteY5" fmla="*/ 4019441 h 4596729"/>
              <a:gd name="connsiteX6" fmla="*/ 5418648 w 7735110"/>
              <a:gd name="connsiteY6" fmla="*/ 3125799 h 4596729"/>
              <a:gd name="connsiteX7" fmla="*/ 7268889 w 7735110"/>
              <a:gd name="connsiteY7" fmla="*/ 1327485 h 4596729"/>
              <a:gd name="connsiteX8" fmla="*/ 6060332 w 7735110"/>
              <a:gd name="connsiteY8" fmla="*/ 0 h 4596729"/>
              <a:gd name="connsiteX0" fmla="*/ 6060332 w 7735110"/>
              <a:gd name="connsiteY0" fmla="*/ 0 h 4596729"/>
              <a:gd name="connsiteX1" fmla="*/ 6352162 w 7735110"/>
              <a:gd name="connsiteY1" fmla="*/ 0 h 4596729"/>
              <a:gd name="connsiteX2" fmla="*/ 7645940 w 7735110"/>
              <a:gd name="connsiteY2" fmla="*/ 1196502 h 4596729"/>
              <a:gd name="connsiteX3" fmla="*/ 5719864 w 7735110"/>
              <a:gd name="connsiteY3" fmla="*/ 3404681 h 4596729"/>
              <a:gd name="connsiteX4" fmla="*/ 0 w 7735110"/>
              <a:gd name="connsiteY4" fmla="*/ 4494179 h 4596729"/>
              <a:gd name="connsiteX5" fmla="*/ 19456 w 7735110"/>
              <a:gd name="connsiteY5" fmla="*/ 4019441 h 4596729"/>
              <a:gd name="connsiteX6" fmla="*/ 5418648 w 7735110"/>
              <a:gd name="connsiteY6" fmla="*/ 3125799 h 4596729"/>
              <a:gd name="connsiteX7" fmla="*/ 7268889 w 7735110"/>
              <a:gd name="connsiteY7" fmla="*/ 1327485 h 4596729"/>
              <a:gd name="connsiteX8" fmla="*/ 6060332 w 7735110"/>
              <a:gd name="connsiteY8" fmla="*/ 0 h 4596729"/>
              <a:gd name="connsiteX0" fmla="*/ 6060332 w 7735110"/>
              <a:gd name="connsiteY0" fmla="*/ 0 h 4596729"/>
              <a:gd name="connsiteX1" fmla="*/ 6352162 w 7735110"/>
              <a:gd name="connsiteY1" fmla="*/ 0 h 4596729"/>
              <a:gd name="connsiteX2" fmla="*/ 7645940 w 7735110"/>
              <a:gd name="connsiteY2" fmla="*/ 1196502 h 4596729"/>
              <a:gd name="connsiteX3" fmla="*/ 5719864 w 7735110"/>
              <a:gd name="connsiteY3" fmla="*/ 3404681 h 4596729"/>
              <a:gd name="connsiteX4" fmla="*/ 0 w 7735110"/>
              <a:gd name="connsiteY4" fmla="*/ 4494179 h 4596729"/>
              <a:gd name="connsiteX5" fmla="*/ 19456 w 7735110"/>
              <a:gd name="connsiteY5" fmla="*/ 4019441 h 4596729"/>
              <a:gd name="connsiteX6" fmla="*/ 5418648 w 7735110"/>
              <a:gd name="connsiteY6" fmla="*/ 3125799 h 4596729"/>
              <a:gd name="connsiteX7" fmla="*/ 7268889 w 7735110"/>
              <a:gd name="connsiteY7" fmla="*/ 1327485 h 4596729"/>
              <a:gd name="connsiteX8" fmla="*/ 6060332 w 7735110"/>
              <a:gd name="connsiteY8" fmla="*/ 0 h 4596729"/>
              <a:gd name="connsiteX0" fmla="*/ 6060332 w 7735110"/>
              <a:gd name="connsiteY0" fmla="*/ 0 h 4596729"/>
              <a:gd name="connsiteX1" fmla="*/ 6352162 w 7735110"/>
              <a:gd name="connsiteY1" fmla="*/ 0 h 4596729"/>
              <a:gd name="connsiteX2" fmla="*/ 7645940 w 7735110"/>
              <a:gd name="connsiteY2" fmla="*/ 1196502 h 4596729"/>
              <a:gd name="connsiteX3" fmla="*/ 5719864 w 7735110"/>
              <a:gd name="connsiteY3" fmla="*/ 3404681 h 4596729"/>
              <a:gd name="connsiteX4" fmla="*/ 0 w 7735110"/>
              <a:gd name="connsiteY4" fmla="*/ 4494179 h 4596729"/>
              <a:gd name="connsiteX5" fmla="*/ 19456 w 7735110"/>
              <a:gd name="connsiteY5" fmla="*/ 4019441 h 4596729"/>
              <a:gd name="connsiteX6" fmla="*/ 5418648 w 7735110"/>
              <a:gd name="connsiteY6" fmla="*/ 3125799 h 4596729"/>
              <a:gd name="connsiteX7" fmla="*/ 7300399 w 7735110"/>
              <a:gd name="connsiteY7" fmla="*/ 1244322 h 4596729"/>
              <a:gd name="connsiteX8" fmla="*/ 6060332 w 7735110"/>
              <a:gd name="connsiteY8" fmla="*/ 0 h 4596729"/>
              <a:gd name="connsiteX0" fmla="*/ 6060332 w 7735110"/>
              <a:gd name="connsiteY0" fmla="*/ 0 h 4596729"/>
              <a:gd name="connsiteX1" fmla="*/ 6352162 w 7735110"/>
              <a:gd name="connsiteY1" fmla="*/ 0 h 4596729"/>
              <a:gd name="connsiteX2" fmla="*/ 7645940 w 7735110"/>
              <a:gd name="connsiteY2" fmla="*/ 1196502 h 4596729"/>
              <a:gd name="connsiteX3" fmla="*/ 5719864 w 7735110"/>
              <a:gd name="connsiteY3" fmla="*/ 3404681 h 4596729"/>
              <a:gd name="connsiteX4" fmla="*/ 0 w 7735110"/>
              <a:gd name="connsiteY4" fmla="*/ 4494179 h 4596729"/>
              <a:gd name="connsiteX5" fmla="*/ 19456 w 7735110"/>
              <a:gd name="connsiteY5" fmla="*/ 4019441 h 4596729"/>
              <a:gd name="connsiteX6" fmla="*/ 5418648 w 7735110"/>
              <a:gd name="connsiteY6" fmla="*/ 3125799 h 4596729"/>
              <a:gd name="connsiteX7" fmla="*/ 7300399 w 7735110"/>
              <a:gd name="connsiteY7" fmla="*/ 1244322 h 4596729"/>
              <a:gd name="connsiteX8" fmla="*/ 6060332 w 7735110"/>
              <a:gd name="connsiteY8" fmla="*/ 0 h 4596729"/>
              <a:gd name="connsiteX0" fmla="*/ 6060332 w 7735110"/>
              <a:gd name="connsiteY0" fmla="*/ 0 h 4596729"/>
              <a:gd name="connsiteX1" fmla="*/ 6352162 w 7735110"/>
              <a:gd name="connsiteY1" fmla="*/ 0 h 4596729"/>
              <a:gd name="connsiteX2" fmla="*/ 7645940 w 7735110"/>
              <a:gd name="connsiteY2" fmla="*/ 1196502 h 4596729"/>
              <a:gd name="connsiteX3" fmla="*/ 5719864 w 7735110"/>
              <a:gd name="connsiteY3" fmla="*/ 3404681 h 4596729"/>
              <a:gd name="connsiteX4" fmla="*/ 0 w 7735110"/>
              <a:gd name="connsiteY4" fmla="*/ 4494179 h 4596729"/>
              <a:gd name="connsiteX5" fmla="*/ 1 w 7735110"/>
              <a:gd name="connsiteY5" fmla="*/ 4039991 h 4596729"/>
              <a:gd name="connsiteX6" fmla="*/ 5418648 w 7735110"/>
              <a:gd name="connsiteY6" fmla="*/ 3125799 h 4596729"/>
              <a:gd name="connsiteX7" fmla="*/ 7300399 w 7735110"/>
              <a:gd name="connsiteY7" fmla="*/ 1244322 h 4596729"/>
              <a:gd name="connsiteX8" fmla="*/ 6060332 w 7735110"/>
              <a:gd name="connsiteY8" fmla="*/ 0 h 4596729"/>
              <a:gd name="connsiteX0" fmla="*/ 6060332 w 7747806"/>
              <a:gd name="connsiteY0" fmla="*/ 0 h 4596729"/>
              <a:gd name="connsiteX1" fmla="*/ 6331061 w 7747806"/>
              <a:gd name="connsiteY1" fmla="*/ 2 h 4596729"/>
              <a:gd name="connsiteX2" fmla="*/ 7645940 w 7747806"/>
              <a:gd name="connsiteY2" fmla="*/ 1196502 h 4596729"/>
              <a:gd name="connsiteX3" fmla="*/ 5719864 w 7747806"/>
              <a:gd name="connsiteY3" fmla="*/ 3404681 h 4596729"/>
              <a:gd name="connsiteX4" fmla="*/ 0 w 7747806"/>
              <a:gd name="connsiteY4" fmla="*/ 4494179 h 4596729"/>
              <a:gd name="connsiteX5" fmla="*/ 1 w 7747806"/>
              <a:gd name="connsiteY5" fmla="*/ 4039991 h 4596729"/>
              <a:gd name="connsiteX6" fmla="*/ 5418648 w 7747806"/>
              <a:gd name="connsiteY6" fmla="*/ 3125799 h 4596729"/>
              <a:gd name="connsiteX7" fmla="*/ 7300399 w 7747806"/>
              <a:gd name="connsiteY7" fmla="*/ 1244322 h 4596729"/>
              <a:gd name="connsiteX8" fmla="*/ 6060332 w 7747806"/>
              <a:gd name="connsiteY8" fmla="*/ 0 h 4596729"/>
              <a:gd name="connsiteX0" fmla="*/ 6060332 w 7747806"/>
              <a:gd name="connsiteY0" fmla="*/ 0 h 4596729"/>
              <a:gd name="connsiteX1" fmla="*/ 6331061 w 7747806"/>
              <a:gd name="connsiteY1" fmla="*/ 2 h 4596729"/>
              <a:gd name="connsiteX2" fmla="*/ 7645940 w 7747806"/>
              <a:gd name="connsiteY2" fmla="*/ 1196502 h 4596729"/>
              <a:gd name="connsiteX3" fmla="*/ 5719864 w 7747806"/>
              <a:gd name="connsiteY3" fmla="*/ 3404681 h 4596729"/>
              <a:gd name="connsiteX4" fmla="*/ 0 w 7747806"/>
              <a:gd name="connsiteY4" fmla="*/ 4494179 h 4596729"/>
              <a:gd name="connsiteX5" fmla="*/ 1 w 7747806"/>
              <a:gd name="connsiteY5" fmla="*/ 4039991 h 4596729"/>
              <a:gd name="connsiteX6" fmla="*/ 5418648 w 7747806"/>
              <a:gd name="connsiteY6" fmla="*/ 3125799 h 4596729"/>
              <a:gd name="connsiteX7" fmla="*/ 7300399 w 7747806"/>
              <a:gd name="connsiteY7" fmla="*/ 1244322 h 4596729"/>
              <a:gd name="connsiteX8" fmla="*/ 6060332 w 7747806"/>
              <a:gd name="connsiteY8" fmla="*/ 0 h 4596729"/>
              <a:gd name="connsiteX0" fmla="*/ 6060332 w 7666220"/>
              <a:gd name="connsiteY0" fmla="*/ 0 h 4596729"/>
              <a:gd name="connsiteX1" fmla="*/ 6331061 w 7666220"/>
              <a:gd name="connsiteY1" fmla="*/ 2 h 4596729"/>
              <a:gd name="connsiteX2" fmla="*/ 7645940 w 7666220"/>
              <a:gd name="connsiteY2" fmla="*/ 1196502 h 4596729"/>
              <a:gd name="connsiteX3" fmla="*/ 5719864 w 7666220"/>
              <a:gd name="connsiteY3" fmla="*/ 3404681 h 4596729"/>
              <a:gd name="connsiteX4" fmla="*/ 0 w 7666220"/>
              <a:gd name="connsiteY4" fmla="*/ 4494179 h 4596729"/>
              <a:gd name="connsiteX5" fmla="*/ 1 w 7666220"/>
              <a:gd name="connsiteY5" fmla="*/ 4039991 h 4596729"/>
              <a:gd name="connsiteX6" fmla="*/ 5418648 w 7666220"/>
              <a:gd name="connsiteY6" fmla="*/ 3125799 h 4596729"/>
              <a:gd name="connsiteX7" fmla="*/ 7300399 w 7666220"/>
              <a:gd name="connsiteY7" fmla="*/ 1244322 h 4596729"/>
              <a:gd name="connsiteX8" fmla="*/ 6060332 w 7666220"/>
              <a:gd name="connsiteY8" fmla="*/ 0 h 4596729"/>
              <a:gd name="connsiteX0" fmla="*/ 6060332 w 7666220"/>
              <a:gd name="connsiteY0" fmla="*/ 0 h 4596729"/>
              <a:gd name="connsiteX1" fmla="*/ 6331061 w 7666220"/>
              <a:gd name="connsiteY1" fmla="*/ 2 h 4596729"/>
              <a:gd name="connsiteX2" fmla="*/ 7645940 w 7666220"/>
              <a:gd name="connsiteY2" fmla="*/ 1196502 h 4596729"/>
              <a:gd name="connsiteX3" fmla="*/ 5719864 w 7666220"/>
              <a:gd name="connsiteY3" fmla="*/ 3404681 h 4596729"/>
              <a:gd name="connsiteX4" fmla="*/ 0 w 7666220"/>
              <a:gd name="connsiteY4" fmla="*/ 4494179 h 4596729"/>
              <a:gd name="connsiteX5" fmla="*/ 1 w 7666220"/>
              <a:gd name="connsiteY5" fmla="*/ 4039991 h 4596729"/>
              <a:gd name="connsiteX6" fmla="*/ 5418648 w 7666220"/>
              <a:gd name="connsiteY6" fmla="*/ 3125799 h 4596729"/>
              <a:gd name="connsiteX7" fmla="*/ 7300399 w 7666220"/>
              <a:gd name="connsiteY7" fmla="*/ 1244322 h 4596729"/>
              <a:gd name="connsiteX8" fmla="*/ 6060332 w 7666220"/>
              <a:gd name="connsiteY8" fmla="*/ 0 h 4596729"/>
              <a:gd name="connsiteX0" fmla="*/ 6060332 w 7666220"/>
              <a:gd name="connsiteY0" fmla="*/ 0 h 4596729"/>
              <a:gd name="connsiteX1" fmla="*/ 6331061 w 7666220"/>
              <a:gd name="connsiteY1" fmla="*/ 2 h 4596729"/>
              <a:gd name="connsiteX2" fmla="*/ 7645940 w 7666220"/>
              <a:gd name="connsiteY2" fmla="*/ 1196502 h 4596729"/>
              <a:gd name="connsiteX3" fmla="*/ 5719864 w 7666220"/>
              <a:gd name="connsiteY3" fmla="*/ 3404681 h 4596729"/>
              <a:gd name="connsiteX4" fmla="*/ 0 w 7666220"/>
              <a:gd name="connsiteY4" fmla="*/ 4494179 h 4596729"/>
              <a:gd name="connsiteX5" fmla="*/ 1 w 7666220"/>
              <a:gd name="connsiteY5" fmla="*/ 3975390 h 4596729"/>
              <a:gd name="connsiteX6" fmla="*/ 5418648 w 7666220"/>
              <a:gd name="connsiteY6" fmla="*/ 3125799 h 4596729"/>
              <a:gd name="connsiteX7" fmla="*/ 7300399 w 7666220"/>
              <a:gd name="connsiteY7" fmla="*/ 1244322 h 4596729"/>
              <a:gd name="connsiteX8" fmla="*/ 6060332 w 7666220"/>
              <a:gd name="connsiteY8" fmla="*/ 0 h 4596729"/>
              <a:gd name="connsiteX0" fmla="*/ 6060332 w 7673068"/>
              <a:gd name="connsiteY0" fmla="*/ 0 h 4596729"/>
              <a:gd name="connsiteX1" fmla="*/ 6331061 w 7673068"/>
              <a:gd name="connsiteY1" fmla="*/ 2 h 4596729"/>
              <a:gd name="connsiteX2" fmla="*/ 7652788 w 7673068"/>
              <a:gd name="connsiteY2" fmla="*/ 1354270 h 4596729"/>
              <a:gd name="connsiteX3" fmla="*/ 5719864 w 7673068"/>
              <a:gd name="connsiteY3" fmla="*/ 3404681 h 4596729"/>
              <a:gd name="connsiteX4" fmla="*/ 0 w 7673068"/>
              <a:gd name="connsiteY4" fmla="*/ 4494179 h 4596729"/>
              <a:gd name="connsiteX5" fmla="*/ 1 w 7673068"/>
              <a:gd name="connsiteY5" fmla="*/ 3975390 h 4596729"/>
              <a:gd name="connsiteX6" fmla="*/ 5418648 w 7673068"/>
              <a:gd name="connsiteY6" fmla="*/ 3125799 h 4596729"/>
              <a:gd name="connsiteX7" fmla="*/ 7300399 w 7673068"/>
              <a:gd name="connsiteY7" fmla="*/ 1244322 h 4596729"/>
              <a:gd name="connsiteX8" fmla="*/ 6060332 w 7673068"/>
              <a:gd name="connsiteY8" fmla="*/ 0 h 4596729"/>
              <a:gd name="connsiteX0" fmla="*/ 6060332 w 7673068"/>
              <a:gd name="connsiteY0" fmla="*/ 0 h 4596729"/>
              <a:gd name="connsiteX1" fmla="*/ 6331061 w 7673068"/>
              <a:gd name="connsiteY1" fmla="*/ 2 h 4596729"/>
              <a:gd name="connsiteX2" fmla="*/ 7652788 w 7673068"/>
              <a:gd name="connsiteY2" fmla="*/ 1354270 h 4596729"/>
              <a:gd name="connsiteX3" fmla="*/ 5719864 w 7673068"/>
              <a:gd name="connsiteY3" fmla="*/ 3404681 h 4596729"/>
              <a:gd name="connsiteX4" fmla="*/ 0 w 7673068"/>
              <a:gd name="connsiteY4" fmla="*/ 4494179 h 4596729"/>
              <a:gd name="connsiteX5" fmla="*/ 1 w 7673068"/>
              <a:gd name="connsiteY5" fmla="*/ 3975390 h 4596729"/>
              <a:gd name="connsiteX6" fmla="*/ 5418648 w 7673068"/>
              <a:gd name="connsiteY6" fmla="*/ 3125799 h 4596729"/>
              <a:gd name="connsiteX7" fmla="*/ 7431584 w 7673068"/>
              <a:gd name="connsiteY7" fmla="*/ 1358247 h 4596729"/>
              <a:gd name="connsiteX8" fmla="*/ 6060332 w 7673068"/>
              <a:gd name="connsiteY8" fmla="*/ 0 h 4596729"/>
              <a:gd name="connsiteX0" fmla="*/ 6060332 w 7673068"/>
              <a:gd name="connsiteY0" fmla="*/ 0 h 4596729"/>
              <a:gd name="connsiteX1" fmla="*/ 6331061 w 7673068"/>
              <a:gd name="connsiteY1" fmla="*/ 2 h 4596729"/>
              <a:gd name="connsiteX2" fmla="*/ 7652788 w 7673068"/>
              <a:gd name="connsiteY2" fmla="*/ 1354270 h 4596729"/>
              <a:gd name="connsiteX3" fmla="*/ 5719864 w 7673068"/>
              <a:gd name="connsiteY3" fmla="*/ 3404681 h 4596729"/>
              <a:gd name="connsiteX4" fmla="*/ 0 w 7673068"/>
              <a:gd name="connsiteY4" fmla="*/ 4494179 h 4596729"/>
              <a:gd name="connsiteX5" fmla="*/ 1 w 7673068"/>
              <a:gd name="connsiteY5" fmla="*/ 3975390 h 4596729"/>
              <a:gd name="connsiteX6" fmla="*/ 5418648 w 7673068"/>
              <a:gd name="connsiteY6" fmla="*/ 3125799 h 4596729"/>
              <a:gd name="connsiteX7" fmla="*/ 7295396 w 7673068"/>
              <a:gd name="connsiteY7" fmla="*/ 1329064 h 4596729"/>
              <a:gd name="connsiteX8" fmla="*/ 6060332 w 7673068"/>
              <a:gd name="connsiteY8" fmla="*/ 0 h 4596729"/>
              <a:gd name="connsiteX0" fmla="*/ 6060332 w 7673068"/>
              <a:gd name="connsiteY0" fmla="*/ 0 h 4596729"/>
              <a:gd name="connsiteX1" fmla="*/ 6331061 w 7673068"/>
              <a:gd name="connsiteY1" fmla="*/ 2 h 4596729"/>
              <a:gd name="connsiteX2" fmla="*/ 7652788 w 7673068"/>
              <a:gd name="connsiteY2" fmla="*/ 1354270 h 4596729"/>
              <a:gd name="connsiteX3" fmla="*/ 5719864 w 7673068"/>
              <a:gd name="connsiteY3" fmla="*/ 3404681 h 4596729"/>
              <a:gd name="connsiteX4" fmla="*/ 0 w 7673068"/>
              <a:gd name="connsiteY4" fmla="*/ 4494179 h 4596729"/>
              <a:gd name="connsiteX5" fmla="*/ 1 w 7673068"/>
              <a:gd name="connsiteY5" fmla="*/ 3975390 h 4596729"/>
              <a:gd name="connsiteX6" fmla="*/ 5418648 w 7673068"/>
              <a:gd name="connsiteY6" fmla="*/ 3125799 h 4596729"/>
              <a:gd name="connsiteX7" fmla="*/ 7295396 w 7673068"/>
              <a:gd name="connsiteY7" fmla="*/ 1329064 h 4596729"/>
              <a:gd name="connsiteX8" fmla="*/ 6060332 w 7673068"/>
              <a:gd name="connsiteY8" fmla="*/ 0 h 4596729"/>
              <a:gd name="connsiteX0" fmla="*/ 6060332 w 7673068"/>
              <a:gd name="connsiteY0" fmla="*/ 0 h 4596729"/>
              <a:gd name="connsiteX1" fmla="*/ 6331061 w 7673068"/>
              <a:gd name="connsiteY1" fmla="*/ 2 h 4596729"/>
              <a:gd name="connsiteX2" fmla="*/ 7652788 w 7673068"/>
              <a:gd name="connsiteY2" fmla="*/ 1354270 h 4596729"/>
              <a:gd name="connsiteX3" fmla="*/ 5719864 w 7673068"/>
              <a:gd name="connsiteY3" fmla="*/ 3404681 h 4596729"/>
              <a:gd name="connsiteX4" fmla="*/ 0 w 7673068"/>
              <a:gd name="connsiteY4" fmla="*/ 4494179 h 4596729"/>
              <a:gd name="connsiteX5" fmla="*/ 1 w 7673068"/>
              <a:gd name="connsiteY5" fmla="*/ 3975390 h 4596729"/>
              <a:gd name="connsiteX6" fmla="*/ 5418648 w 7673068"/>
              <a:gd name="connsiteY6" fmla="*/ 3125799 h 4596729"/>
              <a:gd name="connsiteX7" fmla="*/ 7295396 w 7673068"/>
              <a:gd name="connsiteY7" fmla="*/ 1329064 h 4596729"/>
              <a:gd name="connsiteX8" fmla="*/ 6060332 w 7673068"/>
              <a:gd name="connsiteY8" fmla="*/ 0 h 4596729"/>
              <a:gd name="connsiteX0" fmla="*/ 6060332 w 7673068"/>
              <a:gd name="connsiteY0" fmla="*/ 0 h 4596729"/>
              <a:gd name="connsiteX1" fmla="*/ 6331061 w 7673068"/>
              <a:gd name="connsiteY1" fmla="*/ 2 h 4596729"/>
              <a:gd name="connsiteX2" fmla="*/ 7652788 w 7673068"/>
              <a:gd name="connsiteY2" fmla="*/ 1354270 h 4596729"/>
              <a:gd name="connsiteX3" fmla="*/ 5719864 w 7673068"/>
              <a:gd name="connsiteY3" fmla="*/ 3404681 h 4596729"/>
              <a:gd name="connsiteX4" fmla="*/ 0 w 7673068"/>
              <a:gd name="connsiteY4" fmla="*/ 4494179 h 4596729"/>
              <a:gd name="connsiteX5" fmla="*/ 1 w 7673068"/>
              <a:gd name="connsiteY5" fmla="*/ 3975390 h 4596729"/>
              <a:gd name="connsiteX6" fmla="*/ 5418648 w 7673068"/>
              <a:gd name="connsiteY6" fmla="*/ 3125799 h 4596729"/>
              <a:gd name="connsiteX7" fmla="*/ 7295396 w 7673068"/>
              <a:gd name="connsiteY7" fmla="*/ 1329064 h 4596729"/>
              <a:gd name="connsiteX8" fmla="*/ 6060332 w 7673068"/>
              <a:gd name="connsiteY8" fmla="*/ 0 h 4596729"/>
              <a:gd name="connsiteX0" fmla="*/ 6060332 w 7709099"/>
              <a:gd name="connsiteY0" fmla="*/ 0 h 4596729"/>
              <a:gd name="connsiteX1" fmla="*/ 6331061 w 7709099"/>
              <a:gd name="connsiteY1" fmla="*/ 2 h 4596729"/>
              <a:gd name="connsiteX2" fmla="*/ 7652788 w 7709099"/>
              <a:gd name="connsiteY2" fmla="*/ 1354270 h 4596729"/>
              <a:gd name="connsiteX3" fmla="*/ 5719864 w 7709099"/>
              <a:gd name="connsiteY3" fmla="*/ 3404681 h 4596729"/>
              <a:gd name="connsiteX4" fmla="*/ 0 w 7709099"/>
              <a:gd name="connsiteY4" fmla="*/ 4494179 h 4596729"/>
              <a:gd name="connsiteX5" fmla="*/ 1 w 7709099"/>
              <a:gd name="connsiteY5" fmla="*/ 3975390 h 4596729"/>
              <a:gd name="connsiteX6" fmla="*/ 5418648 w 7709099"/>
              <a:gd name="connsiteY6" fmla="*/ 3125799 h 4596729"/>
              <a:gd name="connsiteX7" fmla="*/ 7295396 w 7709099"/>
              <a:gd name="connsiteY7" fmla="*/ 1329064 h 4596729"/>
              <a:gd name="connsiteX8" fmla="*/ 6060332 w 7709099"/>
              <a:gd name="connsiteY8" fmla="*/ 0 h 4596729"/>
              <a:gd name="connsiteX0" fmla="*/ 6060332 w 7709099"/>
              <a:gd name="connsiteY0" fmla="*/ 0 h 4596729"/>
              <a:gd name="connsiteX1" fmla="*/ 6331061 w 7709099"/>
              <a:gd name="connsiteY1" fmla="*/ 2 h 4596729"/>
              <a:gd name="connsiteX2" fmla="*/ 7652788 w 7709099"/>
              <a:gd name="connsiteY2" fmla="*/ 1354270 h 4596729"/>
              <a:gd name="connsiteX3" fmla="*/ 5719864 w 7709099"/>
              <a:gd name="connsiteY3" fmla="*/ 3404681 h 4596729"/>
              <a:gd name="connsiteX4" fmla="*/ 0 w 7709099"/>
              <a:gd name="connsiteY4" fmla="*/ 4494179 h 4596729"/>
              <a:gd name="connsiteX5" fmla="*/ 1 w 7709099"/>
              <a:gd name="connsiteY5" fmla="*/ 3975390 h 4596729"/>
              <a:gd name="connsiteX6" fmla="*/ 5418648 w 7709099"/>
              <a:gd name="connsiteY6" fmla="*/ 3125799 h 4596729"/>
              <a:gd name="connsiteX7" fmla="*/ 7295396 w 7709099"/>
              <a:gd name="connsiteY7" fmla="*/ 1329064 h 4596729"/>
              <a:gd name="connsiteX8" fmla="*/ 6060332 w 7709099"/>
              <a:gd name="connsiteY8" fmla="*/ 0 h 4596729"/>
              <a:gd name="connsiteX0" fmla="*/ 6060332 w 7709099"/>
              <a:gd name="connsiteY0" fmla="*/ 0 h 4596729"/>
              <a:gd name="connsiteX1" fmla="*/ 6331061 w 7709099"/>
              <a:gd name="connsiteY1" fmla="*/ 2 h 4596729"/>
              <a:gd name="connsiteX2" fmla="*/ 7652788 w 7709099"/>
              <a:gd name="connsiteY2" fmla="*/ 1354270 h 4596729"/>
              <a:gd name="connsiteX3" fmla="*/ 5719864 w 7709099"/>
              <a:gd name="connsiteY3" fmla="*/ 3404681 h 4596729"/>
              <a:gd name="connsiteX4" fmla="*/ 0 w 7709099"/>
              <a:gd name="connsiteY4" fmla="*/ 4494179 h 4596729"/>
              <a:gd name="connsiteX5" fmla="*/ 1 w 7709099"/>
              <a:gd name="connsiteY5" fmla="*/ 3975390 h 4596729"/>
              <a:gd name="connsiteX6" fmla="*/ 5418648 w 7709099"/>
              <a:gd name="connsiteY6" fmla="*/ 3125799 h 4596729"/>
              <a:gd name="connsiteX7" fmla="*/ 7295396 w 7709099"/>
              <a:gd name="connsiteY7" fmla="*/ 1329064 h 4596729"/>
              <a:gd name="connsiteX8" fmla="*/ 6060332 w 7709099"/>
              <a:gd name="connsiteY8" fmla="*/ 0 h 45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9099" h="4596729">
                <a:moveTo>
                  <a:pt x="6060332" y="0"/>
                </a:moveTo>
                <a:lnTo>
                  <a:pt x="6331061" y="2"/>
                </a:lnTo>
                <a:cubicBezTo>
                  <a:pt x="6961620" y="246075"/>
                  <a:pt x="7596477" y="755655"/>
                  <a:pt x="7652788" y="1354270"/>
                </a:cubicBezTo>
                <a:cubicBezTo>
                  <a:pt x="7709099" y="1952885"/>
                  <a:pt x="6839549" y="2901298"/>
                  <a:pt x="5719864" y="3404681"/>
                </a:cubicBezTo>
                <a:cubicBezTo>
                  <a:pt x="4600179" y="3908064"/>
                  <a:pt x="2577034" y="4596729"/>
                  <a:pt x="0" y="4494179"/>
                </a:cubicBezTo>
                <a:cubicBezTo>
                  <a:pt x="0" y="4342783"/>
                  <a:pt x="1" y="4126786"/>
                  <a:pt x="1" y="3975390"/>
                </a:cubicBezTo>
                <a:cubicBezTo>
                  <a:pt x="1114198" y="4102534"/>
                  <a:pt x="4075811" y="3787437"/>
                  <a:pt x="5418648" y="3125799"/>
                </a:cubicBezTo>
                <a:cubicBezTo>
                  <a:pt x="6761485" y="2464161"/>
                  <a:pt x="7269290" y="1876536"/>
                  <a:pt x="7295396" y="1329064"/>
                </a:cubicBezTo>
                <a:cubicBezTo>
                  <a:pt x="7321502" y="781592"/>
                  <a:pt x="6661094" y="286739"/>
                  <a:pt x="6060332" y="0"/>
                </a:cubicBezTo>
                <a:close/>
              </a:path>
            </a:pathLst>
          </a:custGeom>
          <a:gradFill flip="none" rotWithShape="1">
            <a:gsLst>
              <a:gs pos="9000">
                <a:schemeClr val="tx2">
                  <a:lumMod val="10000"/>
                  <a:alpha val="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rgbClr val="FFFFFF"/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BottomRight"/>
            <a:lightRig rig="glow" dir="t">
              <a:rot lat="0" lon="0" rev="15000000"/>
            </a:lightRig>
          </a:scene3d>
          <a:sp3d prstMaterial="metal">
            <a:bevelT w="63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 bwMode="gray">
          <a:xfrm>
            <a:off x="6561305" y="1246649"/>
            <a:ext cx="762808" cy="762808"/>
          </a:xfrm>
          <a:prstGeom prst="ellipse">
            <a:avLst/>
          </a:prstGeom>
          <a:gradFill flip="none" rotWithShape="1">
            <a:gsLst>
              <a:gs pos="12000">
                <a:schemeClr val="accent4">
                  <a:lumMod val="50000"/>
                </a:schemeClr>
              </a:gs>
              <a:gs pos="50000">
                <a:schemeClr val="accent4"/>
              </a:gs>
              <a:gs pos="77000">
                <a:schemeClr val="accent4">
                  <a:lumMod val="20000"/>
                  <a:lumOff val="80000"/>
                </a:schemeClr>
              </a:gs>
              <a:gs pos="100000">
                <a:schemeClr val="accent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l">
              <a:rot lat="0" lon="0" rev="14400000"/>
            </a:lightRig>
          </a:scene3d>
          <a:sp3d prstMaterial="metal">
            <a:bevelT w="406400" h="406400"/>
            <a:bevelB w="406400" h="4064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6200" b="1" i="1" kern="1200" dirty="0">
              <a:gradFill flip="none" rotWithShape="1">
                <a:gsLst>
                  <a:gs pos="0">
                    <a:prstClr val="white">
                      <a:shade val="30000"/>
                      <a:satMod val="115000"/>
                      <a:alpha val="20000"/>
                    </a:prstClr>
                  </a:gs>
                  <a:gs pos="50000">
                    <a:prstClr val="white">
                      <a:shade val="67500"/>
                      <a:satMod val="115000"/>
                      <a:alpha val="20000"/>
                    </a:prstClr>
                  </a:gs>
                  <a:gs pos="100000">
                    <a:prstClr val="white">
                      <a:shade val="100000"/>
                      <a:satMod val="115000"/>
                      <a:alpha val="20000"/>
                    </a:prstClr>
                  </a:gs>
                </a:gsLst>
                <a:lin ang="16200000" scaled="1"/>
                <a:tileRect/>
              </a:gradFill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 bwMode="gray">
          <a:xfrm>
            <a:off x="3644705" y="2420888"/>
            <a:ext cx="1144212" cy="1144212"/>
          </a:xfrm>
          <a:prstGeom prst="ellipse">
            <a:avLst/>
          </a:prstGeom>
          <a:gradFill flip="none" rotWithShape="1">
            <a:gsLst>
              <a:gs pos="12000">
                <a:schemeClr val="accent3">
                  <a:lumMod val="50000"/>
                </a:schemeClr>
              </a:gs>
              <a:gs pos="50000">
                <a:schemeClr val="accent3"/>
              </a:gs>
              <a:gs pos="77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l">
              <a:rot lat="0" lon="0" rev="14400000"/>
            </a:lightRig>
          </a:scene3d>
          <a:sp3d prstMaterial="metal">
            <a:bevelT w="508000" h="533400"/>
            <a:bevelB w="508000" h="5461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6000" b="1" i="1" kern="1200" dirty="0">
              <a:gradFill flip="none" rotWithShape="1">
                <a:gsLst>
                  <a:gs pos="0">
                    <a:prstClr val="white">
                      <a:shade val="30000"/>
                      <a:satMod val="115000"/>
                      <a:alpha val="20000"/>
                    </a:prstClr>
                  </a:gs>
                  <a:gs pos="50000">
                    <a:prstClr val="white">
                      <a:shade val="67500"/>
                      <a:satMod val="115000"/>
                      <a:alpha val="20000"/>
                    </a:prstClr>
                  </a:gs>
                  <a:gs pos="100000">
                    <a:prstClr val="white">
                      <a:shade val="100000"/>
                      <a:satMod val="115000"/>
                      <a:alpha val="20000"/>
                    </a:prstClr>
                  </a:gs>
                </a:gsLst>
                <a:lin ang="16200000" scaled="1"/>
                <a:tileRect/>
              </a:gra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40" name="Oval 39"/>
          <p:cNvSpPr/>
          <p:nvPr/>
        </p:nvSpPr>
        <p:spPr bwMode="gray">
          <a:xfrm>
            <a:off x="517778" y="2696279"/>
            <a:ext cx="1430264" cy="1430265"/>
          </a:xfrm>
          <a:prstGeom prst="ellipse">
            <a:avLst/>
          </a:prstGeom>
          <a:gradFill flip="none" rotWithShape="1">
            <a:gsLst>
              <a:gs pos="12000">
                <a:schemeClr val="accent2">
                  <a:lumMod val="50000"/>
                </a:schemeClr>
              </a:gs>
              <a:gs pos="50000">
                <a:schemeClr val="accent2"/>
              </a:gs>
              <a:gs pos="7700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l">
              <a:rot lat="0" lon="0" rev="14400000"/>
            </a:lightRig>
          </a:scene3d>
          <a:sp3d prstMaterial="metal">
            <a:bevelT w="742950" h="660400"/>
            <a:bevelB w="742950" h="65405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6000" b="1" i="1" kern="1200" dirty="0">
              <a:gradFill flip="none" rotWithShape="1">
                <a:gsLst>
                  <a:gs pos="0">
                    <a:prstClr val="white">
                      <a:shade val="30000"/>
                      <a:satMod val="115000"/>
                      <a:alpha val="20000"/>
                    </a:prstClr>
                  </a:gs>
                  <a:gs pos="50000">
                    <a:prstClr val="white">
                      <a:shade val="67500"/>
                      <a:satMod val="115000"/>
                      <a:alpha val="20000"/>
                    </a:prstClr>
                  </a:gs>
                  <a:gs pos="100000">
                    <a:prstClr val="white">
                      <a:shade val="100000"/>
                      <a:satMod val="115000"/>
                      <a:alpha val="20000"/>
                    </a:prstClr>
                  </a:gs>
                </a:gsLst>
                <a:lin ang="16200000" scaled="1"/>
                <a:tileRect/>
              </a:gra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45" name="Rounded Rectangle 44"/>
          <p:cNvSpPr/>
          <p:nvPr/>
        </p:nvSpPr>
        <p:spPr bwMode="gray">
          <a:xfrm>
            <a:off x="6658834" y="2342778"/>
            <a:ext cx="2132183" cy="30459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-KR" alt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건강걷기활동</a:t>
            </a:r>
            <a:endParaRPr lang="en-US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56176" y="2633503"/>
            <a:ext cx="2932914" cy="1592744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en-US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- </a:t>
            </a:r>
            <a:r>
              <a:rPr lang="ko-KR" altLang="en-US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지역사회 네트워크 활용</a:t>
            </a:r>
            <a:r>
              <a:rPr lang="en-US" altLang="ko-KR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(</a:t>
            </a:r>
            <a:r>
              <a:rPr lang="ko-KR" altLang="en-US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기업</a:t>
            </a:r>
            <a:r>
              <a:rPr lang="en-US" altLang="ko-KR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, </a:t>
            </a:r>
            <a:r>
              <a:rPr lang="ko-KR" altLang="en-US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자원봉사센터 연계</a:t>
            </a:r>
            <a:r>
              <a:rPr lang="en-US" altLang="ko-KR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) </a:t>
            </a:r>
            <a:r>
              <a:rPr lang="ko-KR" altLang="en-US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하여 프로그램 원활히 운영</a:t>
            </a:r>
            <a:r>
              <a:rPr lang="en-US" altLang="ko-KR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.</a:t>
            </a:r>
            <a:br>
              <a:rPr lang="en-US" altLang="ko-KR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</a:br>
            <a:r>
              <a:rPr lang="en-US" altLang="ko-KR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- </a:t>
            </a:r>
            <a:r>
              <a:rPr lang="ko-KR" altLang="en-US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다양한 봉사자 참여를 통해 시각장애 인식 개선</a:t>
            </a:r>
            <a:r>
              <a:rPr lang="en-US" altLang="ko-KR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, </a:t>
            </a:r>
            <a:r>
              <a:rPr lang="ko-KR" altLang="en-US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확대</a:t>
            </a:r>
            <a:r>
              <a:rPr lang="en-US" altLang="ko-KR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.</a:t>
            </a:r>
            <a:r>
              <a:rPr lang="en-US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 </a:t>
            </a:r>
            <a:endParaRPr lang="en-US" sz="1300" b="1" kern="1200" dirty="0">
              <a:latin typeface="나눔스퀘어OTF Bold" panose="020B0600000101010101" pitchFamily="34" charset="-127"/>
              <a:ea typeface="나눔스퀘어OTF Bold" panose="020B0600000101010101" pitchFamily="34" charset="-127"/>
              <a:cs typeface="Arial" pitchFamily="34" charset="0"/>
            </a:endParaRPr>
          </a:p>
        </p:txBody>
      </p:sp>
      <p:cxnSp>
        <p:nvCxnSpPr>
          <p:cNvPr id="47" name="Straight Connector 46"/>
          <p:cNvCxnSpPr>
            <a:stCxn id="45" idx="0"/>
            <a:endCxn id="38" idx="5"/>
          </p:cNvCxnSpPr>
          <p:nvPr/>
        </p:nvCxnSpPr>
        <p:spPr>
          <a:xfrm flipH="1" flipV="1">
            <a:off x="7212402" y="1897746"/>
            <a:ext cx="512524" cy="44503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 bwMode="gray">
          <a:xfrm>
            <a:off x="3614928" y="3988012"/>
            <a:ext cx="2132183" cy="30459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-KR" altLang="en-US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체능교실</a:t>
            </a:r>
            <a:endParaRPr lang="en-US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347864" y="4328427"/>
            <a:ext cx="3515664" cy="1592744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en-US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- </a:t>
            </a:r>
            <a:r>
              <a:rPr lang="ko-KR" altLang="en-US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통합학교 체육활동에서 소외되었던 활동</a:t>
            </a:r>
            <a:r>
              <a:rPr lang="en-US" altLang="ko-KR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, </a:t>
            </a:r>
            <a:r>
              <a:rPr lang="ko-KR" altLang="en-US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스포츠 참여 기회 제공</a:t>
            </a:r>
            <a:r>
              <a:rPr lang="en-US" altLang="ko-KR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. </a:t>
            </a:r>
            <a:br>
              <a:rPr lang="en-US" altLang="ko-KR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</a:br>
            <a:r>
              <a:rPr lang="en-US" altLang="ko-KR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- </a:t>
            </a:r>
            <a:r>
              <a:rPr lang="en-US" altLang="ko-KR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‘</a:t>
            </a:r>
            <a:r>
              <a:rPr lang="ko-KR" altLang="en-US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서울특별시 장애인체육회 지원사업</a:t>
            </a:r>
            <a:r>
              <a:rPr lang="en-US" altLang="ko-KR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’ </a:t>
            </a:r>
            <a:r>
              <a:rPr lang="ko-KR" altLang="en-US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통해 좀더 다양한 운동도구 구입 및 활용으로 보다 다양한 운동참여 기회부여</a:t>
            </a:r>
            <a:r>
              <a:rPr lang="en-US" altLang="ko-KR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. </a:t>
            </a:r>
            <a:endParaRPr lang="en-US" sz="1300" b="1" kern="1200" dirty="0">
              <a:latin typeface="나눔스퀘어OTF Bold" panose="020B0600000101010101" pitchFamily="34" charset="-127"/>
              <a:ea typeface="나눔스퀘어OTF Bold" panose="020B0600000101010101" pitchFamily="34" charset="-127"/>
              <a:cs typeface="Arial" pitchFamily="34" charset="0"/>
            </a:endParaRPr>
          </a:p>
        </p:txBody>
      </p:sp>
      <p:cxnSp>
        <p:nvCxnSpPr>
          <p:cNvPr id="53" name="Straight Connector 52"/>
          <p:cNvCxnSpPr>
            <a:stCxn id="51" idx="0"/>
            <a:endCxn id="39" idx="4"/>
          </p:cNvCxnSpPr>
          <p:nvPr/>
        </p:nvCxnSpPr>
        <p:spPr>
          <a:xfrm flipH="1" flipV="1">
            <a:off x="4216811" y="3565100"/>
            <a:ext cx="464209" cy="42291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 bwMode="gray">
          <a:xfrm>
            <a:off x="409767" y="4593757"/>
            <a:ext cx="2132183" cy="30459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-KR" altLang="en-US" b="1" kern="12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건강멘토링</a:t>
            </a:r>
            <a:endParaRPr lang="en-US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51520" y="4898355"/>
            <a:ext cx="3240360" cy="1292662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en-US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- </a:t>
            </a:r>
            <a:r>
              <a:rPr lang="ko-KR" altLang="en-US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복지관 내방이 어려운 </a:t>
            </a:r>
            <a:r>
              <a:rPr lang="ko-KR" altLang="en-US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대상자에게 개별화 맞춤 방문 서비스 실시</a:t>
            </a:r>
            <a:r>
              <a:rPr lang="en-US" altLang="ko-KR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. </a:t>
            </a:r>
            <a:r>
              <a:rPr lang="en-US" altLang="ko-KR" sz="1300" b="1" dirty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/>
            </a:r>
            <a:br>
              <a:rPr lang="en-US" altLang="ko-KR" sz="1300" b="1" dirty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</a:br>
            <a:r>
              <a:rPr lang="en-US" altLang="ko-KR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- </a:t>
            </a:r>
            <a:r>
              <a:rPr lang="ko-KR" altLang="en-US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개별화 맞춤 서비스에 따른 운동효과 제시 </a:t>
            </a:r>
            <a:endParaRPr lang="en-US" altLang="ko-KR" sz="1300" b="1" dirty="0" smtClean="0">
              <a:latin typeface="나눔스퀘어OTF Bold" panose="020B0600000101010101" pitchFamily="34" charset="-127"/>
              <a:ea typeface="나눔스퀘어OTF Bold" panose="020B0600000101010101" pitchFamily="34" charset="-127"/>
              <a:cs typeface="Arial" pitchFamily="34" charset="0"/>
            </a:endParaRPr>
          </a:p>
        </p:txBody>
      </p:sp>
      <p:cxnSp>
        <p:nvCxnSpPr>
          <p:cNvPr id="58" name="Straight Connector 57"/>
          <p:cNvCxnSpPr>
            <a:stCxn id="56" idx="0"/>
          </p:cNvCxnSpPr>
          <p:nvPr/>
        </p:nvCxnSpPr>
        <p:spPr>
          <a:xfrm rot="16200000" flipV="1">
            <a:off x="1011277" y="4129175"/>
            <a:ext cx="670344" cy="2588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796509" y="1323937"/>
            <a:ext cx="4491099" cy="1323439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l" rtl="0"/>
            <a:r>
              <a:rPr lang="en-US" sz="2000" kern="1200" dirty="0" smtClean="0">
                <a:solidFill>
                  <a:schemeClr val="tx2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2017 BEST </a:t>
            </a:r>
            <a:r>
              <a:rPr lang="en-US" sz="2000" dirty="0" smtClean="0">
                <a:solidFill>
                  <a:schemeClr val="tx2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3. </a:t>
            </a:r>
          </a:p>
          <a:p>
            <a:pPr marL="457200" indent="-457200" algn="l" rtl="0">
              <a:buAutoNum type="arabicPeriod"/>
            </a:pPr>
            <a:r>
              <a:rPr lang="ko-KR" altLang="en-US" sz="2000" kern="1200" dirty="0" err="1" smtClean="0">
                <a:solidFill>
                  <a:schemeClr val="tx2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건강멘토링</a:t>
            </a:r>
            <a:endParaRPr lang="en-US" altLang="ko-KR" sz="2000" kern="1200" dirty="0" smtClean="0">
              <a:solidFill>
                <a:schemeClr val="tx2"/>
              </a:solidFill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  <a:p>
            <a:pPr marL="457200" indent="-457200" algn="l" rtl="0">
              <a:buAutoNum type="arabicPeriod"/>
            </a:pPr>
            <a:r>
              <a:rPr lang="ko-KR" altLang="en-US" sz="2000" dirty="0" smtClean="0">
                <a:solidFill>
                  <a:schemeClr val="tx2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체능교실</a:t>
            </a:r>
            <a:endParaRPr lang="en-US" altLang="ko-KR" sz="2000" dirty="0" smtClean="0">
              <a:solidFill>
                <a:schemeClr val="tx2"/>
              </a:solidFill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  <a:p>
            <a:pPr marL="457200" indent="-457200" algn="l" rtl="0">
              <a:buAutoNum type="arabicPeriod"/>
            </a:pPr>
            <a:r>
              <a:rPr lang="ko-KR" altLang="en-US" sz="2000" kern="1200" dirty="0" smtClean="0">
                <a:solidFill>
                  <a:schemeClr val="tx2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건강걷기활동</a:t>
            </a:r>
            <a:endParaRPr lang="en-US" sz="2000" kern="1200" dirty="0">
              <a:solidFill>
                <a:schemeClr val="tx2"/>
              </a:solidFill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scene3d>
            <a:camera prst="obliqueTopLef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ko-KR" altLang="en-US" i="0" dirty="0" err="1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스포츠여가팀</a:t>
            </a:r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</a:t>
            </a:r>
            <a:r>
              <a:rPr 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BEST </a:t>
            </a:r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운영 단위사업 </a:t>
            </a:r>
            <a:endParaRPr lang="en-US" i="0" dirty="0"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G_Title 1"/>
          <p:cNvSpPr>
            <a:spLocks noGrp="1"/>
          </p:cNvSpPr>
          <p:nvPr>
            <p:ph type="title"/>
          </p:nvPr>
        </p:nvSpPr>
        <p:spPr bwMode="auto">
          <a:scene3d>
            <a:camera prst="obliqueTopLeft"/>
            <a:lightRig rig="threePt" dir="t"/>
          </a:scene3d>
        </p:spPr>
        <p:txBody>
          <a:bodyPr/>
          <a:lstStyle/>
          <a:p>
            <a:r>
              <a:rPr lang="ko-KR" altLang="en-US" i="0" dirty="0" err="1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건강멘토링</a:t>
            </a:r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프로그램 개요</a:t>
            </a:r>
            <a:endParaRPr lang="en-US" i="0" dirty="0"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</p:txBody>
      </p:sp>
      <p:sp>
        <p:nvSpPr>
          <p:cNvPr id="20" name="TG_TextBox 26" hidden="1"/>
          <p:cNvSpPr txBox="1"/>
          <p:nvPr/>
        </p:nvSpPr>
        <p:spPr>
          <a:xfrm>
            <a:off x="6908832" y="6581001"/>
            <a:ext cx="2235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2"/>
                </a:solidFill>
              </a:rPr>
              <a:t>Designed by Guild Design Inc.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4" name="Rounded Rectangle 42"/>
          <p:cNvSpPr/>
          <p:nvPr/>
        </p:nvSpPr>
        <p:spPr bwMode="gray">
          <a:xfrm>
            <a:off x="1285830" y="1672262"/>
            <a:ext cx="6654888" cy="1077607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</a:gsLst>
          </a:gradFill>
          <a:ln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80000" rtlCol="0" anchor="ctr"/>
          <a:lstStyle/>
          <a:p>
            <a:endParaRPr lang="en-US" sz="1600" b="1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1. 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개별 맞춤 운동처방 및 지도를 통한 건강 증진</a:t>
            </a:r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2. 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참여자 만족도 </a:t>
            </a:r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80% 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이상 달성</a:t>
            </a:r>
            <a:r>
              <a:rPr lang="en-US" altLang="ko-KR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3. </a:t>
            </a:r>
            <a:r>
              <a:rPr lang="ko-KR" altLang="en-US" sz="1600" b="1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실인원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12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명</a:t>
            </a:r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연인원 </a:t>
            </a:r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324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명 달성</a:t>
            </a:r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15" name="Rounded Rectangle 44"/>
          <p:cNvSpPr/>
          <p:nvPr/>
        </p:nvSpPr>
        <p:spPr bwMode="gray">
          <a:xfrm>
            <a:off x="2368440" y="1484784"/>
            <a:ext cx="4591116" cy="35226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cs typeface="Arial" pitchFamily="34" charset="0"/>
              </a:rPr>
              <a:t>목        표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6" name="Rounded Rectangle 45"/>
          <p:cNvSpPr/>
          <p:nvPr/>
        </p:nvSpPr>
        <p:spPr bwMode="gray">
          <a:xfrm>
            <a:off x="1285830" y="3101859"/>
            <a:ext cx="6654888" cy="1439343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</a:gsLst>
          </a:gradFill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80000" rtlCol="0" anchor="ctr"/>
          <a:lstStyle/>
          <a:p>
            <a:endParaRPr lang="en-US" altLang="ko-KR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ko-KR" altLang="en-US" sz="1600" b="1" dirty="0" smtClean="0">
                <a:solidFill>
                  <a:schemeClr val="accent3">
                    <a:lumMod val="50000"/>
                  </a:schemeClr>
                </a:solidFill>
              </a:rPr>
              <a:t>개인당 주 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ko-KR" altLang="en-US" sz="1600" b="1" dirty="0" smtClean="0">
                <a:solidFill>
                  <a:schemeClr val="accent3">
                    <a:lumMod val="50000"/>
                  </a:schemeClr>
                </a:solidFill>
              </a:rPr>
              <a:t>회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, 50</a:t>
            </a:r>
            <a:r>
              <a:rPr lang="ko-KR" altLang="en-US" sz="1600" b="1" dirty="0" smtClean="0">
                <a:solidFill>
                  <a:schemeClr val="accent3">
                    <a:lumMod val="50000"/>
                  </a:schemeClr>
                </a:solidFill>
              </a:rPr>
              <a:t>분씩 운동 실시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ko-KR" altLang="en-US" sz="1600" b="1" dirty="0" smtClean="0">
                <a:solidFill>
                  <a:schemeClr val="accent3">
                    <a:lumMod val="50000"/>
                  </a:schemeClr>
                </a:solidFill>
              </a:rPr>
              <a:t>비만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ko-KR" altLang="en-US" sz="1600" b="1" dirty="0" smtClean="0">
                <a:solidFill>
                  <a:schemeClr val="accent3">
                    <a:lumMod val="50000"/>
                  </a:schemeClr>
                </a:solidFill>
              </a:rPr>
              <a:t>체지방 감량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ko-KR" altLang="en-US" sz="1600" b="1" dirty="0" smtClean="0">
                <a:solidFill>
                  <a:schemeClr val="accent3">
                    <a:lumMod val="50000"/>
                  </a:schemeClr>
                </a:solidFill>
              </a:rPr>
              <a:t>위한 맞춤형 프로그램 운영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ko-KR" altLang="en-US" sz="1600" b="1" dirty="0" smtClean="0">
                <a:solidFill>
                  <a:schemeClr val="accent3">
                    <a:lumMod val="50000"/>
                  </a:schemeClr>
                </a:solidFill>
              </a:rPr>
              <a:t>대사증후군을 위한 맞춤형 프로그램 운영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ko-KR" altLang="en-US" sz="1600" b="1" dirty="0" smtClean="0">
                <a:solidFill>
                  <a:schemeClr val="accent3">
                    <a:lumMod val="50000"/>
                  </a:schemeClr>
                </a:solidFill>
              </a:rPr>
              <a:t>자세교정을 위한 맞춤형 프로그램 운영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Rounded Rectangle 46"/>
          <p:cNvSpPr/>
          <p:nvPr/>
        </p:nvSpPr>
        <p:spPr bwMode="gray">
          <a:xfrm>
            <a:off x="2368440" y="2924944"/>
            <a:ext cx="4591116" cy="35226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cs typeface="Arial" pitchFamily="34" charset="0"/>
              </a:rPr>
              <a:t>내        용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8" name="Rounded Rectangle 47"/>
          <p:cNvSpPr/>
          <p:nvPr/>
        </p:nvSpPr>
        <p:spPr bwMode="gray">
          <a:xfrm>
            <a:off x="1301488" y="4912622"/>
            <a:ext cx="6654888" cy="1324690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rgbClr val="FFFFFF"/>
              </a:gs>
            </a:gsLst>
          </a:gra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80000" rtlCol="0" anchor="ctr" anchorCtr="0"/>
          <a:lstStyle/>
          <a:p>
            <a:endParaRPr lang="en-US" sz="1600" b="1" dirty="0" smtClean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기       간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: 2017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년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3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월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~ 11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월</a:t>
            </a:r>
            <a:endParaRPr lang="en-US" altLang="ko-KR" sz="1600" b="1" dirty="0" smtClean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ko-KR" altLang="en-US" sz="1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운영일시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: 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월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~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금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/ 09:00~12:00(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주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1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회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1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시간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</a:rPr>
              <a:t>장       소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</a:rPr>
              <a:t>각 이용자 가정</a:t>
            </a:r>
            <a:endParaRPr lang="en-US" altLang="ko-KR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</a:rPr>
              <a:t>정       원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</a:rPr>
              <a:t>: 12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</a:rPr>
              <a:t>명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</a:rPr>
              <a:t>강동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</a:rPr>
              <a:t>송파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</a:rPr>
              <a:t>광진 거주자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en-US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Rounded Rectangle 48"/>
          <p:cNvSpPr/>
          <p:nvPr/>
        </p:nvSpPr>
        <p:spPr bwMode="gray">
          <a:xfrm>
            <a:off x="2390742" y="4725144"/>
            <a:ext cx="4591116" cy="35226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cs typeface="Arial" pitchFamily="34" charset="0"/>
              </a:rPr>
              <a:t>개        요</a:t>
            </a:r>
            <a:endParaRPr lang="en-US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8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i="0" dirty="0" err="1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건강멘토링</a:t>
            </a:r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프로그램 운영과정</a:t>
            </a:r>
            <a:endParaRPr lang="en-US" i="0" dirty="0">
              <a:latin typeface="+mn-lt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08012" y="1484784"/>
            <a:ext cx="7697788" cy="4505916"/>
            <a:chOff x="1185863" y="1885895"/>
            <a:chExt cx="6542085" cy="3703693"/>
          </a:xfrm>
        </p:grpSpPr>
        <p:sp>
          <p:nvSpPr>
            <p:cNvPr id="10" name="Line Callout 1 (Accent Bar) 9"/>
            <p:cNvSpPr>
              <a:spLocks/>
            </p:cNvSpPr>
            <p:nvPr/>
          </p:nvSpPr>
          <p:spPr bwMode="auto">
            <a:xfrm>
              <a:off x="3387977" y="1885895"/>
              <a:ext cx="2944560" cy="485775"/>
            </a:xfrm>
            <a:prstGeom prst="accentCallout1">
              <a:avLst>
                <a:gd name="adj1" fmla="val 43137"/>
                <a:gd name="adj2" fmla="val -4587"/>
                <a:gd name="adj3" fmla="val 156209"/>
                <a:gd name="adj4" fmla="val -23106"/>
              </a:avLst>
            </a:prstGeom>
            <a:noFill/>
            <a:ln w="19050" algn="ctr">
              <a:solidFill>
                <a:schemeClr val="accent5"/>
              </a:solidFill>
              <a:miter lim="800000"/>
              <a:headEnd/>
              <a:tailEnd type="oval" w="med" len="med"/>
            </a:ln>
          </p:spPr>
          <p:txBody>
            <a:bodyPr anchor="ctr"/>
            <a:lstStyle/>
            <a:p>
              <a:pPr algn="l">
                <a:lnSpc>
                  <a:spcPct val="120000"/>
                </a:lnSpc>
                <a:buClr>
                  <a:schemeClr val="tx1"/>
                </a:buClr>
                <a:buSzPct val="60000"/>
              </a:pPr>
              <a:r>
                <a:rPr lang="en-US" altLang="ko-KR" sz="2000" b="1" dirty="0" smtClean="0">
                  <a:solidFill>
                    <a:srgbClr val="7CB96A"/>
                  </a:solidFill>
                </a:rPr>
                <a:t>1. </a:t>
              </a:r>
              <a:r>
                <a:rPr lang="ko-KR" altLang="en-US" sz="2000" b="1" dirty="0" smtClean="0">
                  <a:solidFill>
                    <a:srgbClr val="7CB96A"/>
                  </a:solidFill>
                </a:rPr>
                <a:t>대상자 발굴 및 선정</a:t>
              </a:r>
              <a:endParaRPr lang="en-US" altLang="ko-KR" sz="2000" b="1" dirty="0" smtClean="0">
                <a:solidFill>
                  <a:srgbClr val="7CB96A"/>
                </a:solidFill>
              </a:endParaRPr>
            </a:p>
          </p:txBody>
        </p:sp>
        <p:grpSp>
          <p:nvGrpSpPr>
            <p:cNvPr id="4" name="TG_Group 8"/>
            <p:cNvGrpSpPr>
              <a:grpSpLocks/>
            </p:cNvGrpSpPr>
            <p:nvPr/>
          </p:nvGrpSpPr>
          <p:grpSpPr bwMode="auto">
            <a:xfrm>
              <a:off x="2795588" y="2424113"/>
              <a:ext cx="3497262" cy="895350"/>
              <a:chOff x="1761" y="1527"/>
              <a:chExt cx="2203" cy="564"/>
            </a:xfrm>
          </p:grpSpPr>
          <p:sp>
            <p:nvSpPr>
              <p:cNvPr id="13" name="TG_AutoShape 9"/>
              <p:cNvSpPr>
                <a:spLocks noChangeArrowheads="1"/>
              </p:cNvSpPr>
              <p:nvPr/>
            </p:nvSpPr>
            <p:spPr bwMode="gray">
              <a:xfrm>
                <a:off x="1761" y="1527"/>
                <a:ext cx="1152" cy="564"/>
              </a:xfrm>
              <a:prstGeom prst="notchedRightArrow">
                <a:avLst>
                  <a:gd name="adj1" fmla="val 60639"/>
                  <a:gd name="adj2" fmla="val 44322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en-US" sz="1400"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endParaRPr>
              </a:p>
            </p:txBody>
          </p:sp>
          <p:sp>
            <p:nvSpPr>
              <p:cNvPr id="14" name="TG_AutoShape 10"/>
              <p:cNvSpPr>
                <a:spLocks noChangeArrowheads="1"/>
              </p:cNvSpPr>
              <p:nvPr/>
            </p:nvSpPr>
            <p:spPr bwMode="gray">
              <a:xfrm>
                <a:off x="2812" y="1527"/>
                <a:ext cx="1152" cy="564"/>
              </a:xfrm>
              <a:prstGeom prst="notchedRightArrow">
                <a:avLst>
                  <a:gd name="adj1" fmla="val 60639"/>
                  <a:gd name="adj2" fmla="val 44322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en-US" sz="1400"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endParaRPr>
              </a:p>
            </p:txBody>
          </p:sp>
        </p:grpSp>
        <p:sp>
          <p:nvSpPr>
            <p:cNvPr id="15" name="AutoShape 11"/>
            <p:cNvSpPr>
              <a:spLocks noChangeArrowheads="1"/>
            </p:cNvSpPr>
            <p:nvPr/>
          </p:nvSpPr>
          <p:spPr bwMode="gray">
            <a:xfrm flipH="1">
              <a:off x="2760662" y="4694238"/>
              <a:ext cx="1773543" cy="895350"/>
            </a:xfrm>
            <a:prstGeom prst="notchedRightArrow">
              <a:avLst>
                <a:gd name="adj1" fmla="val 59222"/>
                <a:gd name="adj2" fmla="val 48774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sz="1400">
                <a:latin typeface="나눔스퀘어OTF ExtraBold" panose="020B0600000101010101" pitchFamily="34" charset="-127"/>
                <a:ea typeface="나눔스퀘어OTF ExtraBold" panose="020B0600000101010101" pitchFamily="34" charset="-127"/>
              </a:endParaRPr>
            </a:p>
          </p:txBody>
        </p:sp>
        <p:grpSp>
          <p:nvGrpSpPr>
            <p:cNvPr id="5" name="TG_Group 12"/>
            <p:cNvGrpSpPr>
              <a:grpSpLocks/>
            </p:cNvGrpSpPr>
            <p:nvPr/>
          </p:nvGrpSpPr>
          <p:grpSpPr bwMode="auto">
            <a:xfrm>
              <a:off x="6155631" y="2559535"/>
              <a:ext cx="1572317" cy="2973388"/>
              <a:chOff x="3884" y="1584"/>
              <a:chExt cx="1011" cy="1873"/>
            </a:xfrm>
          </p:grpSpPr>
          <p:sp>
            <p:nvSpPr>
              <p:cNvPr id="17" name="TG_Freeform 13"/>
              <p:cNvSpPr>
                <a:spLocks/>
              </p:cNvSpPr>
              <p:nvPr/>
            </p:nvSpPr>
            <p:spPr bwMode="gray">
              <a:xfrm>
                <a:off x="3884" y="1584"/>
                <a:ext cx="1011" cy="94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150" y="228"/>
                  </a:cxn>
                  <a:cxn ang="0">
                    <a:pos x="2" y="402"/>
                  </a:cxn>
                  <a:cxn ang="0">
                    <a:pos x="650" y="846"/>
                  </a:cxn>
                  <a:cxn ang="0">
                    <a:pos x="540" y="834"/>
                  </a:cxn>
                  <a:cxn ang="0">
                    <a:pos x="832" y="1014"/>
                  </a:cxn>
                  <a:cxn ang="0">
                    <a:pos x="1086" y="768"/>
                  </a:cxn>
                  <a:cxn ang="0">
                    <a:pos x="992" y="778"/>
                  </a:cxn>
                  <a:cxn ang="0">
                    <a:pos x="0" y="60"/>
                  </a:cxn>
                </a:cxnLst>
                <a:rect l="0" t="0" r="r" b="b"/>
                <a:pathLst>
                  <a:path w="1086" h="1014">
                    <a:moveTo>
                      <a:pt x="0" y="60"/>
                    </a:moveTo>
                    <a:cubicBezTo>
                      <a:pt x="75" y="144"/>
                      <a:pt x="150" y="228"/>
                      <a:pt x="150" y="228"/>
                    </a:cubicBezTo>
                    <a:cubicBezTo>
                      <a:pt x="150" y="228"/>
                      <a:pt x="76" y="315"/>
                      <a:pt x="2" y="402"/>
                    </a:cubicBezTo>
                    <a:cubicBezTo>
                      <a:pt x="556" y="354"/>
                      <a:pt x="650" y="846"/>
                      <a:pt x="650" y="846"/>
                    </a:cubicBezTo>
                    <a:lnTo>
                      <a:pt x="540" y="834"/>
                    </a:lnTo>
                    <a:lnTo>
                      <a:pt x="832" y="1014"/>
                    </a:lnTo>
                    <a:lnTo>
                      <a:pt x="1086" y="768"/>
                    </a:lnTo>
                    <a:lnTo>
                      <a:pt x="992" y="778"/>
                    </a:lnTo>
                    <a:cubicBezTo>
                      <a:pt x="992" y="778"/>
                      <a:pt x="864" y="0"/>
                      <a:pt x="0" y="6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en-US" sz="1400"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endParaRPr>
              </a:p>
            </p:txBody>
          </p:sp>
          <p:sp>
            <p:nvSpPr>
              <p:cNvPr id="18" name="TG_Freeform 14"/>
              <p:cNvSpPr>
                <a:spLocks/>
              </p:cNvSpPr>
              <p:nvPr/>
            </p:nvSpPr>
            <p:spPr bwMode="gray">
              <a:xfrm>
                <a:off x="3893" y="2513"/>
                <a:ext cx="1002" cy="944"/>
              </a:xfrm>
              <a:custGeom>
                <a:avLst/>
                <a:gdLst/>
                <a:ahLst/>
                <a:cxnLst>
                  <a:cxn ang="0">
                    <a:pos x="1024" y="0"/>
                  </a:cxn>
                  <a:cxn ang="0">
                    <a:pos x="862" y="152"/>
                  </a:cxn>
                  <a:cxn ang="0">
                    <a:pos x="670" y="34"/>
                  </a:cxn>
                  <a:cxn ang="0">
                    <a:pos x="218" y="554"/>
                  </a:cxn>
                  <a:cxn ang="0">
                    <a:pos x="240" y="452"/>
                  </a:cxn>
                  <a:cxn ang="0">
                    <a:pos x="0" y="738"/>
                  </a:cxn>
                  <a:cxn ang="0">
                    <a:pos x="226" y="986"/>
                  </a:cxn>
                  <a:cxn ang="0">
                    <a:pos x="224" y="884"/>
                  </a:cxn>
                  <a:cxn ang="0">
                    <a:pos x="1024" y="0"/>
                  </a:cxn>
                </a:cxnLst>
                <a:rect l="0" t="0" r="r" b="b"/>
                <a:pathLst>
                  <a:path w="1028" h="986">
                    <a:moveTo>
                      <a:pt x="1024" y="0"/>
                    </a:moveTo>
                    <a:lnTo>
                      <a:pt x="862" y="152"/>
                    </a:lnTo>
                    <a:lnTo>
                      <a:pt x="670" y="34"/>
                    </a:lnTo>
                    <a:cubicBezTo>
                      <a:pt x="664" y="424"/>
                      <a:pt x="334" y="538"/>
                      <a:pt x="218" y="554"/>
                    </a:cubicBezTo>
                    <a:cubicBezTo>
                      <a:pt x="229" y="503"/>
                      <a:pt x="240" y="452"/>
                      <a:pt x="240" y="452"/>
                    </a:cubicBezTo>
                    <a:lnTo>
                      <a:pt x="0" y="738"/>
                    </a:lnTo>
                    <a:lnTo>
                      <a:pt x="226" y="986"/>
                    </a:lnTo>
                    <a:cubicBezTo>
                      <a:pt x="226" y="986"/>
                      <a:pt x="225" y="935"/>
                      <a:pt x="224" y="884"/>
                    </a:cubicBezTo>
                    <a:cubicBezTo>
                      <a:pt x="494" y="878"/>
                      <a:pt x="1028" y="602"/>
                      <a:pt x="1024" y="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en-US" sz="1400"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endParaRPr>
              </a:p>
            </p:txBody>
          </p:sp>
        </p:grpSp>
        <p:grpSp>
          <p:nvGrpSpPr>
            <p:cNvPr id="6" name="TG_Group 15"/>
            <p:cNvGrpSpPr>
              <a:grpSpLocks/>
            </p:cNvGrpSpPr>
            <p:nvPr/>
          </p:nvGrpSpPr>
          <p:grpSpPr bwMode="auto">
            <a:xfrm flipH="1" flipV="1">
              <a:off x="1185863" y="2468563"/>
              <a:ext cx="1752600" cy="3022600"/>
              <a:chOff x="838" y="1584"/>
              <a:chExt cx="1104" cy="1904"/>
            </a:xfrm>
          </p:grpSpPr>
          <p:sp>
            <p:nvSpPr>
              <p:cNvPr id="20" name="TG_Freeform 16"/>
              <p:cNvSpPr>
                <a:spLocks/>
              </p:cNvSpPr>
              <p:nvPr/>
            </p:nvSpPr>
            <p:spPr bwMode="gray">
              <a:xfrm>
                <a:off x="856" y="1584"/>
                <a:ext cx="1086" cy="1014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150" y="228"/>
                  </a:cxn>
                  <a:cxn ang="0">
                    <a:pos x="2" y="402"/>
                  </a:cxn>
                  <a:cxn ang="0">
                    <a:pos x="650" y="846"/>
                  </a:cxn>
                  <a:cxn ang="0">
                    <a:pos x="540" y="834"/>
                  </a:cxn>
                  <a:cxn ang="0">
                    <a:pos x="832" y="1014"/>
                  </a:cxn>
                  <a:cxn ang="0">
                    <a:pos x="1086" y="768"/>
                  </a:cxn>
                  <a:cxn ang="0">
                    <a:pos x="992" y="778"/>
                  </a:cxn>
                  <a:cxn ang="0">
                    <a:pos x="0" y="60"/>
                  </a:cxn>
                </a:cxnLst>
                <a:rect l="0" t="0" r="r" b="b"/>
                <a:pathLst>
                  <a:path w="1086" h="1014">
                    <a:moveTo>
                      <a:pt x="0" y="60"/>
                    </a:moveTo>
                    <a:cubicBezTo>
                      <a:pt x="75" y="144"/>
                      <a:pt x="150" y="228"/>
                      <a:pt x="150" y="228"/>
                    </a:cubicBezTo>
                    <a:cubicBezTo>
                      <a:pt x="150" y="228"/>
                      <a:pt x="76" y="315"/>
                      <a:pt x="2" y="402"/>
                    </a:cubicBezTo>
                    <a:cubicBezTo>
                      <a:pt x="556" y="354"/>
                      <a:pt x="650" y="846"/>
                      <a:pt x="650" y="846"/>
                    </a:cubicBezTo>
                    <a:lnTo>
                      <a:pt x="540" y="834"/>
                    </a:lnTo>
                    <a:lnTo>
                      <a:pt x="832" y="1014"/>
                    </a:lnTo>
                    <a:lnTo>
                      <a:pt x="1086" y="768"/>
                    </a:lnTo>
                    <a:lnTo>
                      <a:pt x="992" y="778"/>
                    </a:lnTo>
                    <a:cubicBezTo>
                      <a:pt x="992" y="778"/>
                      <a:pt x="864" y="0"/>
                      <a:pt x="0" y="6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en-US" sz="1400"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endParaRPr>
              </a:p>
            </p:txBody>
          </p:sp>
          <p:sp>
            <p:nvSpPr>
              <p:cNvPr id="21" name="TG_Freeform 17"/>
              <p:cNvSpPr>
                <a:spLocks/>
              </p:cNvSpPr>
              <p:nvPr/>
            </p:nvSpPr>
            <p:spPr bwMode="gray">
              <a:xfrm>
                <a:off x="838" y="2502"/>
                <a:ext cx="1028" cy="986"/>
              </a:xfrm>
              <a:custGeom>
                <a:avLst/>
                <a:gdLst/>
                <a:ahLst/>
                <a:cxnLst>
                  <a:cxn ang="0">
                    <a:pos x="1024" y="0"/>
                  </a:cxn>
                  <a:cxn ang="0">
                    <a:pos x="862" y="152"/>
                  </a:cxn>
                  <a:cxn ang="0">
                    <a:pos x="670" y="34"/>
                  </a:cxn>
                  <a:cxn ang="0">
                    <a:pos x="218" y="554"/>
                  </a:cxn>
                  <a:cxn ang="0">
                    <a:pos x="240" y="452"/>
                  </a:cxn>
                  <a:cxn ang="0">
                    <a:pos x="0" y="738"/>
                  </a:cxn>
                  <a:cxn ang="0">
                    <a:pos x="226" y="986"/>
                  </a:cxn>
                  <a:cxn ang="0">
                    <a:pos x="224" y="884"/>
                  </a:cxn>
                  <a:cxn ang="0">
                    <a:pos x="1024" y="0"/>
                  </a:cxn>
                </a:cxnLst>
                <a:rect l="0" t="0" r="r" b="b"/>
                <a:pathLst>
                  <a:path w="1028" h="986">
                    <a:moveTo>
                      <a:pt x="1024" y="0"/>
                    </a:moveTo>
                    <a:lnTo>
                      <a:pt x="862" y="152"/>
                    </a:lnTo>
                    <a:lnTo>
                      <a:pt x="670" y="34"/>
                    </a:lnTo>
                    <a:cubicBezTo>
                      <a:pt x="664" y="424"/>
                      <a:pt x="334" y="538"/>
                      <a:pt x="218" y="554"/>
                    </a:cubicBezTo>
                    <a:cubicBezTo>
                      <a:pt x="229" y="503"/>
                      <a:pt x="240" y="452"/>
                      <a:pt x="240" y="452"/>
                    </a:cubicBezTo>
                    <a:lnTo>
                      <a:pt x="0" y="738"/>
                    </a:lnTo>
                    <a:lnTo>
                      <a:pt x="226" y="986"/>
                    </a:lnTo>
                    <a:cubicBezTo>
                      <a:pt x="226" y="986"/>
                      <a:pt x="225" y="935"/>
                      <a:pt x="224" y="884"/>
                    </a:cubicBezTo>
                    <a:cubicBezTo>
                      <a:pt x="494" y="878"/>
                      <a:pt x="1028" y="602"/>
                      <a:pt x="1024" y="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en-US" sz="1400"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endParaRPr>
              </a:p>
            </p:txBody>
          </p:sp>
        </p:grpSp>
        <p:sp>
          <p:nvSpPr>
            <p:cNvPr id="22" name="WordArt 18"/>
            <p:cNvSpPr>
              <a:spLocks noChangeArrowheads="1" noChangeShapeType="1" noTextEdit="1"/>
            </p:cNvSpPr>
            <p:nvPr/>
          </p:nvSpPr>
          <p:spPr bwMode="gray">
            <a:xfrm rot="18820646">
              <a:off x="1647825" y="2816449"/>
              <a:ext cx="2381250" cy="23780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4489116"/>
                </a:avLst>
              </a:prstTxWarp>
            </a:bodyPr>
            <a:lstStyle/>
            <a:p>
              <a:r>
                <a:rPr lang="ko-KR" altLang="en-US" sz="1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만족도 및 욕구조사</a:t>
              </a:r>
              <a:endParaRPr lang="en-US" sz="100" b="1" kern="1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endParaRPr>
            </a:p>
          </p:txBody>
        </p:sp>
        <p:sp>
          <p:nvSpPr>
            <p:cNvPr id="23" name="WordArt 19"/>
            <p:cNvSpPr>
              <a:spLocks noChangeArrowheads="1" noChangeShapeType="1" noTextEdit="1"/>
            </p:cNvSpPr>
            <p:nvPr/>
          </p:nvSpPr>
          <p:spPr bwMode="gray">
            <a:xfrm rot="2539541">
              <a:off x="1609724" y="2740249"/>
              <a:ext cx="2381250" cy="237807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623035"/>
                </a:avLst>
              </a:prstTxWarp>
            </a:bodyPr>
            <a:lstStyle/>
            <a:p>
              <a:r>
                <a:rPr lang="en-US" altLang="ko-KR" sz="1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  3</a:t>
              </a:r>
              <a:r>
                <a:rPr lang="ko-KR" altLang="en-US" sz="1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차 측정 평가  </a:t>
              </a:r>
              <a:endParaRPr lang="en-US" sz="100" b="1" kern="1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endParaRPr>
            </a:p>
          </p:txBody>
        </p:sp>
        <p:sp>
          <p:nvSpPr>
            <p:cNvPr id="24" name="WordArt 20"/>
            <p:cNvSpPr>
              <a:spLocks noChangeArrowheads="1" noChangeShapeType="1" noTextEdit="1"/>
            </p:cNvSpPr>
            <p:nvPr/>
          </p:nvSpPr>
          <p:spPr bwMode="gray">
            <a:xfrm rot="2506677">
              <a:off x="5064125" y="2890838"/>
              <a:ext cx="2381250" cy="23812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4491039"/>
                </a:avLst>
              </a:prstTxWarp>
            </a:bodyPr>
            <a:lstStyle/>
            <a:p>
              <a:r>
                <a:rPr lang="ko-KR" altLang="en-US" sz="1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개별화 계획 수립</a:t>
              </a:r>
              <a:endParaRPr lang="en-US" sz="100" b="1" kern="1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endParaRPr>
            </a:p>
          </p:txBody>
        </p:sp>
        <p:sp>
          <p:nvSpPr>
            <p:cNvPr id="25" name="WordArt 21"/>
            <p:cNvSpPr>
              <a:spLocks noChangeArrowheads="1" noChangeShapeType="1" noTextEdit="1"/>
            </p:cNvSpPr>
            <p:nvPr/>
          </p:nvSpPr>
          <p:spPr bwMode="gray">
            <a:xfrm rot="19250112">
              <a:off x="5141912" y="2738662"/>
              <a:ext cx="2381250" cy="237807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623035"/>
                </a:avLst>
              </a:prstTxWarp>
            </a:bodyPr>
            <a:lstStyle/>
            <a:p>
              <a:r>
                <a:rPr lang="ko-KR" altLang="en-US" sz="1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상반기 프로그램 진행</a:t>
              </a:r>
              <a:endParaRPr lang="en-US" sz="100" b="1" kern="1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endParaRPr>
            </a:p>
          </p:txBody>
        </p:sp>
        <p:sp>
          <p:nvSpPr>
            <p:cNvPr id="26" name="Rectangle 949"/>
            <p:cNvSpPr>
              <a:spLocks noChangeArrowheads="1"/>
            </p:cNvSpPr>
            <p:nvPr/>
          </p:nvSpPr>
          <p:spPr bwMode="gray">
            <a:xfrm>
              <a:off x="3085989" y="2714525"/>
              <a:ext cx="1382712" cy="27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1600" b="1" dirty="0" smtClean="0"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가정방문</a:t>
              </a:r>
              <a:r>
                <a:rPr lang="en-US" altLang="ko-KR" sz="1600" b="1" dirty="0" smtClean="0"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&amp;</a:t>
              </a:r>
              <a:r>
                <a:rPr lang="ko-KR" altLang="en-US" sz="1600" b="1" dirty="0" smtClean="0"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사정</a:t>
              </a:r>
              <a:endParaRPr lang="en-US" sz="1600" b="1" dirty="0">
                <a:solidFill>
                  <a:srgbClr val="FFFFFF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endParaRPr>
            </a:p>
          </p:txBody>
        </p:sp>
        <p:sp>
          <p:nvSpPr>
            <p:cNvPr id="27" name="Rectangle 949"/>
            <p:cNvSpPr>
              <a:spLocks noChangeArrowheads="1"/>
            </p:cNvSpPr>
            <p:nvPr/>
          </p:nvSpPr>
          <p:spPr bwMode="gray">
            <a:xfrm>
              <a:off x="4824330" y="2714525"/>
              <a:ext cx="1382712" cy="27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 b="1" dirty="0" smtClean="0"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1</a:t>
              </a:r>
              <a:r>
                <a:rPr lang="ko-KR" altLang="en-US" sz="1600" b="1" dirty="0" smtClean="0"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차 측정 평가</a:t>
              </a:r>
              <a:endParaRPr lang="en-US" sz="1600" b="1" dirty="0">
                <a:solidFill>
                  <a:srgbClr val="FFFFFF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endParaRPr>
            </a:p>
          </p:txBody>
        </p:sp>
        <p:sp>
          <p:nvSpPr>
            <p:cNvPr id="28" name="Rectangle 949"/>
            <p:cNvSpPr>
              <a:spLocks noChangeArrowheads="1"/>
            </p:cNvSpPr>
            <p:nvPr/>
          </p:nvSpPr>
          <p:spPr bwMode="gray">
            <a:xfrm>
              <a:off x="2853032" y="5013176"/>
              <a:ext cx="1518096" cy="29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rmAutofit fontScale="92500"/>
            </a:bodyPr>
            <a:lstStyle/>
            <a:p>
              <a:pPr algn="ctr"/>
              <a:r>
                <a:rPr lang="ko-KR" altLang="en-US" sz="1400" b="1" dirty="0" smtClean="0"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하반기 프로그램 진행</a:t>
              </a:r>
              <a:endParaRPr lang="en-US" altLang="ko-KR" sz="1400" b="1" dirty="0" smtClean="0">
                <a:solidFill>
                  <a:srgbClr val="FFFFFF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endParaRPr>
            </a:p>
          </p:txBody>
        </p:sp>
        <p:sp>
          <p:nvSpPr>
            <p:cNvPr id="30" name="AutoShape 11"/>
            <p:cNvSpPr>
              <a:spLocks noChangeArrowheads="1"/>
            </p:cNvSpPr>
            <p:nvPr/>
          </p:nvSpPr>
          <p:spPr bwMode="gray">
            <a:xfrm flipH="1">
              <a:off x="4395326" y="4750002"/>
              <a:ext cx="1937211" cy="829437"/>
            </a:xfrm>
            <a:prstGeom prst="notchedRightArrow">
              <a:avLst>
                <a:gd name="adj1" fmla="val 59222"/>
                <a:gd name="adj2" fmla="val 48774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sz="1400">
                <a:latin typeface="나눔스퀘어OTF ExtraBold" panose="020B0600000101010101" pitchFamily="34" charset="-127"/>
                <a:ea typeface="나눔스퀘어OTF ExtraBold" panose="020B0600000101010101" pitchFamily="34" charset="-127"/>
              </a:endParaRPr>
            </a:p>
          </p:txBody>
        </p:sp>
        <p:sp>
          <p:nvSpPr>
            <p:cNvPr id="31" name="Rectangle 949"/>
            <p:cNvSpPr>
              <a:spLocks noChangeArrowheads="1"/>
            </p:cNvSpPr>
            <p:nvPr/>
          </p:nvSpPr>
          <p:spPr bwMode="gray">
            <a:xfrm>
              <a:off x="4275899" y="5022852"/>
              <a:ext cx="2228850" cy="27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2</a:t>
              </a:r>
              <a:r>
                <a:rPr lang="ko-KR" altLang="en-US" sz="1600" b="1" dirty="0" smtClean="0"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차 측정 평가</a:t>
              </a:r>
              <a:endParaRPr lang="en-US" sz="1600" b="1" dirty="0">
                <a:solidFill>
                  <a:srgbClr val="FFFFFF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562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i="0" dirty="0" err="1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건강멘토링</a:t>
            </a:r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프로그램 운영결과</a:t>
            </a:r>
            <a:endParaRPr lang="en-US" dirty="0"/>
          </a:p>
        </p:txBody>
      </p:sp>
      <p:grpSp>
        <p:nvGrpSpPr>
          <p:cNvPr id="2" name="그룹 2"/>
          <p:cNvGrpSpPr/>
          <p:nvPr/>
        </p:nvGrpSpPr>
        <p:grpSpPr>
          <a:xfrm>
            <a:off x="752271" y="1844824"/>
            <a:ext cx="7843421" cy="3623119"/>
            <a:chOff x="752271" y="2244280"/>
            <a:chExt cx="7843421" cy="3623119"/>
          </a:xfrm>
          <a:effectLst>
            <a:reflection blurRad="3810" stA="50000" endPos="35000" dist="38100" dir="5400000" sy="-100000" algn="bl" rotWithShape="0"/>
          </a:effectLst>
        </p:grpSpPr>
        <p:grpSp>
          <p:nvGrpSpPr>
            <p:cNvPr id="3" name="Group 11"/>
            <p:cNvGrpSpPr/>
            <p:nvPr/>
          </p:nvGrpSpPr>
          <p:grpSpPr>
            <a:xfrm>
              <a:off x="2831573" y="2244281"/>
              <a:ext cx="5764119" cy="3607793"/>
              <a:chOff x="2883770" y="2234555"/>
              <a:chExt cx="5764119" cy="3607793"/>
            </a:xfrm>
            <a:effectLst/>
          </p:grpSpPr>
          <p:sp>
            <p:nvSpPr>
              <p:cNvPr id="13" name="Parallelogram 12"/>
              <p:cNvSpPr/>
              <p:nvPr/>
            </p:nvSpPr>
            <p:spPr bwMode="gray">
              <a:xfrm>
                <a:off x="2896005" y="4941168"/>
                <a:ext cx="5372505" cy="901180"/>
              </a:xfrm>
              <a:prstGeom prst="parallelogram">
                <a:avLst>
                  <a:gd name="adj" fmla="val 41191"/>
                </a:avLst>
              </a:prstGeom>
              <a:gradFill flip="none"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r>
                  <a:rPr lang="ko-KR" altLang="en-US" sz="1400" dirty="0" err="1" smtClean="0">
                    <a:solidFill>
                      <a:srgbClr val="000000"/>
                    </a:solidFill>
                    <a:cs typeface="Arial" pitchFamily="34" charset="0"/>
                  </a:rPr>
                  <a:t>체구성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,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체력측정을 통한 개별 목표설정 및 지도계획 수립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및 개별 맞춤운동 지도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</a:p>
            </p:txBody>
          </p:sp>
          <p:sp>
            <p:nvSpPr>
              <p:cNvPr id="14" name="Parallelogram 13"/>
              <p:cNvSpPr/>
              <p:nvPr/>
            </p:nvSpPr>
            <p:spPr bwMode="gray">
              <a:xfrm>
                <a:off x="3278221" y="4043899"/>
                <a:ext cx="5369667" cy="901180"/>
              </a:xfrm>
              <a:prstGeom prst="parallelogram">
                <a:avLst>
                  <a:gd name="adj" fmla="val 41192"/>
                </a:avLst>
              </a:prstGeom>
              <a:gradFill flip="none"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활용예산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: 680,000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원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보조금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)</a:t>
                </a:r>
              </a:p>
              <a:p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                780,000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원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후원금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)</a:t>
                </a:r>
              </a:p>
            </p:txBody>
          </p:sp>
          <p:sp>
            <p:nvSpPr>
              <p:cNvPr id="15" name="Parallelogram 14"/>
              <p:cNvSpPr/>
              <p:nvPr/>
            </p:nvSpPr>
            <p:spPr bwMode="gray">
              <a:xfrm flipH="1">
                <a:off x="3287949" y="3139227"/>
                <a:ext cx="5359940" cy="901180"/>
              </a:xfrm>
              <a:prstGeom prst="parallelogram">
                <a:avLst>
                  <a:gd name="adj" fmla="val 40112"/>
                </a:avLst>
              </a:prstGeom>
              <a:gradFill flip="none"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0800000" scaled="1"/>
                <a:tileRect/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rtlCol="0" anchor="ctr" anchorCtr="0"/>
              <a:lstStyle/>
              <a:p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운영인원 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: 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성인 시각장애인 남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·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여 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13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.(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남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:6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, 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여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:7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)</a:t>
                </a:r>
              </a:p>
              <a:p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   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시각장애 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급 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13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(40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대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-1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, 50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대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-10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, 60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대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-2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)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Parallelogram 15"/>
              <p:cNvSpPr/>
              <p:nvPr/>
            </p:nvSpPr>
            <p:spPr bwMode="gray">
              <a:xfrm flipH="1">
                <a:off x="2883770" y="2234555"/>
                <a:ext cx="5384740" cy="901180"/>
              </a:xfrm>
              <a:prstGeom prst="parallelogram">
                <a:avLst>
                  <a:gd name="adj" fmla="val 42271"/>
                </a:avLst>
              </a:prstGeom>
              <a:gradFill flip="none"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0800000" scaled="1"/>
                <a:tileRect/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Ins="108000" rtlCol="0" anchor="ctr">
                <a:noAutofit/>
              </a:bodyPr>
              <a:lstStyle/>
              <a:p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총 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30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주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(3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~11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) 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운영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</a:p>
              <a:p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상반기 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15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주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(3-6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) / 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하반기 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15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주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(8-11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)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" name="Pentagon 16"/>
            <p:cNvSpPr/>
            <p:nvPr/>
          </p:nvSpPr>
          <p:spPr bwMode="gray">
            <a:xfrm>
              <a:off x="752271" y="2244280"/>
              <a:ext cx="2876145" cy="3623119"/>
            </a:xfrm>
            <a:prstGeom prst="homePlate">
              <a:avLst>
                <a:gd name="adj" fmla="val 25332"/>
              </a:avLst>
            </a:prstGeom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smtClean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프로그램</a:t>
              </a:r>
              <a:endParaRPr lang="en-US" altLang="ko-KR" sz="2400" b="1" dirty="0" smtClean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algn="ctr"/>
              <a:r>
                <a:rPr lang="ko-KR" altLang="en-US" sz="2400" b="1" dirty="0" smtClean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운영결과</a:t>
              </a:r>
              <a:endParaRPr lang="en-US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793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i="0" dirty="0" err="1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건강멘토링</a:t>
            </a:r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목표달성 평가</a:t>
            </a:r>
            <a:endParaRPr lang="en-US" dirty="0"/>
          </a:p>
        </p:txBody>
      </p:sp>
      <p:grpSp>
        <p:nvGrpSpPr>
          <p:cNvPr id="2" name="그룹 2"/>
          <p:cNvGrpSpPr/>
          <p:nvPr/>
        </p:nvGrpSpPr>
        <p:grpSpPr>
          <a:xfrm>
            <a:off x="752271" y="2244280"/>
            <a:ext cx="7843421" cy="3623119"/>
            <a:chOff x="752271" y="2244280"/>
            <a:chExt cx="7843421" cy="3623119"/>
          </a:xfrm>
          <a:effectLst>
            <a:reflection blurRad="3810" stA="50000" endPos="35000" dist="38100" dir="5400000" sy="-100000" algn="bl" rotWithShape="0"/>
          </a:effectLst>
        </p:grpSpPr>
        <p:grpSp>
          <p:nvGrpSpPr>
            <p:cNvPr id="3" name="Group 11"/>
            <p:cNvGrpSpPr/>
            <p:nvPr/>
          </p:nvGrpSpPr>
          <p:grpSpPr>
            <a:xfrm>
              <a:off x="2831573" y="2244281"/>
              <a:ext cx="5764119" cy="3607793"/>
              <a:chOff x="2883770" y="2234555"/>
              <a:chExt cx="5764119" cy="3607793"/>
            </a:xfrm>
            <a:effectLst/>
          </p:grpSpPr>
          <p:sp>
            <p:nvSpPr>
              <p:cNvPr id="13" name="Parallelogram 12"/>
              <p:cNvSpPr/>
              <p:nvPr/>
            </p:nvSpPr>
            <p:spPr bwMode="gray">
              <a:xfrm>
                <a:off x="2896005" y="4941168"/>
                <a:ext cx="5372505" cy="901180"/>
              </a:xfrm>
              <a:prstGeom prst="parallelogram">
                <a:avLst>
                  <a:gd name="adj" fmla="val 41191"/>
                </a:avLst>
              </a:prstGeom>
              <a:gradFill flip="none"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연인원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294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/324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(90.74%)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달성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</a:p>
              <a:p>
                <a:r>
                  <a:rPr lang="en-US" sz="1400" dirty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-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정해진 운동시간에 맞춰 진행하였으나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,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개별사유로 일부 휴강 발생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Parallelogram 13"/>
              <p:cNvSpPr/>
              <p:nvPr/>
            </p:nvSpPr>
            <p:spPr bwMode="gray">
              <a:xfrm>
                <a:off x="3278221" y="4043899"/>
                <a:ext cx="5369667" cy="901180"/>
              </a:xfrm>
              <a:prstGeom prst="parallelogram">
                <a:avLst>
                  <a:gd name="adj" fmla="val 41192"/>
                </a:avLst>
              </a:prstGeom>
              <a:gradFill flip="none"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ko-KR" altLang="en-US" sz="1400" dirty="0" err="1" smtClean="0">
                    <a:solidFill>
                      <a:srgbClr val="000000"/>
                    </a:solidFill>
                    <a:cs typeface="Arial" pitchFamily="34" charset="0"/>
                  </a:rPr>
                  <a:t>실인원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13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/12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(108.33%)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달성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</a:p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 - </a:t>
                </a:r>
                <a:r>
                  <a:rPr lang="ko-KR" altLang="en-US" sz="1400" dirty="0" smtClean="0">
                    <a:solidFill>
                      <a:srgbClr val="000000"/>
                    </a:solidFill>
                  </a:rPr>
                  <a:t>중도 이용자 변경 </a:t>
                </a:r>
                <a:r>
                  <a:rPr lang="en-US" altLang="ko-KR" sz="1400" dirty="0" smtClean="0">
                    <a:solidFill>
                      <a:srgbClr val="000000"/>
                    </a:solidFill>
                  </a:rPr>
                  <a:t>1</a:t>
                </a:r>
                <a:r>
                  <a:rPr lang="ko-KR" altLang="en-US" sz="1400" dirty="0" smtClean="0">
                    <a:solidFill>
                      <a:srgbClr val="000000"/>
                    </a:solidFill>
                  </a:rPr>
                  <a:t>명 진행</a:t>
                </a:r>
                <a:r>
                  <a:rPr lang="en-US" altLang="ko-KR" sz="1400" dirty="0" smtClean="0">
                    <a:solidFill>
                      <a:srgbClr val="000000"/>
                    </a:solidFill>
                  </a:rPr>
                  <a:t>.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Parallelogram 14"/>
              <p:cNvSpPr/>
              <p:nvPr/>
            </p:nvSpPr>
            <p:spPr bwMode="gray">
              <a:xfrm flipH="1">
                <a:off x="3287949" y="3139227"/>
                <a:ext cx="5359940" cy="901180"/>
              </a:xfrm>
              <a:prstGeom prst="parallelogram">
                <a:avLst>
                  <a:gd name="adj" fmla="val 40112"/>
                </a:avLst>
              </a:prstGeom>
              <a:gradFill flip="none"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0800000" scaled="1"/>
                <a:tileRect/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만족도 설문조사 결과 만족함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.(98.33%)</a:t>
                </a:r>
              </a:p>
              <a:p>
                <a:r>
                  <a:rPr lang="en-US" sz="1400" dirty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-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개별 맞춤 운동지도로 만족도가 높음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Parallelogram 15"/>
              <p:cNvSpPr/>
              <p:nvPr/>
            </p:nvSpPr>
            <p:spPr bwMode="gray">
              <a:xfrm flipH="1">
                <a:off x="2883770" y="2234555"/>
                <a:ext cx="5384740" cy="901180"/>
              </a:xfrm>
              <a:prstGeom prst="parallelogram">
                <a:avLst>
                  <a:gd name="adj" fmla="val 42271"/>
                </a:avLst>
              </a:prstGeom>
              <a:gradFill flip="none"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0800000" scaled="1"/>
                <a:tileRect/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3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차에 걸친 </a:t>
                </a:r>
                <a:r>
                  <a:rPr lang="ko-KR" altLang="en-US" sz="1400" dirty="0" err="1" smtClean="0">
                    <a:solidFill>
                      <a:srgbClr val="000000"/>
                    </a:solidFill>
                    <a:cs typeface="Arial" pitchFamily="34" charset="0"/>
                  </a:rPr>
                  <a:t>체구성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,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체력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,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자세 측정 평가 실시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</a:p>
              <a:p>
                <a:r>
                  <a:rPr 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 - 3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, 6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, 11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월에 각각 측정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" name="Pentagon 16"/>
            <p:cNvSpPr/>
            <p:nvPr/>
          </p:nvSpPr>
          <p:spPr bwMode="gray">
            <a:xfrm>
              <a:off x="752271" y="2244280"/>
              <a:ext cx="2876145" cy="3623119"/>
            </a:xfrm>
            <a:prstGeom prst="homePlate">
              <a:avLst>
                <a:gd name="adj" fmla="val 25332"/>
              </a:avLst>
            </a:prstGeom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smtClean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목표 및 운영대비 달성 평가 내용</a:t>
              </a:r>
              <a:endParaRPr lang="en-US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62000" y="1785915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ko-KR" altLang="en-US" b="1" kern="1200" dirty="0" smtClean="0">
                <a:ea typeface="+mn-ea"/>
                <a:cs typeface="Arial" pitchFamily="34" charset="0"/>
              </a:rPr>
              <a:t>계획대비 목표달성 평가</a:t>
            </a:r>
            <a:endParaRPr lang="en-US" b="1" kern="1200" dirty="0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59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02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2017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재활자립팀 사업 운영 사항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268760"/>
            <a:ext cx="80648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인력구성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팀장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명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담당직원 </a:t>
            </a:r>
            <a:r>
              <a:rPr lang="en-US" altLang="ko-KR" sz="2000" b="1" dirty="0" smtClean="0"/>
              <a:t>5</a:t>
            </a:r>
            <a:r>
              <a:rPr lang="ko-KR" altLang="en-US" sz="2000" b="1" dirty="0" smtClean="0"/>
              <a:t>명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재활 </a:t>
            </a:r>
            <a:r>
              <a:rPr lang="en-US" altLang="ko-KR" sz="2000" b="1" dirty="0" smtClean="0"/>
              <a:t>3</a:t>
            </a:r>
            <a:r>
              <a:rPr lang="ko-KR" altLang="en-US" sz="2000" b="1" dirty="0" smtClean="0"/>
              <a:t>명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재가 </a:t>
            </a:r>
            <a:r>
              <a:rPr lang="en-US" altLang="ko-KR" sz="2000" b="1" dirty="0" smtClean="0"/>
              <a:t>2</a:t>
            </a:r>
            <a:r>
              <a:rPr lang="ko-KR" altLang="en-US" sz="2000" b="1" dirty="0" smtClean="0"/>
              <a:t>명</a:t>
            </a:r>
            <a:r>
              <a:rPr lang="en-US" altLang="ko-KR" sz="2000" b="1" dirty="0" smtClean="0"/>
              <a:t>), </a:t>
            </a:r>
            <a:r>
              <a:rPr lang="ko-KR" altLang="en-US" sz="2000" b="1" dirty="0" smtClean="0"/>
              <a:t>강사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명</a:t>
            </a:r>
            <a:endParaRPr lang="en-US" altLang="ko-KR" sz="2000" b="1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sz="2000" b="1" dirty="0" smtClean="0"/>
          </a:p>
          <a:p>
            <a:pPr marL="457200" indent="-457200">
              <a:lnSpc>
                <a:spcPct val="150000"/>
              </a:lnSpc>
            </a:pPr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사업영역 및 수</a:t>
            </a:r>
            <a:r>
              <a:rPr lang="en-US" altLang="ko-KR" sz="2000" b="1" dirty="0" smtClean="0"/>
              <a:t>:  23</a:t>
            </a:r>
            <a:r>
              <a:rPr lang="ko-KR" altLang="en-US" sz="2000" b="1" dirty="0" smtClean="0"/>
              <a:t>개 단위사업</a:t>
            </a:r>
            <a:endParaRPr lang="en-US" altLang="ko-KR" sz="2000" b="1" dirty="0" smtClean="0"/>
          </a:p>
          <a:p>
            <a:pPr marL="457200" indent="-457200">
              <a:lnSpc>
                <a:spcPct val="150000"/>
              </a:lnSpc>
            </a:pPr>
            <a:endParaRPr lang="en-US" altLang="ko-KR" sz="2000" b="1" dirty="0" smtClean="0"/>
          </a:p>
          <a:p>
            <a:pPr marL="457200" indent="-457200">
              <a:lnSpc>
                <a:spcPct val="150000"/>
              </a:lnSpc>
            </a:pPr>
            <a:endParaRPr lang="en-US" altLang="ko-KR" sz="2000" b="1" dirty="0"/>
          </a:p>
          <a:p>
            <a:pPr marL="457200" indent="-457200">
              <a:lnSpc>
                <a:spcPct val="150000"/>
              </a:lnSpc>
            </a:pPr>
            <a:endParaRPr lang="en-US" altLang="ko-KR" sz="2000" b="1" dirty="0" smtClean="0"/>
          </a:p>
          <a:p>
            <a:pPr marL="457200" indent="-457200">
              <a:lnSpc>
                <a:spcPct val="150000"/>
              </a:lnSpc>
            </a:pPr>
            <a:endParaRPr lang="en-US" altLang="ko-KR" sz="2000" b="1" dirty="0"/>
          </a:p>
          <a:p>
            <a:pPr marL="342900" indent="-342900"/>
            <a:endParaRPr lang="en-US" altLang="ko-KR" sz="2000" b="1" dirty="0" smtClean="0"/>
          </a:p>
        </p:txBody>
      </p:sp>
      <p:grpSp>
        <p:nvGrpSpPr>
          <p:cNvPr id="2" name="그룹 21"/>
          <p:cNvGrpSpPr/>
          <p:nvPr/>
        </p:nvGrpSpPr>
        <p:grpSpPr>
          <a:xfrm>
            <a:off x="1014995" y="3361325"/>
            <a:ext cx="7106274" cy="1925030"/>
            <a:chOff x="1014995" y="3361325"/>
            <a:chExt cx="7106274" cy="1925030"/>
          </a:xfrm>
        </p:grpSpPr>
        <p:grpSp>
          <p:nvGrpSpPr>
            <p:cNvPr id="5" name="그룹 1"/>
            <p:cNvGrpSpPr/>
            <p:nvPr/>
          </p:nvGrpSpPr>
          <p:grpSpPr>
            <a:xfrm>
              <a:off x="1014995" y="3361325"/>
              <a:ext cx="1603086" cy="1912679"/>
              <a:chOff x="5508104" y="3822373"/>
              <a:chExt cx="1603086" cy="1289737"/>
            </a:xfrm>
          </p:grpSpPr>
          <p:sp>
            <p:nvSpPr>
              <p:cNvPr id="9" name="직사각형 8"/>
              <p:cNvSpPr/>
              <p:nvPr/>
            </p:nvSpPr>
            <p:spPr>
              <a:xfrm>
                <a:off x="5508104" y="3822373"/>
                <a:ext cx="1603086" cy="12897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600" b="1" dirty="0" smtClean="0">
                    <a:solidFill>
                      <a:schemeClr val="tx1"/>
                    </a:solidFill>
                  </a:rPr>
                  <a:t>3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개 단위사업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5508104" y="3822373"/>
                <a:ext cx="1603086" cy="4836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상담지원사업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그룹 4"/>
            <p:cNvGrpSpPr/>
            <p:nvPr/>
          </p:nvGrpSpPr>
          <p:grpSpPr>
            <a:xfrm>
              <a:off x="2841094" y="3373676"/>
              <a:ext cx="1603086" cy="1912679"/>
              <a:chOff x="7177985" y="3822373"/>
              <a:chExt cx="1603086" cy="1289737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7177985" y="3822373"/>
                <a:ext cx="1603086" cy="12897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600" b="1" dirty="0" smtClean="0">
                    <a:solidFill>
                      <a:schemeClr val="tx1"/>
                    </a:solidFill>
                  </a:rPr>
                  <a:t>11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개 단위사업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7177985" y="3822373"/>
                <a:ext cx="1603086" cy="4836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재활훈련사업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그룹 6"/>
            <p:cNvGrpSpPr/>
            <p:nvPr/>
          </p:nvGrpSpPr>
          <p:grpSpPr>
            <a:xfrm>
              <a:off x="4692084" y="3361325"/>
              <a:ext cx="1603086" cy="1912679"/>
              <a:chOff x="5508104" y="5165848"/>
              <a:chExt cx="1603086" cy="1289737"/>
            </a:xfrm>
          </p:grpSpPr>
          <p:sp>
            <p:nvSpPr>
              <p:cNvPr id="10" name="직사각형 9"/>
              <p:cNvSpPr/>
              <p:nvPr/>
            </p:nvSpPr>
            <p:spPr>
              <a:xfrm>
                <a:off x="5508104" y="5165848"/>
                <a:ext cx="1603086" cy="12897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600" b="1" dirty="0" smtClean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개 단위사업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5508104" y="5165848"/>
                <a:ext cx="1603086" cy="4836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사례관리사업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그룹 16"/>
            <p:cNvGrpSpPr/>
            <p:nvPr/>
          </p:nvGrpSpPr>
          <p:grpSpPr>
            <a:xfrm>
              <a:off x="6518183" y="3373676"/>
              <a:ext cx="1603086" cy="1912679"/>
              <a:chOff x="7177985" y="5165848"/>
              <a:chExt cx="1603086" cy="1289737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7177985" y="5165848"/>
                <a:ext cx="1603086" cy="12897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600" b="1" dirty="0" smtClean="0">
                    <a:solidFill>
                      <a:schemeClr val="tx1"/>
                    </a:solidFill>
                  </a:rPr>
                  <a:t>8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개 단위사업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7177985" y="5165848"/>
                <a:ext cx="1603086" cy="4836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재가복지사업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G_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r>
              <a:rPr lang="ko-KR" altLang="en-US" i="0" dirty="0" err="1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건강멘토링</a:t>
            </a:r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총평</a:t>
            </a:r>
            <a:endParaRPr lang="en-US" dirty="0"/>
          </a:p>
        </p:txBody>
      </p:sp>
      <p:sp>
        <p:nvSpPr>
          <p:cNvPr id="34" name="TG_TextBox 26" hidden="1"/>
          <p:cNvSpPr txBox="1"/>
          <p:nvPr/>
        </p:nvSpPr>
        <p:spPr>
          <a:xfrm>
            <a:off x="6908832" y="6581001"/>
            <a:ext cx="2235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2"/>
                </a:solidFill>
              </a:rPr>
              <a:t>Designed by Guild Design Inc.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36" name="Round Diagonal Corner Rectangle 35"/>
          <p:cNvSpPr/>
          <p:nvPr/>
        </p:nvSpPr>
        <p:spPr bwMode="gray">
          <a:xfrm flipH="1">
            <a:off x="4535487" y="1808289"/>
            <a:ext cx="2743200" cy="1828800"/>
          </a:xfrm>
          <a:prstGeom prst="round2DiagRect">
            <a:avLst>
              <a:gd name="adj1" fmla="val 12766"/>
              <a:gd name="adj2" fmla="val 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12000000"/>
            </a:lightRig>
          </a:scene3d>
          <a:sp3d extrusionH="88900" prstMaterial="plastic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r"/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다양한 운동교구를 활용한 프로그램으로 흥미를 이끌어낼 수 있었음</a:t>
            </a:r>
            <a:r>
              <a:rPr lang="en-US" altLang="ko-KR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.</a:t>
            </a:r>
            <a:endParaRPr lang="en-US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7" name="Round Diagonal Corner Rectangle 36"/>
          <p:cNvSpPr/>
          <p:nvPr/>
        </p:nvSpPr>
        <p:spPr bwMode="gray">
          <a:xfrm flipH="1">
            <a:off x="4535487" y="3645432"/>
            <a:ext cx="2743200" cy="1828800"/>
          </a:xfrm>
          <a:prstGeom prst="round2DiagRect">
            <a:avLst>
              <a:gd name="adj1" fmla="val 0"/>
              <a:gd name="adj2" fmla="val 12234"/>
            </a:avLst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12000000"/>
            </a:lightRig>
          </a:scene3d>
          <a:sp3d extrusionH="88900" prstMaterial="plastic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pPr algn="r"/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자세교정 및 신체적 건강을 추구할 수 있어 이용자의 만족감이 큼</a:t>
            </a:r>
            <a:r>
              <a:rPr lang="en-US" altLang="ko-KR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.</a:t>
            </a:r>
            <a:endParaRPr lang="en-US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7" name="Round Diagonal Corner Rectangle 46"/>
          <p:cNvSpPr/>
          <p:nvPr/>
        </p:nvSpPr>
        <p:spPr bwMode="gray">
          <a:xfrm>
            <a:off x="1792287" y="1808289"/>
            <a:ext cx="2743200" cy="1828800"/>
          </a:xfrm>
          <a:prstGeom prst="round2DiagRect">
            <a:avLst>
              <a:gd name="adj1" fmla="val 13830"/>
              <a:gd name="adj2" fmla="val 0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12000000"/>
            </a:lightRig>
          </a:scene3d>
          <a:sp3d extrusionH="88900" prstMaterial="plastic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주 </a:t>
            </a:r>
            <a:r>
              <a:rPr lang="en-US" altLang="ko-KR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1</a:t>
            </a:r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회 운동으로도 몸에 변화를 주기에 부족함이 없는 것으로 나타남</a:t>
            </a:r>
            <a:r>
              <a:rPr lang="en-US" altLang="ko-KR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.</a:t>
            </a:r>
            <a:endParaRPr lang="en-US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8" name="Round Diagonal Corner Rectangle 47"/>
          <p:cNvSpPr/>
          <p:nvPr/>
        </p:nvSpPr>
        <p:spPr bwMode="gray">
          <a:xfrm>
            <a:off x="1792287" y="3645432"/>
            <a:ext cx="2743200" cy="1828800"/>
          </a:xfrm>
          <a:prstGeom prst="round2DiagRect">
            <a:avLst>
              <a:gd name="adj1" fmla="val 0"/>
              <a:gd name="adj2" fmla="val 12234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12000000"/>
            </a:lightRig>
          </a:scene3d>
          <a:sp3d extrusionH="88900" prstMaterial="plastic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특히</a:t>
            </a:r>
            <a:r>
              <a:rPr lang="en-US" altLang="ko-KR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운동 참여기회가 부족한 이용자들에게 맞춤운동 서비스 제공은 매우 유용함</a:t>
            </a:r>
            <a:r>
              <a:rPr lang="en-US" altLang="ko-KR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.</a:t>
            </a:r>
            <a:endParaRPr lang="en-US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9" name="Oval 23"/>
          <p:cNvSpPr>
            <a:spLocks noChangeArrowheads="1"/>
          </p:cNvSpPr>
          <p:nvPr/>
        </p:nvSpPr>
        <p:spPr bwMode="gray">
          <a:xfrm>
            <a:off x="3798876" y="2881305"/>
            <a:ext cx="1463040" cy="1463040"/>
          </a:xfrm>
          <a:prstGeom prst="ellipse">
            <a:avLst/>
          </a:prstGeom>
          <a:solidFill>
            <a:srgbClr val="000000">
              <a:alpha val="50196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 bwMode="gray">
          <a:xfrm>
            <a:off x="3989379" y="3038795"/>
            <a:ext cx="457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 bwMode="gray">
          <a:xfrm>
            <a:off x="4614911" y="3051832"/>
            <a:ext cx="457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 bwMode="gray">
          <a:xfrm>
            <a:off x="3989379" y="3662825"/>
            <a:ext cx="457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4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 bwMode="gray">
          <a:xfrm>
            <a:off x="4621590" y="3672553"/>
            <a:ext cx="457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3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4" name="Rectangle 1417"/>
          <p:cNvSpPr>
            <a:spLocks noChangeArrowheads="1"/>
          </p:cNvSpPr>
          <p:nvPr/>
        </p:nvSpPr>
        <p:spPr bwMode="auto">
          <a:xfrm>
            <a:off x="1066752" y="5673442"/>
            <a:ext cx="704700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rgbClr val="D7181F"/>
              </a:buClr>
            </a:pPr>
            <a:r>
              <a:rPr lang="ko-KR" altLang="en-US" sz="2000" b="1" dirty="0" smtClean="0"/>
              <a:t>이용자의 욕구반영을 통해 향후 수업기간의 확대 고려</a:t>
            </a:r>
            <a:r>
              <a:rPr lang="en-US" altLang="ko-KR" sz="2000" b="1" dirty="0" smtClean="0"/>
              <a:t>.</a:t>
            </a:r>
          </a:p>
          <a:p>
            <a:pPr algn="ctr" eaLnBrk="0" hangingPunct="0">
              <a:buClr>
                <a:srgbClr val="D7181F"/>
              </a:buClr>
            </a:pPr>
            <a:r>
              <a:rPr lang="ko-KR" altLang="en-US" sz="2000" b="1" dirty="0" smtClean="0"/>
              <a:t>스스로가 운동할 수 있도록 지속적인 지도와 관리 필요</a:t>
            </a:r>
            <a:r>
              <a:rPr lang="en-US" altLang="ko-KR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2829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G_Title 1"/>
          <p:cNvSpPr>
            <a:spLocks noGrp="1"/>
          </p:cNvSpPr>
          <p:nvPr>
            <p:ph type="title"/>
          </p:nvPr>
        </p:nvSpPr>
        <p:spPr bwMode="auto">
          <a:scene3d>
            <a:camera prst="obliqueTopLeft"/>
            <a:lightRig rig="threePt" dir="t"/>
          </a:scene3d>
        </p:spPr>
        <p:txBody>
          <a:bodyPr/>
          <a:lstStyle/>
          <a:p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체능교실 프로그램 개요</a:t>
            </a:r>
            <a:endParaRPr lang="en-US" i="0" dirty="0"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</p:txBody>
      </p:sp>
      <p:sp>
        <p:nvSpPr>
          <p:cNvPr id="20" name="TG_TextBox 26" hidden="1"/>
          <p:cNvSpPr txBox="1"/>
          <p:nvPr/>
        </p:nvSpPr>
        <p:spPr>
          <a:xfrm>
            <a:off x="6908832" y="6581001"/>
            <a:ext cx="2235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2"/>
                </a:solidFill>
              </a:rPr>
              <a:t>Designed by Guild Design Inc.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4" name="Rounded Rectangle 42"/>
          <p:cNvSpPr/>
          <p:nvPr/>
        </p:nvSpPr>
        <p:spPr bwMode="gray">
          <a:xfrm>
            <a:off x="1285830" y="1672262"/>
            <a:ext cx="6654888" cy="1077607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</a:gsLst>
          </a:gradFill>
          <a:ln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80000" rtlCol="0" anchor="ctr"/>
          <a:lstStyle/>
          <a:p>
            <a:endParaRPr lang="en-US" altLang="ko-KR" sz="1600" b="1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1. 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시각장애청소년에게 알맞은 다양한 신체활동 제공 </a:t>
            </a:r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     </a:t>
            </a:r>
          </a:p>
          <a:p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2. 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참여자 만족도 </a:t>
            </a:r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80% 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이상 달성</a:t>
            </a:r>
            <a:r>
              <a:rPr lang="en-US" altLang="ko-KR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3. </a:t>
            </a:r>
            <a:r>
              <a:rPr lang="ko-KR" altLang="en-US" sz="1600" b="1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실인원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10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명</a:t>
            </a:r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연인원 </a:t>
            </a:r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315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명 달성</a:t>
            </a:r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15" name="Rounded Rectangle 44"/>
          <p:cNvSpPr/>
          <p:nvPr/>
        </p:nvSpPr>
        <p:spPr bwMode="gray">
          <a:xfrm>
            <a:off x="2368440" y="1484784"/>
            <a:ext cx="4591116" cy="35226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cs typeface="Arial" pitchFamily="34" charset="0"/>
              </a:rPr>
              <a:t>목        표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6" name="Rounded Rectangle 45"/>
          <p:cNvSpPr/>
          <p:nvPr/>
        </p:nvSpPr>
        <p:spPr bwMode="gray">
          <a:xfrm>
            <a:off x="1285830" y="2937346"/>
            <a:ext cx="6654888" cy="223699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</a:gsLst>
          </a:gradFill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80000" rtlCol="0" anchor="ctr"/>
          <a:lstStyle/>
          <a:p>
            <a:endParaRPr lang="en-US" altLang="ko-KR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신체운동으로 시각장애아동의 신체적 건강을 </a:t>
            </a:r>
            <a:r>
              <a:rPr lang="ko-KR" altLang="en-US" sz="1600" b="1" dirty="0" smtClean="0">
                <a:solidFill>
                  <a:schemeClr val="accent3">
                    <a:lumMod val="50000"/>
                  </a:schemeClr>
                </a:solidFill>
              </a:rPr>
              <a:t>증진시킨다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타인과의 접촉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게임을 통한 즐거움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경쟁심 등의 갖가지 느낌의 정서적 표현과 심리적 표출로 긍정적인 장애수용과 자기표현 및 의사소통을 도와 심리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‧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정서적인 안정을 얻는다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그룹활동으로 자연스럽게 인간관계를 경험할 수 있는 기회를 주어 사회성 발달을 도모한다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Rounded Rectangle 46"/>
          <p:cNvSpPr/>
          <p:nvPr/>
        </p:nvSpPr>
        <p:spPr bwMode="gray">
          <a:xfrm>
            <a:off x="2372260" y="2799629"/>
            <a:ext cx="4591116" cy="35226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cs typeface="Arial" pitchFamily="34" charset="0"/>
              </a:rPr>
              <a:t>내        용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8" name="Rounded Rectangle 47"/>
          <p:cNvSpPr/>
          <p:nvPr/>
        </p:nvSpPr>
        <p:spPr bwMode="gray">
          <a:xfrm>
            <a:off x="1285830" y="5350475"/>
            <a:ext cx="6654888" cy="1010662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rgbClr val="FFFFFF"/>
              </a:gs>
            </a:gsLst>
          </a:gra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80000" rtlCol="0" anchor="ctr" anchorCtr="0"/>
          <a:lstStyle/>
          <a:p>
            <a:endParaRPr lang="en-US" sz="1600" b="1" dirty="0" smtClean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기       간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: 2017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년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2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월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일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~ 12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월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16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일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(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총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45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회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ko-KR" altLang="en-US" sz="1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운영일시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: 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매주 토요일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/ 14:00~16:00 </a:t>
            </a:r>
          </a:p>
          <a:p>
            <a:pPr marL="342900" indent="-342900">
              <a:buAutoNum type="arabicPeriod"/>
            </a:pP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</a:rPr>
              <a:t>정       원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</a:rPr>
              <a:t>: 10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</a:rPr>
              <a:t>명</a:t>
            </a:r>
            <a:endParaRPr lang="en-US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Rounded Rectangle 48"/>
          <p:cNvSpPr/>
          <p:nvPr/>
        </p:nvSpPr>
        <p:spPr bwMode="gray">
          <a:xfrm>
            <a:off x="2366902" y="5174344"/>
            <a:ext cx="4591116" cy="35226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cs typeface="Arial" pitchFamily="34" charset="0"/>
              </a:rPr>
              <a:t>개        요</a:t>
            </a:r>
            <a:endParaRPr lang="en-US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85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체능교실 프로그램 운영결과</a:t>
            </a:r>
            <a:endParaRPr lang="en-US" dirty="0"/>
          </a:p>
        </p:txBody>
      </p:sp>
      <p:grpSp>
        <p:nvGrpSpPr>
          <p:cNvPr id="2" name="그룹 2"/>
          <p:cNvGrpSpPr/>
          <p:nvPr/>
        </p:nvGrpSpPr>
        <p:grpSpPr>
          <a:xfrm>
            <a:off x="752271" y="1844824"/>
            <a:ext cx="7843421" cy="3623119"/>
            <a:chOff x="752271" y="2244280"/>
            <a:chExt cx="7843421" cy="3623119"/>
          </a:xfrm>
          <a:effectLst>
            <a:reflection blurRad="3810" stA="50000" endPos="35000" dist="38100" dir="5400000" sy="-100000" algn="bl" rotWithShape="0"/>
          </a:effectLst>
        </p:grpSpPr>
        <p:grpSp>
          <p:nvGrpSpPr>
            <p:cNvPr id="3" name="Group 11"/>
            <p:cNvGrpSpPr/>
            <p:nvPr/>
          </p:nvGrpSpPr>
          <p:grpSpPr>
            <a:xfrm>
              <a:off x="2831573" y="2244281"/>
              <a:ext cx="5764119" cy="3607793"/>
              <a:chOff x="2883770" y="2234555"/>
              <a:chExt cx="5764119" cy="3607793"/>
            </a:xfrm>
            <a:effectLst/>
          </p:grpSpPr>
          <p:sp>
            <p:nvSpPr>
              <p:cNvPr id="13" name="Parallelogram 12"/>
              <p:cNvSpPr/>
              <p:nvPr/>
            </p:nvSpPr>
            <p:spPr bwMode="gray">
              <a:xfrm>
                <a:off x="2896005" y="4941168"/>
                <a:ext cx="5372505" cy="901180"/>
              </a:xfrm>
              <a:prstGeom prst="parallelogram">
                <a:avLst>
                  <a:gd name="adj" fmla="val 41191"/>
                </a:avLst>
              </a:prstGeom>
              <a:gradFill flip="none"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다양한 신체활동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제공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(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도구사용 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3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가지 이상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)</a:t>
                </a:r>
                <a:endParaRPr lang="en-US" altLang="ko-KR" sz="14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사회성발달 즐거움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, 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자신감 향상 기회 제공</a:t>
                </a:r>
                <a:endParaRPr lang="en-US" altLang="ko-KR" sz="1400" dirty="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Parallelogram 13"/>
              <p:cNvSpPr/>
              <p:nvPr/>
            </p:nvSpPr>
            <p:spPr bwMode="gray">
              <a:xfrm>
                <a:off x="3278221" y="4043899"/>
                <a:ext cx="5369667" cy="901180"/>
              </a:xfrm>
              <a:prstGeom prst="parallelogram">
                <a:avLst>
                  <a:gd name="adj" fmla="val 41192"/>
                </a:avLst>
              </a:prstGeom>
              <a:gradFill flip="none"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활용예산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: 2,500,000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원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보조금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)</a:t>
                </a:r>
              </a:p>
              <a:p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                    800,000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원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후원금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)</a:t>
                </a:r>
              </a:p>
            </p:txBody>
          </p:sp>
          <p:sp>
            <p:nvSpPr>
              <p:cNvPr id="15" name="Parallelogram 14"/>
              <p:cNvSpPr/>
              <p:nvPr/>
            </p:nvSpPr>
            <p:spPr bwMode="gray">
              <a:xfrm flipH="1">
                <a:off x="3287949" y="3139227"/>
                <a:ext cx="5359940" cy="901180"/>
              </a:xfrm>
              <a:prstGeom prst="parallelogram">
                <a:avLst>
                  <a:gd name="adj" fmla="val 40112"/>
                </a:avLst>
              </a:prstGeom>
              <a:gradFill flip="none"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0800000" scaled="1"/>
                <a:tileRect/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rtlCol="0" anchor="ctr" anchorCtr="0"/>
              <a:lstStyle/>
              <a:p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운영인원 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: 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시각장애인 아동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·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청소년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10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Parallelogram 15"/>
              <p:cNvSpPr/>
              <p:nvPr/>
            </p:nvSpPr>
            <p:spPr bwMode="gray">
              <a:xfrm flipH="1">
                <a:off x="2883770" y="2234555"/>
                <a:ext cx="5384740" cy="901180"/>
              </a:xfrm>
              <a:prstGeom prst="parallelogram">
                <a:avLst>
                  <a:gd name="adj" fmla="val 42271"/>
                </a:avLst>
              </a:prstGeom>
              <a:gradFill flip="none"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0800000" scaled="1"/>
                <a:tileRect/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Ins="108000" rtlCol="0" anchor="ctr">
                <a:noAutofit/>
              </a:bodyPr>
              <a:lstStyle/>
              <a:p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총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45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회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(2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~12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)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운영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endParaRPr lang="en-US" altLang="ko-KR" sz="1400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r>
                  <a:rPr lang="en-US" altLang="ko-KR" sz="1400" dirty="0">
                    <a:solidFill>
                      <a:srgbClr val="000000"/>
                    </a:solidFill>
                  </a:rPr>
                  <a:t>- </a:t>
                </a:r>
                <a:r>
                  <a:rPr lang="ko-KR" altLang="en-US" sz="1400" dirty="0">
                    <a:solidFill>
                      <a:srgbClr val="000000"/>
                    </a:solidFill>
                  </a:rPr>
                  <a:t>매주 토요일 오후 </a:t>
                </a:r>
                <a:r>
                  <a:rPr lang="en-US" altLang="ko-KR" sz="1400" dirty="0">
                    <a:solidFill>
                      <a:srgbClr val="000000"/>
                    </a:solidFill>
                  </a:rPr>
                  <a:t>2</a:t>
                </a:r>
                <a:r>
                  <a:rPr lang="ko-KR" altLang="en-US" sz="1400" dirty="0">
                    <a:solidFill>
                      <a:srgbClr val="000000"/>
                    </a:solidFill>
                  </a:rPr>
                  <a:t>시간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" name="Pentagon 16"/>
            <p:cNvSpPr/>
            <p:nvPr/>
          </p:nvSpPr>
          <p:spPr bwMode="gray">
            <a:xfrm>
              <a:off x="752271" y="2244280"/>
              <a:ext cx="2876145" cy="3623119"/>
            </a:xfrm>
            <a:prstGeom prst="homePlate">
              <a:avLst>
                <a:gd name="adj" fmla="val 25332"/>
              </a:avLst>
            </a:prstGeom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smtClean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프로그램</a:t>
              </a:r>
              <a:endParaRPr lang="en-US" altLang="ko-KR" sz="2400" b="1" dirty="0" smtClean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algn="ctr"/>
              <a:r>
                <a:rPr lang="ko-KR" altLang="en-US" sz="2400" b="1" dirty="0" smtClean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운영결과</a:t>
              </a:r>
              <a:endParaRPr lang="en-US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984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체능교실 목표달성 평가</a:t>
            </a:r>
            <a:endParaRPr lang="en-US" dirty="0"/>
          </a:p>
        </p:txBody>
      </p:sp>
      <p:grpSp>
        <p:nvGrpSpPr>
          <p:cNvPr id="2" name="그룹 2"/>
          <p:cNvGrpSpPr/>
          <p:nvPr/>
        </p:nvGrpSpPr>
        <p:grpSpPr>
          <a:xfrm>
            <a:off x="752271" y="2244280"/>
            <a:ext cx="7843421" cy="3623119"/>
            <a:chOff x="752271" y="2244280"/>
            <a:chExt cx="7843421" cy="3623119"/>
          </a:xfrm>
          <a:effectLst>
            <a:reflection blurRad="3810" stA="50000" endPos="35000" dist="38100" dir="5400000" sy="-100000" algn="bl" rotWithShape="0"/>
          </a:effectLst>
        </p:grpSpPr>
        <p:grpSp>
          <p:nvGrpSpPr>
            <p:cNvPr id="3" name="Group 11"/>
            <p:cNvGrpSpPr/>
            <p:nvPr/>
          </p:nvGrpSpPr>
          <p:grpSpPr>
            <a:xfrm>
              <a:off x="2831573" y="2253221"/>
              <a:ext cx="5764119" cy="3598853"/>
              <a:chOff x="2883770" y="2243495"/>
              <a:chExt cx="5764119" cy="3598853"/>
            </a:xfrm>
            <a:effectLst/>
          </p:grpSpPr>
          <p:sp>
            <p:nvSpPr>
              <p:cNvPr id="13" name="Parallelogram 12"/>
              <p:cNvSpPr/>
              <p:nvPr/>
            </p:nvSpPr>
            <p:spPr bwMode="gray">
              <a:xfrm>
                <a:off x="2896005" y="4941168"/>
                <a:ext cx="5372505" cy="901180"/>
              </a:xfrm>
              <a:prstGeom prst="parallelogram">
                <a:avLst>
                  <a:gd name="adj" fmla="val 41191"/>
                </a:avLst>
              </a:prstGeom>
              <a:gradFill flip="none"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연인원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315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/318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명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(100.95%)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달성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</a:p>
              <a:p>
                <a:r>
                  <a:rPr 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- </a:t>
                </a:r>
                <a:r>
                  <a:rPr lang="ko-KR" altLang="en-US" sz="1400" dirty="0" err="1"/>
                  <a:t>골볼</a:t>
                </a:r>
                <a:r>
                  <a:rPr lang="ko-KR" altLang="en-US" sz="1400" dirty="0"/>
                  <a:t> 통합대회 참여로 운영일수 </a:t>
                </a:r>
                <a:r>
                  <a:rPr lang="en-US" altLang="ko-KR" sz="1400" dirty="0"/>
                  <a:t>1</a:t>
                </a:r>
                <a:r>
                  <a:rPr lang="ko-KR" altLang="en-US" sz="1400" dirty="0"/>
                  <a:t>회 추가됨</a:t>
                </a:r>
                <a:r>
                  <a:rPr lang="en-US" altLang="ko-KR" sz="1400" dirty="0" smtClean="0"/>
                  <a:t>.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Parallelogram 13"/>
              <p:cNvSpPr/>
              <p:nvPr/>
            </p:nvSpPr>
            <p:spPr bwMode="gray">
              <a:xfrm>
                <a:off x="3278221" y="4043899"/>
                <a:ext cx="5369667" cy="901180"/>
              </a:xfrm>
              <a:prstGeom prst="parallelogram">
                <a:avLst>
                  <a:gd name="adj" fmla="val 41192"/>
                </a:avLst>
              </a:prstGeom>
              <a:gradFill flip="none"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ko-KR" altLang="en-US" sz="1400" dirty="0" err="1" smtClean="0">
                    <a:solidFill>
                      <a:srgbClr val="000000"/>
                    </a:solidFill>
                    <a:cs typeface="Arial" pitchFamily="34" charset="0"/>
                  </a:rPr>
                  <a:t>실인원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10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/14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명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(140%)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달성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 </a:t>
                </a:r>
                <a:endParaRPr lang="ko-KR" altLang="en-US" sz="1400" dirty="0"/>
              </a:p>
            </p:txBody>
          </p:sp>
          <p:sp>
            <p:nvSpPr>
              <p:cNvPr id="15" name="Parallelogram 14"/>
              <p:cNvSpPr/>
              <p:nvPr/>
            </p:nvSpPr>
            <p:spPr bwMode="gray">
              <a:xfrm flipH="1">
                <a:off x="3287949" y="3139227"/>
                <a:ext cx="5359940" cy="901180"/>
              </a:xfrm>
              <a:prstGeom prst="parallelogram">
                <a:avLst>
                  <a:gd name="adj" fmla="val 40112"/>
                </a:avLst>
              </a:prstGeom>
              <a:gradFill flip="none"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0800000" scaled="1"/>
                <a:tileRect/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fontAlgn="base" latinLnBrk="1"/>
                <a:r>
                  <a:rPr lang="en-US" altLang="ko-KR" sz="1400" dirty="0" smtClean="0"/>
                  <a:t> </a:t>
                </a:r>
                <a:r>
                  <a:rPr lang="ko-KR" altLang="en-US" sz="1400" dirty="0"/>
                  <a:t>설문 조사결과</a:t>
                </a:r>
                <a:r>
                  <a:rPr lang="en-US" altLang="ko-KR" sz="1400" dirty="0"/>
                  <a:t>: </a:t>
                </a:r>
                <a:r>
                  <a:rPr lang="ko-KR" altLang="en-US" sz="1400" dirty="0" smtClean="0"/>
                  <a:t>만족함 </a:t>
                </a:r>
                <a:r>
                  <a:rPr lang="en-US" altLang="ko-KR" sz="1400" dirty="0" smtClean="0"/>
                  <a:t>(</a:t>
                </a:r>
                <a:r>
                  <a:rPr lang="en-US" altLang="ko-KR" sz="1400" dirty="0"/>
                  <a:t>82.5%)</a:t>
                </a:r>
                <a:endParaRPr lang="ko-KR" altLang="en-US" sz="1400" dirty="0"/>
              </a:p>
              <a:p>
                <a:pPr fontAlgn="base" latinLnBrk="1"/>
                <a:r>
                  <a:rPr lang="en-US" altLang="ko-KR" sz="1400" dirty="0" smtClean="0"/>
                  <a:t> </a:t>
                </a:r>
                <a:r>
                  <a:rPr lang="ko-KR" altLang="en-US" sz="1400" dirty="0"/>
                  <a:t>기회제공 </a:t>
                </a:r>
                <a:r>
                  <a:rPr lang="en-US" altLang="ko-KR" sz="1400" dirty="0"/>
                  <a:t>: </a:t>
                </a:r>
                <a:r>
                  <a:rPr lang="ko-KR" altLang="en-US" sz="1400" dirty="0"/>
                  <a:t>교육일지 </a:t>
                </a:r>
                <a:r>
                  <a:rPr lang="en-US" altLang="ko-KR" sz="1400" dirty="0"/>
                  <a:t>45</a:t>
                </a:r>
                <a:r>
                  <a:rPr lang="ko-KR" altLang="en-US" sz="1400" dirty="0"/>
                  <a:t>건</a:t>
                </a:r>
                <a:r>
                  <a:rPr lang="en-US" altLang="ko-KR" sz="1400" dirty="0" smtClean="0"/>
                  <a:t>.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Parallelogram 15"/>
              <p:cNvSpPr/>
              <p:nvPr/>
            </p:nvSpPr>
            <p:spPr bwMode="gray">
              <a:xfrm flipH="1">
                <a:off x="2883770" y="2243495"/>
                <a:ext cx="5384740" cy="901180"/>
              </a:xfrm>
              <a:prstGeom prst="parallelogram">
                <a:avLst>
                  <a:gd name="adj" fmla="val 42271"/>
                </a:avLst>
              </a:prstGeom>
              <a:gradFill flip="none"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0800000" scaled="1"/>
                <a:tileRect/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fontAlgn="base" latinLnBrk="1"/>
                <a:endParaRPr lang="en-US" altLang="ko-KR" sz="1400" dirty="0" smtClean="0"/>
              </a:p>
              <a:p>
                <a:pPr fontAlgn="base" latinLnBrk="1"/>
                <a:r>
                  <a:rPr lang="en-US" altLang="ko-KR" sz="1400" dirty="0" smtClean="0"/>
                  <a:t> </a:t>
                </a:r>
                <a:r>
                  <a:rPr lang="ko-KR" altLang="en-US" sz="1400" dirty="0"/>
                  <a:t>도구사용 </a:t>
                </a:r>
                <a:r>
                  <a:rPr lang="en-US" altLang="ko-KR" sz="1400" dirty="0"/>
                  <a:t>: </a:t>
                </a:r>
                <a:r>
                  <a:rPr lang="ko-KR" altLang="en-US" sz="1400" dirty="0"/>
                  <a:t>도구사용 </a:t>
                </a:r>
                <a:r>
                  <a:rPr lang="en-US" altLang="ko-KR" sz="1400" dirty="0"/>
                  <a:t>3</a:t>
                </a:r>
                <a:r>
                  <a:rPr lang="ko-KR" altLang="en-US" sz="1400" dirty="0"/>
                  <a:t>가지 이상 사용</a:t>
                </a:r>
                <a:r>
                  <a:rPr lang="en-US" altLang="ko-KR" sz="1400" dirty="0"/>
                  <a:t>, 100% </a:t>
                </a:r>
                <a:r>
                  <a:rPr lang="ko-KR" altLang="en-US" sz="1400" dirty="0"/>
                  <a:t>달성</a:t>
                </a:r>
                <a:r>
                  <a:rPr lang="en-US" altLang="ko-KR" sz="1400" dirty="0"/>
                  <a:t>(</a:t>
                </a:r>
                <a:r>
                  <a:rPr lang="ko-KR" altLang="en-US" sz="1400" dirty="0" err="1"/>
                  <a:t>트램펄린</a:t>
                </a:r>
                <a:r>
                  <a:rPr lang="en-US" altLang="ko-KR" sz="1400" dirty="0"/>
                  <a:t>, </a:t>
                </a:r>
                <a:r>
                  <a:rPr lang="ko-KR" altLang="en-US" sz="1400" dirty="0" err="1"/>
                  <a:t>킨볼</a:t>
                </a:r>
                <a:r>
                  <a:rPr lang="en-US" altLang="ko-KR" sz="1400" dirty="0"/>
                  <a:t>, </a:t>
                </a:r>
                <a:r>
                  <a:rPr lang="ko-KR" altLang="en-US" sz="1400" dirty="0" err="1"/>
                  <a:t>골볼</a:t>
                </a:r>
                <a:r>
                  <a:rPr lang="en-US" altLang="ko-KR" sz="1400" dirty="0"/>
                  <a:t>, </a:t>
                </a:r>
                <a:r>
                  <a:rPr lang="ko-KR" altLang="en-US" sz="1400" dirty="0"/>
                  <a:t>축구공</a:t>
                </a:r>
                <a:r>
                  <a:rPr lang="en-US" altLang="ko-KR" sz="1400" dirty="0"/>
                  <a:t>, </a:t>
                </a:r>
                <a:r>
                  <a:rPr lang="ko-KR" altLang="en-US" sz="1400" dirty="0" err="1"/>
                  <a:t>짐볼</a:t>
                </a:r>
                <a:r>
                  <a:rPr lang="en-US" altLang="ko-KR" sz="1400" dirty="0"/>
                  <a:t>, </a:t>
                </a:r>
                <a:r>
                  <a:rPr lang="ko-KR" altLang="en-US" sz="1400" dirty="0"/>
                  <a:t>농구공</a:t>
                </a:r>
                <a:r>
                  <a:rPr lang="en-US" altLang="ko-KR" sz="1400" dirty="0"/>
                  <a:t>, </a:t>
                </a:r>
                <a:r>
                  <a:rPr lang="ko-KR" altLang="en-US" sz="1400" dirty="0"/>
                  <a:t>뜀틀</a:t>
                </a:r>
                <a:r>
                  <a:rPr lang="en-US" altLang="ko-KR" sz="1400" dirty="0"/>
                  <a:t>, </a:t>
                </a:r>
                <a:r>
                  <a:rPr lang="en-US" altLang="ko-KR" sz="1400" dirty="0" smtClean="0"/>
                  <a:t>     </a:t>
                </a:r>
                <a:r>
                  <a:rPr lang="ko-KR" altLang="en-US" sz="1400" dirty="0" err="1" smtClean="0"/>
                  <a:t>작은공</a:t>
                </a:r>
                <a:r>
                  <a:rPr lang="en-US" altLang="ko-KR" sz="1400" dirty="0"/>
                  <a:t>, </a:t>
                </a:r>
                <a:r>
                  <a:rPr lang="ko-KR" altLang="en-US" sz="1400" dirty="0"/>
                  <a:t>매트</a:t>
                </a:r>
                <a:r>
                  <a:rPr lang="en-US" altLang="ko-KR" sz="1400" dirty="0"/>
                  <a:t>, </a:t>
                </a:r>
                <a:r>
                  <a:rPr lang="ko-KR" altLang="en-US" sz="1400" dirty="0"/>
                  <a:t>고무줄</a:t>
                </a:r>
                <a:r>
                  <a:rPr lang="en-US" altLang="ko-KR" sz="1400" dirty="0"/>
                  <a:t>, </a:t>
                </a:r>
                <a:r>
                  <a:rPr lang="ko-KR" altLang="en-US" sz="1400" dirty="0"/>
                  <a:t>등</a:t>
                </a:r>
                <a:r>
                  <a:rPr lang="en-US" altLang="ko-KR" sz="1400" dirty="0"/>
                  <a:t>)</a:t>
                </a:r>
                <a:endParaRPr lang="ko-KR" altLang="en-US" sz="1400" dirty="0"/>
              </a:p>
              <a:p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" name="Pentagon 16"/>
            <p:cNvSpPr/>
            <p:nvPr/>
          </p:nvSpPr>
          <p:spPr bwMode="gray">
            <a:xfrm>
              <a:off x="752271" y="2244280"/>
              <a:ext cx="2876145" cy="3623119"/>
            </a:xfrm>
            <a:prstGeom prst="homePlate">
              <a:avLst>
                <a:gd name="adj" fmla="val 25332"/>
              </a:avLst>
            </a:prstGeom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smtClean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목표 및 운영대비 달성 평가 내용</a:t>
              </a:r>
              <a:endParaRPr lang="en-US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62000" y="1785915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ko-KR" altLang="en-US" b="1" kern="1200" dirty="0" smtClean="0">
                <a:ea typeface="+mn-ea"/>
                <a:cs typeface="Arial" pitchFamily="34" charset="0"/>
              </a:rPr>
              <a:t>계획대비 목표달성 평가</a:t>
            </a:r>
            <a:endParaRPr lang="en-US" b="1" kern="1200" dirty="0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21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G_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체능교실 총평</a:t>
            </a:r>
            <a:endParaRPr lang="en-US" dirty="0"/>
          </a:p>
        </p:txBody>
      </p:sp>
      <p:sp>
        <p:nvSpPr>
          <p:cNvPr id="34" name="TG_TextBox 26" hidden="1"/>
          <p:cNvSpPr txBox="1"/>
          <p:nvPr/>
        </p:nvSpPr>
        <p:spPr>
          <a:xfrm>
            <a:off x="6908832" y="6581001"/>
            <a:ext cx="2235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2"/>
                </a:solidFill>
              </a:rPr>
              <a:t>Designed by Guild Design Inc.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36" name="Round Diagonal Corner Rectangle 35"/>
          <p:cNvSpPr/>
          <p:nvPr/>
        </p:nvSpPr>
        <p:spPr bwMode="gray">
          <a:xfrm flipH="1">
            <a:off x="4535487" y="1808289"/>
            <a:ext cx="2743200" cy="1828800"/>
          </a:xfrm>
          <a:prstGeom prst="round2DiagRect">
            <a:avLst>
              <a:gd name="adj1" fmla="val 12766"/>
              <a:gd name="adj2" fmla="val 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12000000"/>
            </a:lightRig>
          </a:scene3d>
          <a:sp3d extrusionH="88900" prstMaterial="plastic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r"/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스포츠기술 </a:t>
            </a:r>
            <a:r>
              <a:rPr lang="en-US" altLang="ko-KR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(</a:t>
            </a:r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교과 과정에 포함된 움직임 활동</a:t>
            </a:r>
            <a:r>
              <a:rPr lang="en-US" altLang="ko-KR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ko-KR" altLang="en-US" b="1" dirty="0" err="1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골볼활동</a:t>
            </a:r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 등</a:t>
            </a:r>
            <a:r>
              <a:rPr lang="en-US" altLang="ko-KR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)</a:t>
            </a:r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제공</a:t>
            </a:r>
            <a:r>
              <a:rPr lang="en-US" altLang="ko-KR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.</a:t>
            </a:r>
            <a:endParaRPr lang="en-US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7" name="Round Diagonal Corner Rectangle 36"/>
          <p:cNvSpPr/>
          <p:nvPr/>
        </p:nvSpPr>
        <p:spPr bwMode="gray">
          <a:xfrm flipH="1">
            <a:off x="4535487" y="3645432"/>
            <a:ext cx="2743200" cy="1828800"/>
          </a:xfrm>
          <a:prstGeom prst="round2DiagRect">
            <a:avLst>
              <a:gd name="adj1" fmla="val 0"/>
              <a:gd name="adj2" fmla="val 12234"/>
            </a:avLst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12000000"/>
            </a:lightRig>
          </a:scene3d>
          <a:sp3d extrusionH="88900" prstMaterial="plastic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pPr algn="r"/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그룹 활동</a:t>
            </a:r>
            <a:r>
              <a:rPr lang="en-US" altLang="ko-KR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( </a:t>
            </a:r>
            <a:r>
              <a:rPr lang="ko-KR" altLang="en-US" b="1" dirty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파트너 게임</a:t>
            </a:r>
            <a:r>
              <a:rPr lang="en-US" altLang="ko-KR" b="1" dirty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ko-KR" altLang="en-US" b="1" dirty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단체 </a:t>
            </a:r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훈련 등</a:t>
            </a:r>
            <a:r>
              <a:rPr lang="en-US" altLang="ko-KR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)</a:t>
            </a:r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으로 </a:t>
            </a:r>
            <a:r>
              <a:rPr lang="ko-KR" altLang="en-US" b="1" dirty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사회성을 발달 </a:t>
            </a:r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제공</a:t>
            </a:r>
            <a:r>
              <a:rPr lang="en-US" altLang="ko-KR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.</a:t>
            </a:r>
            <a:endParaRPr lang="en-US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7" name="Round Diagonal Corner Rectangle 46"/>
          <p:cNvSpPr/>
          <p:nvPr/>
        </p:nvSpPr>
        <p:spPr bwMode="gray">
          <a:xfrm>
            <a:off x="1792287" y="1808289"/>
            <a:ext cx="2743200" cy="1828800"/>
          </a:xfrm>
          <a:prstGeom prst="round2DiagRect">
            <a:avLst>
              <a:gd name="adj1" fmla="val 13830"/>
              <a:gd name="adj2" fmla="val 0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12000000"/>
            </a:lightRig>
          </a:scene3d>
          <a:sp3d extrusionH="88900" prstMaterial="plastic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시각장애 아동</a:t>
            </a:r>
            <a:r>
              <a:rPr lang="en-US" altLang="ko-KR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,</a:t>
            </a:r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청소년에게 </a:t>
            </a:r>
            <a:r>
              <a:rPr lang="ko-KR" altLang="en-US" b="1" dirty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알맞은 다양한 신체활동 </a:t>
            </a:r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제공</a:t>
            </a:r>
            <a:r>
              <a:rPr lang="en-US" altLang="ko-KR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.</a:t>
            </a:r>
            <a:endParaRPr lang="en-US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8" name="Round Diagonal Corner Rectangle 47"/>
          <p:cNvSpPr/>
          <p:nvPr/>
        </p:nvSpPr>
        <p:spPr bwMode="gray">
          <a:xfrm>
            <a:off x="1792287" y="3645432"/>
            <a:ext cx="2743200" cy="1828800"/>
          </a:xfrm>
          <a:prstGeom prst="round2DiagRect">
            <a:avLst>
              <a:gd name="adj1" fmla="val 0"/>
              <a:gd name="adj2" fmla="val 12234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12000000"/>
            </a:lightRig>
          </a:scene3d>
          <a:sp3d extrusionH="88900" prstMaterial="plastic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r>
              <a:rPr lang="ko-KR" altLang="en-US" b="1" dirty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성공적인 신체활동으로 자신감을 기르기 위한 기회 제공</a:t>
            </a:r>
            <a:r>
              <a:rPr lang="en-US" altLang="ko-KR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. </a:t>
            </a:r>
            <a:endParaRPr lang="en-US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9" name="Oval 23"/>
          <p:cNvSpPr>
            <a:spLocks noChangeArrowheads="1"/>
          </p:cNvSpPr>
          <p:nvPr/>
        </p:nvSpPr>
        <p:spPr bwMode="gray">
          <a:xfrm>
            <a:off x="3798876" y="2881305"/>
            <a:ext cx="1463040" cy="1463040"/>
          </a:xfrm>
          <a:prstGeom prst="ellipse">
            <a:avLst/>
          </a:prstGeom>
          <a:solidFill>
            <a:srgbClr val="000000">
              <a:alpha val="50196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 bwMode="gray">
          <a:xfrm>
            <a:off x="3989379" y="3038795"/>
            <a:ext cx="457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 bwMode="gray">
          <a:xfrm>
            <a:off x="4614911" y="3051832"/>
            <a:ext cx="457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 bwMode="gray">
          <a:xfrm>
            <a:off x="3989379" y="3662825"/>
            <a:ext cx="457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4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 bwMode="gray">
          <a:xfrm>
            <a:off x="4621590" y="3672553"/>
            <a:ext cx="457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3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4" name="Rectangle 1417"/>
          <p:cNvSpPr>
            <a:spLocks noChangeArrowheads="1"/>
          </p:cNvSpPr>
          <p:nvPr/>
        </p:nvSpPr>
        <p:spPr bwMode="auto">
          <a:xfrm>
            <a:off x="1066752" y="5673442"/>
            <a:ext cx="704700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dirty="0" smtClean="0"/>
              <a:t>제반 여건이 </a:t>
            </a:r>
            <a:r>
              <a:rPr lang="ko-KR" altLang="en-US" dirty="0"/>
              <a:t>가능해지면 단순 시각장애아동과 중복장애아동의 클래스를 구분하여 각자에게 더욱 적합한 움직임 교육 및 활동을 할 수 있도록 하는 것이 필요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8422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G_TextBox 26" hidden="1"/>
          <p:cNvSpPr txBox="1"/>
          <p:nvPr/>
        </p:nvSpPr>
        <p:spPr>
          <a:xfrm>
            <a:off x="6908832" y="6581001"/>
            <a:ext cx="2235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2"/>
                </a:solidFill>
              </a:rPr>
              <a:t>Designed by Guild Design Inc.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4" name="Rounded Rectangle 42"/>
          <p:cNvSpPr/>
          <p:nvPr/>
        </p:nvSpPr>
        <p:spPr bwMode="gray">
          <a:xfrm>
            <a:off x="1285830" y="1672262"/>
            <a:ext cx="6654888" cy="1077607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</a:gsLst>
          </a:gradFill>
          <a:ln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80000" rtlCol="0" anchor="ctr"/>
          <a:lstStyle/>
          <a:p>
            <a:endParaRPr lang="en-US" sz="1500" b="1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1. </a:t>
            </a:r>
            <a:r>
              <a:rPr lang="ko-KR" altLang="en-US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시각장애인에게 건강유지를 위한 걷기의 기회 제공</a:t>
            </a:r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2. </a:t>
            </a:r>
            <a:r>
              <a:rPr lang="ko-KR" altLang="en-US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참여자 만족도 </a:t>
            </a:r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80% </a:t>
            </a:r>
            <a:r>
              <a:rPr lang="ko-KR" altLang="en-US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이상 달성</a:t>
            </a:r>
            <a:r>
              <a:rPr lang="en-US" altLang="ko-KR" sz="15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3. </a:t>
            </a:r>
            <a:r>
              <a:rPr lang="ko-KR" altLang="en-US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건강걷기활동 연 </a:t>
            </a:r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14</a:t>
            </a:r>
            <a:r>
              <a:rPr lang="ko-KR" altLang="en-US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회</a:t>
            </a:r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(</a:t>
            </a:r>
            <a:r>
              <a:rPr lang="ko-KR" altLang="en-US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연 </a:t>
            </a:r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140</a:t>
            </a:r>
            <a:r>
              <a:rPr lang="ko-KR" altLang="en-US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명</a:t>
            </a:r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)</a:t>
            </a:r>
            <a:r>
              <a:rPr lang="ko-KR" altLang="en-US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제공</a:t>
            </a:r>
            <a:endParaRPr lang="en-US" altLang="ko-KR" sz="1500" b="1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ounded Rectangle 44"/>
          <p:cNvSpPr/>
          <p:nvPr/>
        </p:nvSpPr>
        <p:spPr bwMode="gray">
          <a:xfrm>
            <a:off x="2368440" y="1484784"/>
            <a:ext cx="4591116" cy="35226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cs typeface="Arial" pitchFamily="34" charset="0"/>
              </a:rPr>
              <a:t>목        표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6" name="Rounded Rectangle 45"/>
          <p:cNvSpPr/>
          <p:nvPr/>
        </p:nvSpPr>
        <p:spPr bwMode="gray">
          <a:xfrm>
            <a:off x="1285830" y="3101859"/>
            <a:ext cx="6654888" cy="1439343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</a:gsLst>
          </a:gradFill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80000" rtlCol="0" anchor="ctr"/>
          <a:lstStyle/>
          <a:p>
            <a:r>
              <a:rPr lang="en-US" altLang="ko-KR" sz="1500" b="1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ko-KR" altLang="en-US" sz="1500" b="1" dirty="0" smtClean="0">
                <a:solidFill>
                  <a:schemeClr val="accent3">
                    <a:lumMod val="50000"/>
                  </a:schemeClr>
                </a:solidFill>
              </a:rPr>
              <a:t>건강걷기 활동을 통하여 건강하고 활력 있는 삶을 제공</a:t>
            </a:r>
            <a:r>
              <a:rPr lang="en-US" altLang="ko-KR" sz="15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7" name="Rounded Rectangle 46"/>
          <p:cNvSpPr/>
          <p:nvPr/>
        </p:nvSpPr>
        <p:spPr bwMode="gray">
          <a:xfrm>
            <a:off x="2368440" y="2924944"/>
            <a:ext cx="4591116" cy="35226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cs typeface="Arial" pitchFamily="34" charset="0"/>
              </a:rPr>
              <a:t>내        용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8" name="Rounded Rectangle 47"/>
          <p:cNvSpPr/>
          <p:nvPr/>
        </p:nvSpPr>
        <p:spPr bwMode="gray">
          <a:xfrm>
            <a:off x="1301488" y="4912622"/>
            <a:ext cx="6654888" cy="1324690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rgbClr val="FFFFFF"/>
              </a:gs>
            </a:gsLst>
          </a:gra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80000" rtlCol="0" anchor="ctr" anchorCtr="0"/>
          <a:lstStyle/>
          <a:p>
            <a:endParaRPr lang="en-US" sz="1500" b="1" dirty="0" smtClean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1. 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기       간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: 2017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년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3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월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~ 11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월</a:t>
            </a:r>
            <a:endParaRPr lang="en-US" altLang="ko-KR" sz="1500" b="1" dirty="0" smtClean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2. 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일       시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: 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격주 금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/ 13:00~17:00(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월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2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회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,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3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시간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)</a:t>
            </a:r>
          </a:p>
          <a:p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</a:rPr>
              <a:t>3. 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</a:rPr>
              <a:t>장       소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</a:rPr>
              <a:t>강동구 산책로 및 타 지역 산책로</a:t>
            </a:r>
            <a:endParaRPr lang="en-US" altLang="ko-KR" sz="15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</a:rPr>
              <a:t>4. 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</a:rPr>
              <a:t>인       원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</a:rPr>
              <a:t>연인원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</a:rPr>
              <a:t>140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</a:rPr>
              <a:t>명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500" b="1" dirty="0" err="1" smtClean="0">
                <a:solidFill>
                  <a:schemeClr val="accent4">
                    <a:lumMod val="50000"/>
                  </a:schemeClr>
                </a:solidFill>
              </a:rPr>
              <a:t>실인원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</a:rPr>
              <a:t>15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</a:rPr>
              <a:t>명</a:t>
            </a:r>
            <a:endParaRPr lang="en-US" sz="15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Rounded Rectangle 48"/>
          <p:cNvSpPr/>
          <p:nvPr/>
        </p:nvSpPr>
        <p:spPr bwMode="gray">
          <a:xfrm>
            <a:off x="2390742" y="4725144"/>
            <a:ext cx="4591116" cy="35226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cs typeface="Arial" pitchFamily="34" charset="0"/>
              </a:rPr>
              <a:t>개        요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1" name="TG_Title 1"/>
          <p:cNvSpPr>
            <a:spLocks noGrp="1"/>
          </p:cNvSpPr>
          <p:nvPr>
            <p:ph type="title"/>
          </p:nvPr>
        </p:nvSpPr>
        <p:spPr bwMode="auto">
          <a:xfrm>
            <a:off x="1600200" y="160338"/>
            <a:ext cx="6705600" cy="1066800"/>
          </a:xfrm>
          <a:scene3d>
            <a:camera prst="obliqueTopLeft"/>
            <a:lightRig rig="threePt" dir="t"/>
          </a:scene3d>
        </p:spPr>
        <p:txBody>
          <a:bodyPr/>
          <a:lstStyle/>
          <a:p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건강걷기 프로그램 개요</a:t>
            </a:r>
            <a:endParaRPr lang="en-US" i="0" dirty="0"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13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"/>
          <p:cNvSpPr>
            <a:spLocks noChangeArrowheads="1"/>
          </p:cNvSpPr>
          <p:nvPr/>
        </p:nvSpPr>
        <p:spPr bwMode="auto">
          <a:xfrm>
            <a:off x="1835150" y="2349500"/>
            <a:ext cx="5184775" cy="3455988"/>
          </a:xfrm>
          <a:prstGeom prst="rect">
            <a:avLst/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D1D1E8"/>
              </a:gs>
              <a:gs pos="100000">
                <a:srgbClr val="333399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ko-KR" sz="2400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008063" y="1628775"/>
            <a:ext cx="1979612" cy="1979613"/>
            <a:chOff x="158" y="2886"/>
            <a:chExt cx="1089" cy="1043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58" y="2886"/>
              <a:ext cx="1089" cy="1043"/>
              <a:chOff x="2653" y="2523"/>
              <a:chExt cx="1089" cy="1043"/>
            </a:xfrm>
          </p:grpSpPr>
          <p:sp>
            <p:nvSpPr>
              <p:cNvPr id="8245" name="Oval 21"/>
              <p:cNvSpPr>
                <a:spLocks noChangeArrowheads="1"/>
              </p:cNvSpPr>
              <p:nvPr/>
            </p:nvSpPr>
            <p:spPr bwMode="auto">
              <a:xfrm>
                <a:off x="2744" y="2931"/>
                <a:ext cx="907" cy="59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EBEBE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46" name="Oval 22"/>
              <p:cNvSpPr>
                <a:spLocks noChangeArrowheads="1"/>
              </p:cNvSpPr>
              <p:nvPr/>
            </p:nvSpPr>
            <p:spPr bwMode="auto">
              <a:xfrm>
                <a:off x="2653" y="2523"/>
                <a:ext cx="1088" cy="1043"/>
              </a:xfrm>
              <a:prstGeom prst="ellipse">
                <a:avLst/>
              </a:prstGeom>
              <a:solidFill>
                <a:srgbClr val="99E34F">
                  <a:alpha val="52156"/>
                </a:srgbClr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47" name="Oval 23"/>
              <p:cNvSpPr>
                <a:spLocks noChangeArrowheads="1"/>
              </p:cNvSpPr>
              <p:nvPr/>
            </p:nvSpPr>
            <p:spPr bwMode="auto">
              <a:xfrm>
                <a:off x="2699" y="3022"/>
                <a:ext cx="997" cy="18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EBEBE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48" name="Oval 24"/>
              <p:cNvSpPr>
                <a:spLocks noChangeArrowheads="1"/>
              </p:cNvSpPr>
              <p:nvPr/>
            </p:nvSpPr>
            <p:spPr bwMode="auto">
              <a:xfrm>
                <a:off x="2653" y="2568"/>
                <a:ext cx="1089" cy="95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49" name="Oval 25"/>
              <p:cNvSpPr>
                <a:spLocks noChangeArrowheads="1"/>
              </p:cNvSpPr>
              <p:nvPr/>
            </p:nvSpPr>
            <p:spPr bwMode="auto">
              <a:xfrm>
                <a:off x="2744" y="2614"/>
                <a:ext cx="907" cy="68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</p:grpSp>
        <p:sp>
          <p:nvSpPr>
            <p:cNvPr id="8244" name="Rectangle 26"/>
            <p:cNvSpPr>
              <a:spLocks noChangeArrowheads="1"/>
            </p:cNvSpPr>
            <p:nvPr/>
          </p:nvSpPr>
          <p:spPr bwMode="auto">
            <a:xfrm>
              <a:off x="249" y="3022"/>
              <a:ext cx="907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CC00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 dirty="0" smtClean="0">
                  <a:solidFill>
                    <a:srgbClr val="00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홍 보</a:t>
              </a:r>
              <a:endParaRPr lang="ko-KR" altLang="en-US" sz="2400" dirty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011863" y="1628775"/>
            <a:ext cx="1979612" cy="1979613"/>
            <a:chOff x="158" y="2886"/>
            <a:chExt cx="1089" cy="1043"/>
          </a:xfrm>
        </p:grpSpPr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158" y="2886"/>
              <a:ext cx="1089" cy="1043"/>
              <a:chOff x="2653" y="2523"/>
              <a:chExt cx="1089" cy="1043"/>
            </a:xfrm>
          </p:grpSpPr>
          <p:sp>
            <p:nvSpPr>
              <p:cNvPr id="8238" name="Oval 29"/>
              <p:cNvSpPr>
                <a:spLocks noChangeArrowheads="1"/>
              </p:cNvSpPr>
              <p:nvPr/>
            </p:nvSpPr>
            <p:spPr bwMode="auto">
              <a:xfrm>
                <a:off x="2744" y="2931"/>
                <a:ext cx="907" cy="59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EBEBE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39" name="Oval 30"/>
              <p:cNvSpPr>
                <a:spLocks noChangeArrowheads="1"/>
              </p:cNvSpPr>
              <p:nvPr/>
            </p:nvSpPr>
            <p:spPr bwMode="auto">
              <a:xfrm>
                <a:off x="2653" y="2523"/>
                <a:ext cx="1088" cy="1043"/>
              </a:xfrm>
              <a:prstGeom prst="ellipse">
                <a:avLst/>
              </a:prstGeom>
              <a:solidFill>
                <a:srgbClr val="CC3399">
                  <a:alpha val="52156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16" name="Oval 31"/>
              <p:cNvSpPr>
                <a:spLocks noChangeArrowheads="1"/>
              </p:cNvSpPr>
              <p:nvPr/>
            </p:nvSpPr>
            <p:spPr bwMode="auto">
              <a:xfrm>
                <a:off x="2699" y="3022"/>
                <a:ext cx="996" cy="182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gamma/>
                      <a:shade val="9215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8241" name="Oval 32"/>
              <p:cNvSpPr>
                <a:spLocks noChangeArrowheads="1"/>
              </p:cNvSpPr>
              <p:nvPr/>
            </p:nvSpPr>
            <p:spPr bwMode="auto">
              <a:xfrm>
                <a:off x="2653" y="2568"/>
                <a:ext cx="1089" cy="95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42" name="Oval 33"/>
              <p:cNvSpPr>
                <a:spLocks noChangeArrowheads="1"/>
              </p:cNvSpPr>
              <p:nvPr/>
            </p:nvSpPr>
            <p:spPr bwMode="auto">
              <a:xfrm>
                <a:off x="2744" y="2614"/>
                <a:ext cx="907" cy="68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</p:grpSp>
        <p:sp>
          <p:nvSpPr>
            <p:cNvPr id="8237" name="Rectangle 34"/>
            <p:cNvSpPr>
              <a:spLocks noChangeArrowheads="1"/>
            </p:cNvSpPr>
            <p:nvPr/>
          </p:nvSpPr>
          <p:spPr bwMode="auto">
            <a:xfrm>
              <a:off x="249" y="3022"/>
              <a:ext cx="907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 dirty="0" smtClean="0">
                  <a:latin typeface="HY울릉도M" panose="02030600000101010101" pitchFamily="18" charset="-127"/>
                  <a:ea typeface="HY울릉도M" panose="02030600000101010101" pitchFamily="18" charset="-127"/>
                </a:rPr>
                <a:t>접 수</a:t>
              </a:r>
              <a:endPara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3419475" y="1593850"/>
            <a:ext cx="1979613" cy="1979613"/>
            <a:chOff x="158" y="2886"/>
            <a:chExt cx="1089" cy="1043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158" y="2886"/>
              <a:ext cx="1089" cy="1043"/>
              <a:chOff x="2653" y="2523"/>
              <a:chExt cx="1089" cy="1043"/>
            </a:xfrm>
          </p:grpSpPr>
          <p:sp>
            <p:nvSpPr>
              <p:cNvPr id="8231" name="Oval 49"/>
              <p:cNvSpPr>
                <a:spLocks noChangeArrowheads="1"/>
              </p:cNvSpPr>
              <p:nvPr/>
            </p:nvSpPr>
            <p:spPr bwMode="auto">
              <a:xfrm>
                <a:off x="2744" y="2931"/>
                <a:ext cx="907" cy="59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EBEBE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32" name="Oval 50"/>
              <p:cNvSpPr>
                <a:spLocks noChangeArrowheads="1"/>
              </p:cNvSpPr>
              <p:nvPr/>
            </p:nvSpPr>
            <p:spPr bwMode="auto">
              <a:xfrm>
                <a:off x="2653" y="2523"/>
                <a:ext cx="1088" cy="1043"/>
              </a:xfrm>
              <a:prstGeom prst="ellipse">
                <a:avLst/>
              </a:prstGeom>
              <a:solidFill>
                <a:srgbClr val="99E34F">
                  <a:alpha val="52156"/>
                </a:srgbClr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33" name="Oval 51"/>
              <p:cNvSpPr>
                <a:spLocks noChangeArrowheads="1"/>
              </p:cNvSpPr>
              <p:nvPr/>
            </p:nvSpPr>
            <p:spPr bwMode="auto">
              <a:xfrm>
                <a:off x="2699" y="3022"/>
                <a:ext cx="997" cy="18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EBEBE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34" name="Oval 52"/>
              <p:cNvSpPr>
                <a:spLocks noChangeArrowheads="1"/>
              </p:cNvSpPr>
              <p:nvPr/>
            </p:nvSpPr>
            <p:spPr bwMode="auto">
              <a:xfrm>
                <a:off x="2653" y="2568"/>
                <a:ext cx="1089" cy="95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35" name="Oval 53"/>
              <p:cNvSpPr>
                <a:spLocks noChangeArrowheads="1"/>
              </p:cNvSpPr>
              <p:nvPr/>
            </p:nvSpPr>
            <p:spPr bwMode="auto">
              <a:xfrm>
                <a:off x="2744" y="2614"/>
                <a:ext cx="907" cy="68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</p:grpSp>
        <p:sp>
          <p:nvSpPr>
            <p:cNvPr id="8230" name="Rectangle 54"/>
            <p:cNvSpPr>
              <a:spLocks noChangeArrowheads="1"/>
            </p:cNvSpPr>
            <p:nvPr/>
          </p:nvSpPr>
          <p:spPr bwMode="auto">
            <a:xfrm>
              <a:off x="249" y="3022"/>
              <a:ext cx="907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CC00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 dirty="0" smtClean="0">
                  <a:solidFill>
                    <a:srgbClr val="000000"/>
                  </a:solidFill>
                  <a:latin typeface="HY울릉도B" panose="02030600000101010101" pitchFamily="18" charset="-127"/>
                  <a:ea typeface="HY울릉도B" panose="02030600000101010101" pitchFamily="18" charset="-127"/>
                </a:rPr>
                <a:t>자원봉사자</a:t>
              </a:r>
              <a:r>
                <a:rPr lang="en-US" altLang="ko-KR" sz="2400" dirty="0" smtClean="0">
                  <a:solidFill>
                    <a:srgbClr val="000000"/>
                  </a:solidFill>
                  <a:latin typeface="HY울릉도B" panose="02030600000101010101" pitchFamily="18" charset="-127"/>
                  <a:ea typeface="HY울릉도B" panose="02030600000101010101" pitchFamily="18" charset="-127"/>
                </a:rPr>
                <a:t/>
              </a:r>
              <a:br>
                <a:rPr lang="en-US" altLang="ko-KR" sz="2400" dirty="0" smtClean="0">
                  <a:solidFill>
                    <a:srgbClr val="000000"/>
                  </a:solidFill>
                  <a:latin typeface="HY울릉도B" panose="02030600000101010101" pitchFamily="18" charset="-127"/>
                  <a:ea typeface="HY울릉도B" panose="02030600000101010101" pitchFamily="18" charset="-127"/>
                </a:rPr>
              </a:br>
              <a:r>
                <a:rPr lang="ko-KR" altLang="en-US" sz="2400" dirty="0" smtClean="0">
                  <a:solidFill>
                    <a:srgbClr val="000000"/>
                  </a:solidFill>
                  <a:latin typeface="HY울릉도B" panose="02030600000101010101" pitchFamily="18" charset="-127"/>
                  <a:ea typeface="HY울릉도B" panose="02030600000101010101" pitchFamily="18" charset="-127"/>
                </a:rPr>
                <a:t>모집</a:t>
              </a:r>
              <a:endParaRPr lang="en-US" altLang="ko-KR" sz="2400" dirty="0" smtClean="0">
                <a:solidFill>
                  <a:srgbClr val="000000"/>
                </a:solidFill>
                <a:latin typeface="HY울릉도B" panose="02030600000101010101" pitchFamily="18" charset="-127"/>
                <a:ea typeface="HY울릉도B" panose="02030600000101010101" pitchFamily="18" charset="-127"/>
              </a:endParaRPr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6011863" y="4437063"/>
            <a:ext cx="1979612" cy="1979612"/>
            <a:chOff x="158" y="2886"/>
            <a:chExt cx="1089" cy="1043"/>
          </a:xfrm>
        </p:grpSpPr>
        <p:grpSp>
          <p:nvGrpSpPr>
            <p:cNvPr id="9" name="Group 64"/>
            <p:cNvGrpSpPr>
              <a:grpSpLocks/>
            </p:cNvGrpSpPr>
            <p:nvPr/>
          </p:nvGrpSpPr>
          <p:grpSpPr bwMode="auto">
            <a:xfrm>
              <a:off x="158" y="2886"/>
              <a:ext cx="1089" cy="1043"/>
              <a:chOff x="2653" y="2523"/>
              <a:chExt cx="1089" cy="1043"/>
            </a:xfrm>
          </p:grpSpPr>
          <p:sp>
            <p:nvSpPr>
              <p:cNvPr id="8224" name="Oval 65"/>
              <p:cNvSpPr>
                <a:spLocks noChangeArrowheads="1"/>
              </p:cNvSpPr>
              <p:nvPr/>
            </p:nvSpPr>
            <p:spPr bwMode="auto">
              <a:xfrm>
                <a:off x="2744" y="2931"/>
                <a:ext cx="907" cy="59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EBEBE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25" name="Oval 66"/>
              <p:cNvSpPr>
                <a:spLocks noChangeArrowheads="1"/>
              </p:cNvSpPr>
              <p:nvPr/>
            </p:nvSpPr>
            <p:spPr bwMode="auto">
              <a:xfrm>
                <a:off x="2653" y="2523"/>
                <a:ext cx="1088" cy="1043"/>
              </a:xfrm>
              <a:prstGeom prst="ellipse">
                <a:avLst/>
              </a:prstGeom>
              <a:solidFill>
                <a:srgbClr val="CC3399">
                  <a:alpha val="52156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32" name="Oval 67"/>
              <p:cNvSpPr>
                <a:spLocks noChangeArrowheads="1"/>
              </p:cNvSpPr>
              <p:nvPr/>
            </p:nvSpPr>
            <p:spPr bwMode="auto">
              <a:xfrm>
                <a:off x="2699" y="3022"/>
                <a:ext cx="996" cy="182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gamma/>
                      <a:shade val="9215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8227" name="Oval 68"/>
              <p:cNvSpPr>
                <a:spLocks noChangeArrowheads="1"/>
              </p:cNvSpPr>
              <p:nvPr/>
            </p:nvSpPr>
            <p:spPr bwMode="auto">
              <a:xfrm>
                <a:off x="2653" y="2568"/>
                <a:ext cx="1089" cy="95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28" name="Oval 69"/>
              <p:cNvSpPr>
                <a:spLocks noChangeArrowheads="1"/>
              </p:cNvSpPr>
              <p:nvPr/>
            </p:nvSpPr>
            <p:spPr bwMode="auto">
              <a:xfrm>
                <a:off x="2744" y="2614"/>
                <a:ext cx="907" cy="68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</p:grpSp>
        <p:sp>
          <p:nvSpPr>
            <p:cNvPr id="8223" name="Rectangle 70"/>
            <p:cNvSpPr>
              <a:spLocks noChangeArrowheads="1"/>
            </p:cNvSpPr>
            <p:nvPr/>
          </p:nvSpPr>
          <p:spPr bwMode="auto">
            <a:xfrm>
              <a:off x="249" y="3022"/>
              <a:ext cx="907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 dirty="0" smtClean="0">
                  <a:latin typeface="HY울릉도M" panose="02030600000101010101" pitchFamily="18" charset="-127"/>
                  <a:ea typeface="HY울릉도M" panose="02030600000101010101" pitchFamily="18" charset="-127"/>
                </a:rPr>
                <a:t>진 행</a:t>
              </a:r>
              <a:endPara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10" name="Group 71"/>
          <p:cNvGrpSpPr>
            <a:grpSpLocks/>
          </p:cNvGrpSpPr>
          <p:nvPr/>
        </p:nvGrpSpPr>
        <p:grpSpPr bwMode="auto">
          <a:xfrm>
            <a:off x="3492500" y="4508500"/>
            <a:ext cx="1979613" cy="1979613"/>
            <a:chOff x="158" y="2886"/>
            <a:chExt cx="1089" cy="1043"/>
          </a:xfrm>
        </p:grpSpPr>
        <p:grpSp>
          <p:nvGrpSpPr>
            <p:cNvPr id="11" name="Group 72"/>
            <p:cNvGrpSpPr>
              <a:grpSpLocks/>
            </p:cNvGrpSpPr>
            <p:nvPr/>
          </p:nvGrpSpPr>
          <p:grpSpPr bwMode="auto">
            <a:xfrm>
              <a:off x="158" y="2886"/>
              <a:ext cx="1089" cy="1043"/>
              <a:chOff x="2653" y="2523"/>
              <a:chExt cx="1089" cy="1043"/>
            </a:xfrm>
          </p:grpSpPr>
          <p:sp>
            <p:nvSpPr>
              <p:cNvPr id="8217" name="Oval 73"/>
              <p:cNvSpPr>
                <a:spLocks noChangeArrowheads="1"/>
              </p:cNvSpPr>
              <p:nvPr/>
            </p:nvSpPr>
            <p:spPr bwMode="auto">
              <a:xfrm>
                <a:off x="2744" y="2931"/>
                <a:ext cx="907" cy="59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EBEBE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18" name="Oval 74"/>
              <p:cNvSpPr>
                <a:spLocks noChangeArrowheads="1"/>
              </p:cNvSpPr>
              <p:nvPr/>
            </p:nvSpPr>
            <p:spPr bwMode="auto">
              <a:xfrm>
                <a:off x="2653" y="2523"/>
                <a:ext cx="1088" cy="1043"/>
              </a:xfrm>
              <a:prstGeom prst="ellipse">
                <a:avLst/>
              </a:prstGeom>
              <a:solidFill>
                <a:srgbClr val="99E34F">
                  <a:alpha val="52156"/>
                </a:srgbClr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19" name="Oval 75"/>
              <p:cNvSpPr>
                <a:spLocks noChangeArrowheads="1"/>
              </p:cNvSpPr>
              <p:nvPr/>
            </p:nvSpPr>
            <p:spPr bwMode="auto">
              <a:xfrm>
                <a:off x="2699" y="3022"/>
                <a:ext cx="997" cy="18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EBEBE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20" name="Oval 76"/>
              <p:cNvSpPr>
                <a:spLocks noChangeArrowheads="1"/>
              </p:cNvSpPr>
              <p:nvPr/>
            </p:nvSpPr>
            <p:spPr bwMode="auto">
              <a:xfrm>
                <a:off x="2653" y="2568"/>
                <a:ext cx="1089" cy="95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21" name="Oval 77"/>
              <p:cNvSpPr>
                <a:spLocks noChangeArrowheads="1"/>
              </p:cNvSpPr>
              <p:nvPr/>
            </p:nvSpPr>
            <p:spPr bwMode="auto">
              <a:xfrm>
                <a:off x="2744" y="2614"/>
                <a:ext cx="907" cy="68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</p:grpSp>
        <p:sp>
          <p:nvSpPr>
            <p:cNvPr id="8216" name="Rectangle 78"/>
            <p:cNvSpPr>
              <a:spLocks noChangeArrowheads="1"/>
            </p:cNvSpPr>
            <p:nvPr/>
          </p:nvSpPr>
          <p:spPr bwMode="auto">
            <a:xfrm>
              <a:off x="249" y="3022"/>
              <a:ext cx="907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CC00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 dirty="0" smtClean="0">
                  <a:solidFill>
                    <a:srgbClr val="00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간담회</a:t>
              </a:r>
              <a:endParaRPr lang="en-US" altLang="ko-KR" sz="2400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12" name="Group 87"/>
          <p:cNvGrpSpPr>
            <a:grpSpLocks/>
          </p:cNvGrpSpPr>
          <p:nvPr/>
        </p:nvGrpSpPr>
        <p:grpSpPr bwMode="auto">
          <a:xfrm>
            <a:off x="971550" y="4473575"/>
            <a:ext cx="1979613" cy="1979613"/>
            <a:chOff x="158" y="2886"/>
            <a:chExt cx="1089" cy="1043"/>
          </a:xfrm>
        </p:grpSpPr>
        <p:grpSp>
          <p:nvGrpSpPr>
            <p:cNvPr id="13" name="Group 88"/>
            <p:cNvGrpSpPr>
              <a:grpSpLocks/>
            </p:cNvGrpSpPr>
            <p:nvPr/>
          </p:nvGrpSpPr>
          <p:grpSpPr bwMode="auto">
            <a:xfrm>
              <a:off x="158" y="2886"/>
              <a:ext cx="1089" cy="1043"/>
              <a:chOff x="2653" y="2523"/>
              <a:chExt cx="1089" cy="1043"/>
            </a:xfrm>
          </p:grpSpPr>
          <p:sp>
            <p:nvSpPr>
              <p:cNvPr id="8210" name="Oval 89"/>
              <p:cNvSpPr>
                <a:spLocks noChangeArrowheads="1"/>
              </p:cNvSpPr>
              <p:nvPr/>
            </p:nvSpPr>
            <p:spPr bwMode="auto">
              <a:xfrm>
                <a:off x="2744" y="2931"/>
                <a:ext cx="907" cy="59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EBEBE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11" name="Oval 90"/>
              <p:cNvSpPr>
                <a:spLocks noChangeArrowheads="1"/>
              </p:cNvSpPr>
              <p:nvPr/>
            </p:nvSpPr>
            <p:spPr bwMode="auto">
              <a:xfrm>
                <a:off x="2653" y="2523"/>
                <a:ext cx="1088" cy="1043"/>
              </a:xfrm>
              <a:prstGeom prst="ellipse">
                <a:avLst/>
              </a:prstGeom>
              <a:solidFill>
                <a:srgbClr val="CC3399">
                  <a:alpha val="52156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48" name="Oval 91"/>
              <p:cNvSpPr>
                <a:spLocks noChangeArrowheads="1"/>
              </p:cNvSpPr>
              <p:nvPr/>
            </p:nvSpPr>
            <p:spPr bwMode="auto">
              <a:xfrm>
                <a:off x="2699" y="3022"/>
                <a:ext cx="996" cy="182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gamma/>
                      <a:shade val="9215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8213" name="Oval 92"/>
              <p:cNvSpPr>
                <a:spLocks noChangeArrowheads="1"/>
              </p:cNvSpPr>
              <p:nvPr/>
            </p:nvSpPr>
            <p:spPr bwMode="auto">
              <a:xfrm>
                <a:off x="2653" y="2568"/>
                <a:ext cx="1089" cy="95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14" name="Oval 93"/>
              <p:cNvSpPr>
                <a:spLocks noChangeArrowheads="1"/>
              </p:cNvSpPr>
              <p:nvPr/>
            </p:nvSpPr>
            <p:spPr bwMode="auto">
              <a:xfrm>
                <a:off x="2744" y="2614"/>
                <a:ext cx="907" cy="68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</p:grpSp>
        <p:sp>
          <p:nvSpPr>
            <p:cNvPr id="8209" name="Rectangle 94"/>
            <p:cNvSpPr>
              <a:spLocks noChangeArrowheads="1"/>
            </p:cNvSpPr>
            <p:nvPr/>
          </p:nvSpPr>
          <p:spPr bwMode="auto">
            <a:xfrm>
              <a:off x="249" y="3022"/>
              <a:ext cx="907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평가 및 </a:t>
              </a:r>
              <a:r>
                <a:rPr lang="ko-KR" altLang="en-US" sz="2400" dirty="0" smtClean="0">
                  <a:latin typeface="HY울릉도M" panose="02030600000101010101" pitchFamily="18" charset="-127"/>
                  <a:ea typeface="HY울릉도M" panose="02030600000101010101" pitchFamily="18" charset="-127"/>
                </a:rPr>
                <a:t>종료</a:t>
              </a:r>
              <a:endPara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sp>
        <p:nvSpPr>
          <p:cNvPr id="8202" name="AutoShape 45"/>
          <p:cNvSpPr>
            <a:spLocks noChangeArrowheads="1"/>
          </p:cNvSpPr>
          <p:nvPr/>
        </p:nvSpPr>
        <p:spPr bwMode="auto">
          <a:xfrm>
            <a:off x="3059113" y="1647825"/>
            <a:ext cx="333375" cy="1511300"/>
          </a:xfrm>
          <a:prstGeom prst="rightArrow">
            <a:avLst>
              <a:gd name="adj1" fmla="val 48528"/>
              <a:gd name="adj2" fmla="val 46690"/>
            </a:avLst>
          </a:prstGeom>
          <a:gradFill rotWithShape="1">
            <a:gsLst>
              <a:gs pos="0">
                <a:srgbClr val="003300"/>
              </a:gs>
              <a:gs pos="50000">
                <a:srgbClr val="FFFFFF"/>
              </a:gs>
              <a:gs pos="100000">
                <a:srgbClr val="003300"/>
              </a:gs>
            </a:gsLst>
            <a:lin ang="5400000" scaled="1"/>
          </a:gra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8203" name="AutoShape 49"/>
          <p:cNvSpPr>
            <a:spLocks noChangeArrowheads="1"/>
          </p:cNvSpPr>
          <p:nvPr/>
        </p:nvSpPr>
        <p:spPr bwMode="auto">
          <a:xfrm rot="5400000">
            <a:off x="6767513" y="3322638"/>
            <a:ext cx="577850" cy="1511300"/>
          </a:xfrm>
          <a:prstGeom prst="rightArrow">
            <a:avLst>
              <a:gd name="adj1" fmla="val 48528"/>
              <a:gd name="adj2" fmla="val 46690"/>
            </a:avLst>
          </a:prstGeom>
          <a:gradFill rotWithShape="1">
            <a:gsLst>
              <a:gs pos="0">
                <a:srgbClr val="003300"/>
              </a:gs>
              <a:gs pos="50000">
                <a:srgbClr val="FFFFFF"/>
              </a:gs>
              <a:gs pos="100000">
                <a:srgbClr val="003300"/>
              </a:gs>
            </a:gsLst>
            <a:lin ang="5400000" scaled="1"/>
          </a:gra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8204" name="AutoShape 48"/>
          <p:cNvSpPr>
            <a:spLocks noChangeArrowheads="1"/>
          </p:cNvSpPr>
          <p:nvPr/>
        </p:nvSpPr>
        <p:spPr bwMode="auto">
          <a:xfrm rot="10800000">
            <a:off x="3059113" y="5013325"/>
            <a:ext cx="360362" cy="1511300"/>
          </a:xfrm>
          <a:prstGeom prst="rightArrow">
            <a:avLst>
              <a:gd name="adj1" fmla="val 48528"/>
              <a:gd name="adj2" fmla="val 46690"/>
            </a:avLst>
          </a:prstGeom>
          <a:gradFill rotWithShape="1">
            <a:gsLst>
              <a:gs pos="0">
                <a:srgbClr val="003300"/>
              </a:gs>
              <a:gs pos="50000">
                <a:srgbClr val="FFFFFF"/>
              </a:gs>
              <a:gs pos="100000">
                <a:srgbClr val="003300"/>
              </a:gs>
            </a:gsLst>
            <a:lin ang="5400000" scaled="1"/>
          </a:gra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8205" name="AutoShape 48"/>
          <p:cNvSpPr>
            <a:spLocks noChangeArrowheads="1"/>
          </p:cNvSpPr>
          <p:nvPr/>
        </p:nvSpPr>
        <p:spPr bwMode="auto">
          <a:xfrm rot="10800000">
            <a:off x="5580063" y="5013325"/>
            <a:ext cx="358775" cy="1511300"/>
          </a:xfrm>
          <a:prstGeom prst="rightArrow">
            <a:avLst>
              <a:gd name="adj1" fmla="val 48528"/>
              <a:gd name="adj2" fmla="val 46690"/>
            </a:avLst>
          </a:prstGeom>
          <a:gradFill rotWithShape="1">
            <a:gsLst>
              <a:gs pos="0">
                <a:srgbClr val="003300"/>
              </a:gs>
              <a:gs pos="50000">
                <a:srgbClr val="FFFFFF"/>
              </a:gs>
              <a:gs pos="100000">
                <a:srgbClr val="003300"/>
              </a:gs>
            </a:gsLst>
            <a:lin ang="5400000" scaled="1"/>
          </a:gra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8206" name="AutoShape 45"/>
          <p:cNvSpPr>
            <a:spLocks noChangeArrowheads="1"/>
          </p:cNvSpPr>
          <p:nvPr/>
        </p:nvSpPr>
        <p:spPr bwMode="auto">
          <a:xfrm>
            <a:off x="5535613" y="1628775"/>
            <a:ext cx="331787" cy="1511300"/>
          </a:xfrm>
          <a:prstGeom prst="rightArrow">
            <a:avLst>
              <a:gd name="adj1" fmla="val 48528"/>
              <a:gd name="adj2" fmla="val 46690"/>
            </a:avLst>
          </a:prstGeom>
          <a:gradFill rotWithShape="1">
            <a:gsLst>
              <a:gs pos="0">
                <a:srgbClr val="003300"/>
              </a:gs>
              <a:gs pos="50000">
                <a:srgbClr val="FFFFFF"/>
              </a:gs>
              <a:gs pos="100000">
                <a:srgbClr val="003300"/>
              </a:gs>
            </a:gsLst>
            <a:lin ang="5400000" scaled="1"/>
          </a:gra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1600200" y="160338"/>
            <a:ext cx="6705600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lang="en-US" sz="4000" b="1" i="1" kern="1200" cap="none" spc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건강걷기 프로그램 운영과정</a:t>
            </a:r>
            <a:endParaRPr lang="ko-KR" altLang="en-US" i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149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건강걷기 프로그램 운영결과</a:t>
            </a:r>
            <a:endParaRPr lang="en-US" dirty="0"/>
          </a:p>
        </p:txBody>
      </p:sp>
      <p:grpSp>
        <p:nvGrpSpPr>
          <p:cNvPr id="2" name="그룹 2"/>
          <p:cNvGrpSpPr/>
          <p:nvPr/>
        </p:nvGrpSpPr>
        <p:grpSpPr>
          <a:xfrm>
            <a:off x="752271" y="1844824"/>
            <a:ext cx="7843421" cy="3623119"/>
            <a:chOff x="752271" y="2244280"/>
            <a:chExt cx="7843421" cy="3623119"/>
          </a:xfrm>
          <a:effectLst>
            <a:reflection blurRad="3810" stA="50000" endPos="35000" dist="38100" dir="5400000" sy="-100000" algn="bl" rotWithShape="0"/>
          </a:effectLst>
        </p:grpSpPr>
        <p:grpSp>
          <p:nvGrpSpPr>
            <p:cNvPr id="3" name="Group 11"/>
            <p:cNvGrpSpPr/>
            <p:nvPr/>
          </p:nvGrpSpPr>
          <p:grpSpPr>
            <a:xfrm>
              <a:off x="2831573" y="2244281"/>
              <a:ext cx="5764119" cy="3607793"/>
              <a:chOff x="2883770" y="2234555"/>
              <a:chExt cx="5764119" cy="3607793"/>
            </a:xfrm>
            <a:effectLst/>
          </p:grpSpPr>
          <p:sp>
            <p:nvSpPr>
              <p:cNvPr id="13" name="Parallelogram 12"/>
              <p:cNvSpPr/>
              <p:nvPr/>
            </p:nvSpPr>
            <p:spPr bwMode="gray">
              <a:xfrm>
                <a:off x="2896005" y="4941168"/>
                <a:ext cx="5372505" cy="901180"/>
              </a:xfrm>
              <a:prstGeom prst="parallelogram">
                <a:avLst>
                  <a:gd name="adj" fmla="val 41191"/>
                </a:avLst>
              </a:prstGeom>
              <a:gradFill flip="none"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건강걷기활동의 기회제공에 대하여 대부분의 이용자들은 만족하여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,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사업프로그램에 맞게 운영하였다고 볼 수 있음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</a:p>
            </p:txBody>
          </p:sp>
          <p:sp>
            <p:nvSpPr>
              <p:cNvPr id="14" name="Parallelogram 13"/>
              <p:cNvSpPr/>
              <p:nvPr/>
            </p:nvSpPr>
            <p:spPr bwMode="gray">
              <a:xfrm>
                <a:off x="3278221" y="4043899"/>
                <a:ext cx="5369667" cy="901180"/>
              </a:xfrm>
              <a:prstGeom prst="parallelogram">
                <a:avLst>
                  <a:gd name="adj" fmla="val 41192"/>
                </a:avLst>
              </a:prstGeom>
              <a:gradFill flip="none"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활용예산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: 712,060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원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보조금</a:t>
                </a:r>
                <a:r>
                  <a:rPr lang="en-US" altLang="ko-KR" sz="1400" smtClean="0">
                    <a:solidFill>
                      <a:srgbClr val="000000"/>
                    </a:solidFill>
                    <a:cs typeface="Arial" pitchFamily="34" charset="0"/>
                  </a:rPr>
                  <a:t>), 77.4%</a:t>
                </a:r>
                <a:endParaRPr lang="en-US" altLang="ko-KR" sz="1400" dirty="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Parallelogram 14"/>
              <p:cNvSpPr/>
              <p:nvPr/>
            </p:nvSpPr>
            <p:spPr bwMode="gray">
              <a:xfrm flipH="1">
                <a:off x="3287949" y="3139227"/>
                <a:ext cx="5359940" cy="901180"/>
              </a:xfrm>
              <a:prstGeom prst="parallelogram">
                <a:avLst>
                  <a:gd name="adj" fmla="val 40112"/>
                </a:avLst>
              </a:prstGeom>
              <a:gradFill flip="none"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0800000" scaled="1"/>
                <a:tileRect/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rtlCol="0" anchor="ctr" anchorCtr="0"/>
              <a:lstStyle/>
              <a:p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인 원 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: 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성인 시각장애인 남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·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여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19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endParaRPr lang="en-US" altLang="ko-KR" sz="14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Parallelogram 15"/>
              <p:cNvSpPr/>
              <p:nvPr/>
            </p:nvSpPr>
            <p:spPr bwMode="gray">
              <a:xfrm flipH="1">
                <a:off x="2883770" y="2234555"/>
                <a:ext cx="5384740" cy="901180"/>
              </a:xfrm>
              <a:prstGeom prst="parallelogram">
                <a:avLst>
                  <a:gd name="adj" fmla="val 42271"/>
                </a:avLst>
              </a:prstGeom>
              <a:gradFill flip="none"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0800000" scaled="1"/>
                <a:tileRect/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Ins="108000" rtlCol="0" anchor="ctr">
                <a:noAutofit/>
              </a:bodyPr>
              <a:lstStyle/>
              <a:p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총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15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회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3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~11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) 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운영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</a:p>
              <a:p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상반기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8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회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(3~6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) / 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하반기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7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회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(9~11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)</a:t>
                </a:r>
                <a:b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이용자 욕구에 의해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11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월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17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일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회 추가진행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" name="Pentagon 16"/>
            <p:cNvSpPr/>
            <p:nvPr/>
          </p:nvSpPr>
          <p:spPr bwMode="gray">
            <a:xfrm>
              <a:off x="752271" y="2244280"/>
              <a:ext cx="2876145" cy="3623119"/>
            </a:xfrm>
            <a:prstGeom prst="homePlate">
              <a:avLst>
                <a:gd name="adj" fmla="val 25332"/>
              </a:avLst>
            </a:prstGeom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smtClean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프로그램</a:t>
              </a:r>
              <a:endParaRPr lang="en-US" altLang="ko-KR" sz="2400" b="1" dirty="0" smtClean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algn="ctr"/>
              <a:r>
                <a:rPr lang="ko-KR" altLang="en-US" sz="2400" b="1" dirty="0" smtClean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운영결과</a:t>
              </a:r>
              <a:endParaRPr lang="en-US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437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건강걷기 목표달성 평가</a:t>
            </a:r>
            <a:endParaRPr lang="en-US" dirty="0"/>
          </a:p>
        </p:txBody>
      </p:sp>
      <p:grpSp>
        <p:nvGrpSpPr>
          <p:cNvPr id="2" name="그룹 2"/>
          <p:cNvGrpSpPr/>
          <p:nvPr/>
        </p:nvGrpSpPr>
        <p:grpSpPr>
          <a:xfrm>
            <a:off x="752271" y="1988840"/>
            <a:ext cx="7843421" cy="3878559"/>
            <a:chOff x="752271" y="2244280"/>
            <a:chExt cx="7843421" cy="3623119"/>
          </a:xfrm>
          <a:effectLst>
            <a:reflection blurRad="3810" stA="50000" endPos="35000" dist="38100" dir="5400000" sy="-100000" algn="bl" rotWithShape="0"/>
          </a:effectLst>
        </p:grpSpPr>
        <p:grpSp>
          <p:nvGrpSpPr>
            <p:cNvPr id="3" name="Group 11"/>
            <p:cNvGrpSpPr/>
            <p:nvPr/>
          </p:nvGrpSpPr>
          <p:grpSpPr>
            <a:xfrm>
              <a:off x="2831573" y="2244281"/>
              <a:ext cx="5764119" cy="3607793"/>
              <a:chOff x="2883770" y="2234555"/>
              <a:chExt cx="5764119" cy="3607793"/>
            </a:xfrm>
            <a:effectLst/>
          </p:grpSpPr>
          <p:sp>
            <p:nvSpPr>
              <p:cNvPr id="13" name="Parallelogram 12"/>
              <p:cNvSpPr/>
              <p:nvPr/>
            </p:nvSpPr>
            <p:spPr bwMode="gray">
              <a:xfrm>
                <a:off x="2896005" y="4941168"/>
                <a:ext cx="5372505" cy="901180"/>
              </a:xfrm>
              <a:prstGeom prst="parallelogram">
                <a:avLst>
                  <a:gd name="adj" fmla="val 41191"/>
                </a:avLst>
              </a:prstGeom>
              <a:gradFill flip="none"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ko-KR" altLang="en-US" sz="1400" b="1" dirty="0" smtClean="0">
                    <a:solidFill>
                      <a:srgbClr val="000000"/>
                    </a:solidFill>
                    <a:cs typeface="Arial" pitchFamily="34" charset="0"/>
                  </a:rPr>
                  <a:t>건강걷기활동 이용자간담회 </a:t>
                </a:r>
                <a:r>
                  <a:rPr lang="en-US" altLang="ko-KR" sz="1400" b="1" dirty="0" smtClean="0">
                    <a:solidFill>
                      <a:srgbClr val="000000"/>
                    </a:solidFill>
                    <a:cs typeface="Arial" pitchFamily="34" charset="0"/>
                  </a:rPr>
                  <a:t>2</a:t>
                </a:r>
                <a:r>
                  <a:rPr lang="ko-KR" altLang="en-US" sz="1400" b="1" dirty="0" smtClean="0">
                    <a:solidFill>
                      <a:srgbClr val="000000"/>
                    </a:solidFill>
                    <a:cs typeface="Arial" pitchFamily="34" charset="0"/>
                  </a:rPr>
                  <a:t>회</a:t>
                </a:r>
                <a:endParaRPr lang="en-US" altLang="ko-KR" sz="1400" b="1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r>
                  <a:rPr 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-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상반기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회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,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하반기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회 총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2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회 실시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</a:p>
              <a:p>
                <a:r>
                  <a:rPr 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-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운영에 대한 평가를 실시하여 이용자의 욕구 파악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Parallelogram 13"/>
              <p:cNvSpPr/>
              <p:nvPr/>
            </p:nvSpPr>
            <p:spPr bwMode="gray">
              <a:xfrm>
                <a:off x="3278221" y="4043899"/>
                <a:ext cx="5369667" cy="901180"/>
              </a:xfrm>
              <a:prstGeom prst="parallelogram">
                <a:avLst>
                  <a:gd name="adj" fmla="val 41192"/>
                </a:avLst>
              </a:prstGeom>
              <a:gradFill flip="none"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ko-KR" altLang="en-US" sz="1400" b="1" dirty="0" smtClean="0">
                    <a:solidFill>
                      <a:srgbClr val="000000"/>
                    </a:solidFill>
                    <a:cs typeface="Arial" pitchFamily="34" charset="0"/>
                  </a:rPr>
                  <a:t>시각장애인에게 건강걷기활동 연 </a:t>
                </a:r>
                <a:r>
                  <a:rPr lang="en-US" altLang="ko-KR" sz="1400" b="1" dirty="0" smtClean="0">
                    <a:solidFill>
                      <a:srgbClr val="000000"/>
                    </a:solidFill>
                    <a:cs typeface="Arial" pitchFamily="34" charset="0"/>
                  </a:rPr>
                  <a:t>14</a:t>
                </a:r>
                <a:r>
                  <a:rPr lang="ko-KR" altLang="en-US" sz="1400" b="1" dirty="0" smtClean="0">
                    <a:solidFill>
                      <a:srgbClr val="000000"/>
                    </a:solidFill>
                    <a:cs typeface="Arial" pitchFamily="34" charset="0"/>
                  </a:rPr>
                  <a:t>회</a:t>
                </a:r>
                <a:r>
                  <a:rPr lang="en-US" altLang="ko-KR" sz="1400" b="1" dirty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ko-KR" altLang="en-US" sz="1400" b="1" dirty="0" smtClean="0">
                    <a:solidFill>
                      <a:srgbClr val="000000"/>
                    </a:solidFill>
                    <a:cs typeface="Arial" pitchFamily="34" charset="0"/>
                  </a:rPr>
                  <a:t>제공</a:t>
                </a:r>
                <a:endParaRPr lang="en-US" altLang="ko-KR" sz="1400" b="1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-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상반기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8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회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,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하반기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7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회 총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15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회 제공</a:t>
                </a:r>
                <a:endParaRPr lang="en-US" altLang="ko-KR" sz="14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-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이용자 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욕구에 의해 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11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월 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17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일 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회 추가진행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  <a:endParaRPr lang="en-US" altLang="ko-K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Parallelogram 14"/>
              <p:cNvSpPr/>
              <p:nvPr/>
            </p:nvSpPr>
            <p:spPr bwMode="gray">
              <a:xfrm flipH="1">
                <a:off x="3287949" y="3139227"/>
                <a:ext cx="5359940" cy="901180"/>
              </a:xfrm>
              <a:prstGeom prst="parallelogram">
                <a:avLst>
                  <a:gd name="adj" fmla="val 40112"/>
                </a:avLst>
              </a:prstGeom>
              <a:gradFill flip="none"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0800000" scaled="1"/>
                <a:tileRect/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ko-KR" altLang="en-US" sz="1400" b="1" dirty="0" smtClean="0">
                    <a:solidFill>
                      <a:srgbClr val="000000"/>
                    </a:solidFill>
                    <a:cs typeface="Arial" pitchFamily="34" charset="0"/>
                  </a:rPr>
                  <a:t>프로그램 만족도 </a:t>
                </a:r>
                <a:r>
                  <a:rPr lang="en-US" altLang="ko-KR" sz="1400" b="1" dirty="0" smtClean="0">
                    <a:solidFill>
                      <a:srgbClr val="000000"/>
                    </a:solidFill>
                    <a:cs typeface="Arial" pitchFamily="34" charset="0"/>
                  </a:rPr>
                  <a:t>80%</a:t>
                </a:r>
                <a:r>
                  <a:rPr lang="ko-KR" altLang="en-US" sz="1400" b="1" dirty="0" smtClean="0">
                    <a:solidFill>
                      <a:srgbClr val="000000"/>
                    </a:solidFill>
                    <a:cs typeface="Arial" pitchFamily="34" charset="0"/>
                  </a:rPr>
                  <a:t>이상 달성</a:t>
                </a:r>
                <a:endParaRPr lang="en-US" altLang="ko-KR" sz="1400" b="1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r>
                  <a:rPr lang="en-US" sz="1400" dirty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-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운영시간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,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걷기장소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,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자원봉사자와의 활동 등 전반적으로 만족한다고 답변함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(95%)</a:t>
                </a:r>
              </a:p>
            </p:txBody>
          </p:sp>
          <p:sp>
            <p:nvSpPr>
              <p:cNvPr id="16" name="Parallelogram 15"/>
              <p:cNvSpPr/>
              <p:nvPr/>
            </p:nvSpPr>
            <p:spPr bwMode="gray">
              <a:xfrm flipH="1">
                <a:off x="2883770" y="2234555"/>
                <a:ext cx="5384740" cy="901180"/>
              </a:xfrm>
              <a:prstGeom prst="parallelogram">
                <a:avLst>
                  <a:gd name="adj" fmla="val 42271"/>
                </a:avLst>
              </a:prstGeom>
              <a:gradFill flip="none"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0800000" scaled="1"/>
                <a:tileRect/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ko-KR" altLang="en-US" sz="1400" b="1" dirty="0" smtClean="0">
                    <a:solidFill>
                      <a:srgbClr val="000000"/>
                    </a:solidFill>
                    <a:cs typeface="Arial" pitchFamily="34" charset="0"/>
                  </a:rPr>
                  <a:t>건강유지를 위한 걷기의 기회를 제공</a:t>
                </a:r>
                <a:endParaRPr lang="en-US" altLang="ko-KR" sz="1400" b="1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r>
                  <a:rPr 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 - </a:t>
                </a:r>
                <a:r>
                  <a:rPr lang="ko-KR" altLang="en-US" sz="1400" dirty="0" err="1" smtClean="0">
                    <a:solidFill>
                      <a:srgbClr val="000000"/>
                    </a:solidFill>
                    <a:cs typeface="Arial" pitchFamily="34" charset="0"/>
                  </a:rPr>
                  <a:t>매회기마다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 고덕천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,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올림픽공원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, </a:t>
                </a:r>
                <a:r>
                  <a:rPr lang="ko-KR" altLang="en-US" sz="1400" dirty="0" err="1" smtClean="0">
                    <a:solidFill>
                      <a:srgbClr val="000000"/>
                    </a:solidFill>
                    <a:cs typeface="Arial" pitchFamily="34" charset="0"/>
                  </a:rPr>
                  <a:t>성내천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 등을 이용하여 이용자들에게 건강유지를 위한 걷기의 기회를 제공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모니터링 평가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)</a:t>
                </a:r>
              </a:p>
            </p:txBody>
          </p:sp>
        </p:grpSp>
        <p:sp>
          <p:nvSpPr>
            <p:cNvPr id="17" name="Pentagon 16"/>
            <p:cNvSpPr/>
            <p:nvPr/>
          </p:nvSpPr>
          <p:spPr bwMode="gray">
            <a:xfrm>
              <a:off x="752271" y="2244280"/>
              <a:ext cx="2876145" cy="3623119"/>
            </a:xfrm>
            <a:prstGeom prst="homePlate">
              <a:avLst>
                <a:gd name="adj" fmla="val 25332"/>
              </a:avLst>
            </a:prstGeom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smtClean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목표 및 운영대비 달성 평가 내용</a:t>
              </a:r>
              <a:endParaRPr lang="en-US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62000" y="15475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ko-KR" altLang="en-US" b="1" kern="1200" dirty="0" smtClean="0">
                <a:ea typeface="+mn-ea"/>
                <a:cs typeface="Arial" pitchFamily="34" charset="0"/>
              </a:rPr>
              <a:t>계획대비 목표달성 평가</a:t>
            </a:r>
            <a:endParaRPr lang="en-US" b="1" kern="1200" dirty="0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34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G_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건강걷기 총평</a:t>
            </a:r>
            <a:endParaRPr lang="en-US" dirty="0"/>
          </a:p>
        </p:txBody>
      </p:sp>
      <p:sp>
        <p:nvSpPr>
          <p:cNvPr id="34" name="TG_TextBox 26" hidden="1"/>
          <p:cNvSpPr txBox="1"/>
          <p:nvPr/>
        </p:nvSpPr>
        <p:spPr>
          <a:xfrm>
            <a:off x="6908832" y="6581001"/>
            <a:ext cx="2235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2"/>
                </a:solidFill>
              </a:rPr>
              <a:t>Designed by Guild Design Inc.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36" name="Round Diagonal Corner Rectangle 35"/>
          <p:cNvSpPr/>
          <p:nvPr/>
        </p:nvSpPr>
        <p:spPr bwMode="gray">
          <a:xfrm flipH="1">
            <a:off x="4434879" y="1700808"/>
            <a:ext cx="2945431" cy="2051289"/>
          </a:xfrm>
          <a:prstGeom prst="round2DiagRect">
            <a:avLst>
              <a:gd name="adj1" fmla="val 12766"/>
              <a:gd name="adj2" fmla="val 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12000000"/>
            </a:lightRig>
          </a:scene3d>
          <a:sp3d extrusionH="88900" prstMaterial="plastic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r"/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장애인과 비장애인이 </a:t>
            </a:r>
            <a:r>
              <a:rPr lang="en-US" altLang="ko-KR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1:1</a:t>
            </a:r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로 짝이되 움직임으로써 비장애인에게는 장애이해와 인식개선의 기회를 제공</a:t>
            </a:r>
            <a:r>
              <a:rPr lang="en-US" altLang="ko-KR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.</a:t>
            </a:r>
            <a:endParaRPr lang="en-US" sz="1700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7" name="Round Diagonal Corner Rectangle 36"/>
          <p:cNvSpPr/>
          <p:nvPr/>
        </p:nvSpPr>
        <p:spPr bwMode="gray">
          <a:xfrm flipH="1">
            <a:off x="4434879" y="3537951"/>
            <a:ext cx="2945431" cy="2051289"/>
          </a:xfrm>
          <a:prstGeom prst="round2DiagRect">
            <a:avLst>
              <a:gd name="adj1" fmla="val 0"/>
              <a:gd name="adj2" fmla="val 12234"/>
            </a:avLst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12000000"/>
            </a:lightRig>
          </a:scene3d>
          <a:sp3d extrusionH="88900" prstMaterial="plastic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pPr algn="r"/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차수</a:t>
            </a:r>
            <a:r>
              <a:rPr lang="en-US" altLang="ko-KR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걷기시간 코스에 대한 호응도가 높았으며</a:t>
            </a:r>
            <a:r>
              <a:rPr lang="en-US" altLang="ko-KR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사업목표에 맞게 건강걷기활동이 진행되었다고 봄</a:t>
            </a:r>
            <a:r>
              <a:rPr lang="en-US" altLang="ko-KR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.</a:t>
            </a:r>
            <a:endParaRPr lang="en-US" sz="1700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7" name="Round Diagonal Corner Rectangle 46"/>
          <p:cNvSpPr/>
          <p:nvPr/>
        </p:nvSpPr>
        <p:spPr bwMode="gray">
          <a:xfrm>
            <a:off x="1691680" y="1700808"/>
            <a:ext cx="2945431" cy="2051289"/>
          </a:xfrm>
          <a:prstGeom prst="round2DiagRect">
            <a:avLst>
              <a:gd name="adj1" fmla="val 13830"/>
              <a:gd name="adj2" fmla="val 0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12000000"/>
            </a:lightRig>
          </a:scene3d>
          <a:sp3d extrusionH="88900" prstMaterial="plastic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프로그램 진행 전 담당자의 코스답사로 시각장애인에게 안전한 장소를 제공</a:t>
            </a:r>
            <a:r>
              <a:rPr lang="en-US" altLang="ko-KR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. </a:t>
            </a:r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당일 </a:t>
            </a:r>
            <a:r>
              <a:rPr lang="ko-KR" altLang="en-US" sz="1700" b="1" dirty="0" err="1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한명의</a:t>
            </a:r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 낙오자 없이 원활하게 운영</a:t>
            </a:r>
            <a:r>
              <a:rPr lang="en-US" altLang="ko-KR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.</a:t>
            </a:r>
            <a:endParaRPr lang="en-US" sz="1700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8" name="Round Diagonal Corner Rectangle 47"/>
          <p:cNvSpPr/>
          <p:nvPr/>
        </p:nvSpPr>
        <p:spPr bwMode="gray">
          <a:xfrm>
            <a:off x="1691680" y="3537951"/>
            <a:ext cx="2945431" cy="2051289"/>
          </a:xfrm>
          <a:prstGeom prst="round2DiagRect">
            <a:avLst>
              <a:gd name="adj1" fmla="val 0"/>
              <a:gd name="adj2" fmla="val 12234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12000000"/>
            </a:lightRig>
          </a:scene3d>
          <a:sp3d extrusionH="88900" prstMaterial="plastic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r>
              <a:rPr lang="ko-KR" altLang="en-US" sz="1700" b="1" dirty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건강걷기활동의 기회제공에 대하여 대부분의 이용자들은 만족</a:t>
            </a:r>
            <a:r>
              <a:rPr lang="en-US" altLang="ko-KR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이에</a:t>
            </a:r>
            <a:r>
              <a:rPr lang="en-US" altLang="ko-KR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ko-KR" altLang="en-US" sz="1700" b="1" dirty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사업에 맞게 프로그램 운영 완료</a:t>
            </a:r>
            <a:endParaRPr lang="en-US" sz="1700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9" name="Oval 23"/>
          <p:cNvSpPr>
            <a:spLocks noChangeArrowheads="1"/>
          </p:cNvSpPr>
          <p:nvPr/>
        </p:nvSpPr>
        <p:spPr bwMode="gray">
          <a:xfrm>
            <a:off x="3745219" y="2795320"/>
            <a:ext cx="1570897" cy="1641031"/>
          </a:xfrm>
          <a:prstGeom prst="ellipse">
            <a:avLst/>
          </a:prstGeom>
          <a:solidFill>
            <a:srgbClr val="000000">
              <a:alpha val="50196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 bwMode="gray">
          <a:xfrm>
            <a:off x="3972611" y="3040781"/>
            <a:ext cx="4909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 bwMode="gray">
          <a:xfrm>
            <a:off x="4598143" y="3053818"/>
            <a:ext cx="4909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 bwMode="gray">
          <a:xfrm>
            <a:off x="3972611" y="3664811"/>
            <a:ext cx="4909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4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 bwMode="gray">
          <a:xfrm>
            <a:off x="4604822" y="3674539"/>
            <a:ext cx="4909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3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24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02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2017 </a:t>
            </a:r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재활자립팀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사업 운영 사항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9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pSp>
        <p:nvGrpSpPr>
          <p:cNvPr id="2" name="그룹 17"/>
          <p:cNvGrpSpPr/>
          <p:nvPr/>
        </p:nvGrpSpPr>
        <p:grpSpPr>
          <a:xfrm>
            <a:off x="683568" y="2060848"/>
            <a:ext cx="8345127" cy="4373324"/>
            <a:chOff x="503547" y="1287924"/>
            <a:chExt cx="8345127" cy="4373324"/>
          </a:xfrm>
        </p:grpSpPr>
        <p:graphicFrame>
          <p:nvGraphicFramePr>
            <p:cNvPr id="22" name="차트 21"/>
            <p:cNvGraphicFramePr/>
            <p:nvPr>
              <p:extLst>
                <p:ext uri="{D42A27DB-BD31-4B8C-83A1-F6EECF244321}">
                  <p14:modId xmlns="" xmlns:p14="http://schemas.microsoft.com/office/powerpoint/2010/main" val="2897638157"/>
                </p:ext>
              </p:extLst>
            </p:nvPr>
          </p:nvGraphicFramePr>
          <p:xfrm>
            <a:off x="503547" y="1287924"/>
            <a:ext cx="8136903" cy="34372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직사각형 22"/>
            <p:cNvSpPr/>
            <p:nvPr/>
          </p:nvSpPr>
          <p:spPr>
            <a:xfrm>
              <a:off x="719571" y="5157192"/>
              <a:ext cx="3096344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</a:rPr>
                <a:t>재활훈련  </a:t>
              </a:r>
              <a:r>
                <a:rPr lang="en-US" altLang="ko-KR" b="1" dirty="0" smtClean="0">
                  <a:solidFill>
                    <a:schemeClr val="tx1"/>
                  </a:solidFill>
                </a:rPr>
                <a:t>66.5% </a:t>
              </a:r>
              <a:r>
                <a:rPr lang="ko-KR" altLang="en-US" b="1" dirty="0" smtClean="0">
                  <a:solidFill>
                    <a:schemeClr val="tx1"/>
                  </a:solidFill>
                </a:rPr>
                <a:t>비중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608003" y="5157192"/>
              <a:ext cx="3096344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</a:rPr>
                <a:t>재가복지 </a:t>
              </a:r>
              <a:r>
                <a:rPr lang="en-US" altLang="ko-KR" b="1" dirty="0" smtClean="0">
                  <a:solidFill>
                    <a:schemeClr val="tx1"/>
                  </a:solidFill>
                </a:rPr>
                <a:t>33.5% </a:t>
              </a:r>
              <a:r>
                <a:rPr lang="ko-KR" altLang="en-US" b="1" dirty="0" smtClean="0">
                  <a:solidFill>
                    <a:schemeClr val="tx1"/>
                  </a:solidFill>
                </a:rPr>
                <a:t>비중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1"/>
            <p:cNvSpPr txBox="1"/>
            <p:nvPr/>
          </p:nvSpPr>
          <p:spPr>
            <a:xfrm>
              <a:off x="2424044" y="3645024"/>
              <a:ext cx="540039" cy="21603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100" dirty="0" smtClean="0"/>
                <a:t>420</a:t>
              </a:r>
              <a:endParaRPr lang="ko-KR" altLang="en-US" sz="1100" dirty="0"/>
            </a:p>
          </p:txBody>
        </p:sp>
        <p:sp>
          <p:nvSpPr>
            <p:cNvPr id="26" name="TextBox 1"/>
            <p:cNvSpPr txBox="1"/>
            <p:nvPr/>
          </p:nvSpPr>
          <p:spPr>
            <a:xfrm>
              <a:off x="3752766" y="2852936"/>
              <a:ext cx="540039" cy="21603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100" dirty="0" smtClean="0"/>
                <a:t>8,122</a:t>
              </a:r>
              <a:endParaRPr lang="ko-KR" altLang="en-US" sz="1100" dirty="0"/>
            </a:p>
          </p:txBody>
        </p:sp>
        <p:sp>
          <p:nvSpPr>
            <p:cNvPr id="27" name="TextBox 1"/>
            <p:cNvSpPr txBox="1"/>
            <p:nvPr/>
          </p:nvSpPr>
          <p:spPr>
            <a:xfrm>
              <a:off x="5256097" y="3620634"/>
              <a:ext cx="540039" cy="21603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100" dirty="0" smtClean="0"/>
                <a:t>1,480</a:t>
              </a:r>
              <a:endParaRPr lang="ko-KR" altLang="en-US" sz="1100" dirty="0"/>
            </a:p>
          </p:txBody>
        </p:sp>
        <p:sp>
          <p:nvSpPr>
            <p:cNvPr id="28" name="TextBox 1"/>
            <p:cNvSpPr txBox="1"/>
            <p:nvPr/>
          </p:nvSpPr>
          <p:spPr>
            <a:xfrm>
              <a:off x="6588224" y="3680829"/>
              <a:ext cx="540039" cy="21603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100" dirty="0" smtClean="0"/>
                <a:t>450</a:t>
              </a:r>
              <a:endParaRPr lang="ko-KR" altLang="en-US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16633" y="3398674"/>
              <a:ext cx="11320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smtClean="0"/>
                <a:t>단위</a:t>
              </a:r>
              <a:r>
                <a:rPr lang="en-US" altLang="ko-KR" sz="1600" b="1" dirty="0" smtClean="0"/>
                <a:t>: </a:t>
              </a:r>
              <a:r>
                <a:rPr lang="ko-KR" altLang="en-US" sz="1600" b="1" dirty="0" smtClean="0"/>
                <a:t>천원</a:t>
              </a:r>
              <a:endParaRPr lang="ko-KR" altLang="en-US" sz="1600" b="1" dirty="0"/>
            </a:p>
          </p:txBody>
        </p:sp>
      </p:grpSp>
      <p:sp>
        <p:nvSpPr>
          <p:cNvPr id="29" name="직사각형 28"/>
          <p:cNvSpPr/>
          <p:nvPr/>
        </p:nvSpPr>
        <p:spPr>
          <a:xfrm>
            <a:off x="395536" y="9214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b="1" dirty="0"/>
          </a:p>
          <a:p>
            <a:pPr marL="457200" indent="-457200">
              <a:lnSpc>
                <a:spcPct val="150000"/>
              </a:lnSpc>
            </a:pPr>
            <a:r>
              <a:rPr lang="en-US" altLang="ko-KR" b="1" dirty="0" smtClean="0"/>
              <a:t>3. </a:t>
            </a:r>
            <a:r>
              <a:rPr lang="ko-KR" altLang="en-US" b="1" dirty="0" smtClean="0"/>
              <a:t>예산집행현황</a:t>
            </a:r>
            <a:endParaRPr lang="en-US" altLang="ko-KR" b="1" dirty="0"/>
          </a:p>
        </p:txBody>
      </p:sp>
    </p:spTree>
    <p:extLst>
      <p:ext uri="{BB962C8B-B14F-4D97-AF65-F5344CB8AC3E}">
        <p14:creationId xmlns="" xmlns:p14="http://schemas.microsoft.com/office/powerpoint/2010/main" val="17865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/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평생교육팀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 사업 결과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AutoShape 35"/>
          <p:cNvSpPr>
            <a:spLocks noChangeArrowheads="1"/>
          </p:cNvSpPr>
          <p:nvPr/>
        </p:nvSpPr>
        <p:spPr bwMode="auto">
          <a:xfrm flipH="1" flipV="1">
            <a:off x="1763688" y="3717032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921655" y="2965658"/>
            <a:ext cx="7200000" cy="17961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40000" tIns="72000" rIns="360000" bIns="108000" numCol="1" spcCol="1270" anchor="b" anchorCtr="0">
            <a:noAutofit/>
          </a:bodyPr>
          <a:lstStyle/>
          <a:p>
            <a:pPr marL="228600" lvl="1" indent="-228600" algn="l" defTabSz="889000" latinLnBrk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har char="••"/>
            </a:pPr>
            <a:r>
              <a:rPr lang="ko-KR" altLang="en-US" sz="2000" kern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지역주민과 사회통합을 위해 서울시립교향악단</a:t>
            </a:r>
            <a:endParaRPr lang="en-US" altLang="ko-KR" sz="2000" kern="1200" dirty="0" smtClean="0"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pPr marL="0" lvl="1" algn="l" defTabSz="889000" latinLnBrk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   </a:t>
            </a:r>
            <a:r>
              <a:rPr lang="en-US" altLang="ko-KR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“</a:t>
            </a:r>
            <a:r>
              <a:rPr lang="ko-KR" altLang="en-US" sz="2000" b="1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우리동네 음악회</a:t>
            </a:r>
            <a:r>
              <a:rPr lang="en-US" altLang="ko-KR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”</a:t>
            </a:r>
            <a:r>
              <a:rPr lang="ko-KR" altLang="en-US" sz="2000" b="1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진행</a:t>
            </a:r>
            <a:endParaRPr lang="ko-KR" alt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pPr marL="228600" lvl="1" indent="-228600" algn="l" defTabSz="889000" latinLnBrk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har char="••"/>
            </a:pPr>
            <a:r>
              <a:rPr lang="ko-KR" altLang="en-US" sz="2000" kern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프로그램 이용자 능력개발을 위한</a:t>
            </a:r>
            <a:endParaRPr lang="en-US" altLang="ko-KR" sz="2000" kern="1200" dirty="0" smtClean="0"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pPr marL="0" lvl="1" algn="l" defTabSz="889000" latinLnBrk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 </a:t>
            </a:r>
            <a:r>
              <a:rPr lang="en-US" altLang="ko-KR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“</a:t>
            </a:r>
            <a:r>
              <a:rPr lang="ko-KR" altLang="en-US" sz="2000" b="1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해피패밀리데이</a:t>
            </a:r>
            <a:r>
              <a:rPr lang="en-US" altLang="ko-KR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(</a:t>
            </a:r>
            <a:r>
              <a:rPr lang="ko-KR" altLang="en-US" sz="2000" b="1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발표회</a:t>
            </a:r>
            <a:r>
              <a:rPr lang="en-US" altLang="ko-KR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)”</a:t>
            </a:r>
            <a:r>
              <a:rPr lang="ko-KR" altLang="en-US" sz="2000" b="1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진행 </a:t>
            </a:r>
            <a:endPara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921655" y="1371607"/>
            <a:ext cx="7200000" cy="11648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540000" tIns="374904" rIns="630880" bIns="142240" numCol="1" spcCol="1270" anchor="b" anchorCtr="0">
            <a:noAutofit/>
          </a:bodyPr>
          <a:lstStyle/>
          <a:p>
            <a:pPr marL="228600" lvl="1" indent="-228600" algn="l" defTabSz="889000" latinLnBrk="1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sz="2000" kern="120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시각장애인 특성에 </a:t>
            </a:r>
            <a:r>
              <a:rPr lang="ko-KR" altLang="en-US" sz="2000" kern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맞게</a:t>
            </a:r>
            <a:endParaRPr lang="en-US" altLang="ko-KR" sz="2000" spc="-150" dirty="0"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pPr marL="0" lvl="1" algn="l" defTabSz="889000" latinLnBrk="1">
              <a:spcBef>
                <a:spcPct val="0"/>
              </a:spcBef>
              <a:spcAft>
                <a:spcPct val="15000"/>
              </a:spcAft>
            </a:pPr>
            <a:r>
              <a:rPr lang="en-US" altLang="ko-KR" sz="2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 </a:t>
            </a:r>
            <a:r>
              <a:rPr lang="en-US" altLang="ko-KR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    </a:t>
            </a:r>
            <a:r>
              <a:rPr lang="ko-KR" altLang="en-US" sz="2000" b="1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노인대학</a:t>
            </a:r>
            <a:r>
              <a:rPr lang="en-US" altLang="ko-KR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, </a:t>
            </a:r>
            <a:r>
              <a:rPr lang="ko-KR" altLang="en-US" sz="2000" b="1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여성대학</a:t>
            </a:r>
            <a:r>
              <a:rPr lang="en-US" altLang="ko-KR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, </a:t>
            </a:r>
            <a:r>
              <a:rPr lang="ko-KR" altLang="en-US" sz="2000" b="1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문화대학  운영</a:t>
            </a:r>
            <a:endParaRPr lang="ko-KR" altLang="en-US" sz="2000" kern="1200" spc="-150" dirty="0"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0" y="326574"/>
            <a:ext cx="9143999" cy="6599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5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 </a:t>
            </a:r>
            <a:r>
              <a:rPr lang="en-US" altLang="ko-KR" sz="35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2017</a:t>
            </a:r>
            <a:r>
              <a:rPr lang="ko-KR" altLang="en-US" sz="35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년 중점추진사항 운영결과보고</a:t>
            </a:r>
            <a:endParaRPr lang="ko-KR" altLang="en-US" sz="3500" b="1" dirty="0"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70070" y="1137549"/>
            <a:ext cx="6840000" cy="46800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17" name="모서리가 둥근 직사각형 4"/>
          <p:cNvSpPr/>
          <p:nvPr/>
        </p:nvSpPr>
        <p:spPr>
          <a:xfrm>
            <a:off x="761445" y="1137549"/>
            <a:ext cx="7054659" cy="44187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0" rIns="108000" bIns="0" numCol="1" spcCol="1270" anchor="ctr" anchorCtr="0">
            <a:noAutofit/>
          </a:bodyPr>
          <a:lstStyle/>
          <a:p>
            <a:pPr lvl="0" algn="l" defTabSz="9779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2200" b="1" kern="1200" spc="-15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1)  </a:t>
            </a:r>
            <a:r>
              <a:rPr lang="ko-KR" altLang="en-US" sz="2200" b="1" kern="1200" spc="-15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생애 단계별 맞춤형 평생교육 프로그램 개발</a:t>
            </a:r>
            <a:r>
              <a:rPr lang="en-US" altLang="ko-KR" sz="2200" b="1" kern="1200" spc="-15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, </a:t>
            </a:r>
            <a:r>
              <a:rPr lang="ko-KR" altLang="en-US" sz="2200" b="1" kern="1200" spc="-15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보급 </a:t>
            </a:r>
            <a:endParaRPr lang="ko-KR" altLang="en-US" sz="2200" b="1" kern="1200" spc="-150" dirty="0"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760079" y="2696208"/>
            <a:ext cx="6849991" cy="468000"/>
            <a:chOff x="5157" y="2652420"/>
            <a:chExt cx="7066332" cy="468000"/>
          </a:xfrm>
          <a:scene3d>
            <a:camera prst="orthographicFront"/>
            <a:lightRig rig="flat" dir="t"/>
          </a:scene3d>
        </p:grpSpPr>
        <p:sp>
          <p:nvSpPr>
            <p:cNvPr id="22" name="모서리가 둥근 직사각형 21"/>
            <p:cNvSpPr/>
            <p:nvPr/>
          </p:nvSpPr>
          <p:spPr>
            <a:xfrm>
              <a:off x="5157" y="2652420"/>
              <a:ext cx="7056025" cy="4680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모서리가 둥근 직사각형 4"/>
            <p:cNvSpPr/>
            <p:nvPr/>
          </p:nvSpPr>
          <p:spPr>
            <a:xfrm>
              <a:off x="15464" y="2652420"/>
              <a:ext cx="7056025" cy="468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000" tIns="0" rIns="108000" bIns="0" numCol="1" spcCol="1270" anchor="ctr" anchorCtr="0">
              <a:noAutofit/>
            </a:bodyPr>
            <a:lstStyle/>
            <a:p>
              <a:pPr lvl="0" algn="l" defTabSz="9779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200" kern="1200" spc="-150" dirty="0" smtClean="0">
                  <a:latin typeface="HY울릉도B" panose="02030600000101010101" pitchFamily="18" charset="-127"/>
                  <a:ea typeface="HY울릉도B" panose="02030600000101010101" pitchFamily="18" charset="-127"/>
                </a:rPr>
                <a:t>2) </a:t>
              </a:r>
              <a:r>
                <a:rPr lang="ko-KR" altLang="en-US" sz="2200" kern="1200" spc="-150" smtClean="0">
                  <a:latin typeface="HY울릉도B" panose="02030600000101010101" pitchFamily="18" charset="-127"/>
                  <a:ea typeface="HY울릉도B" panose="02030600000101010101" pitchFamily="18" charset="-127"/>
                </a:rPr>
                <a:t>능력개발과 사회통합을 위한 평생교육 프로그램 운영</a:t>
              </a:r>
              <a:endParaRPr lang="ko-KR" altLang="en-US" sz="2200" kern="1200" spc="-150" dirty="0">
                <a:latin typeface="HY울릉도B" panose="02030600000101010101" pitchFamily="18" charset="-127"/>
                <a:ea typeface="HY울릉도B" panose="02030600000101010101" pitchFamily="18" charset="-127"/>
              </a:endParaRPr>
            </a:p>
          </p:txBody>
        </p:sp>
      </p:grpSp>
      <p:sp>
        <p:nvSpPr>
          <p:cNvPr id="27" name="오른쪽 화살표 26"/>
          <p:cNvSpPr/>
          <p:nvPr/>
        </p:nvSpPr>
        <p:spPr>
          <a:xfrm>
            <a:off x="1483732" y="2173860"/>
            <a:ext cx="215660" cy="1897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921655" y="5140991"/>
            <a:ext cx="7200000" cy="1173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540000" tIns="374904" rIns="396000" bIns="180000" numCol="1" spcCol="1270" anchor="b" anchorCtr="0">
            <a:noAutofit/>
          </a:bodyPr>
          <a:lstStyle/>
          <a:p>
            <a:pPr marL="228600" lvl="1" indent="-228600" algn="l" defTabSz="889000" latinLnBrk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har char="••"/>
            </a:pPr>
            <a:r>
              <a:rPr lang="ko-KR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복지기관 문화예술교육지원사업</a:t>
            </a:r>
            <a:r>
              <a:rPr lang="en-US" altLang="ko-KR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(</a:t>
            </a:r>
            <a:r>
              <a:rPr lang="ko-KR" altLang="en-US" sz="2000" b="1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국악교실</a:t>
            </a:r>
            <a:r>
              <a:rPr lang="en-US" altLang="ko-KR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)</a:t>
            </a:r>
            <a:r>
              <a:rPr lang="ko-KR" altLang="en-US" sz="2000" b="1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외 </a:t>
            </a:r>
            <a:r>
              <a:rPr lang="en-US" altLang="ko-KR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8</a:t>
            </a:r>
            <a:r>
              <a:rPr lang="ko-KR" altLang="en-US" sz="2000" b="1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개</a:t>
            </a:r>
            <a:endParaRPr lang="en-US" altLang="ko-K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pPr marL="0" lvl="1" algn="l" defTabSz="889000" latinLnBrk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 </a:t>
            </a:r>
            <a:r>
              <a:rPr lang="ko-KR" altLang="en-US" sz="2000" b="1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 단체 외부지원사업 참여</a:t>
            </a:r>
            <a:endPara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760079" y="4904259"/>
            <a:ext cx="6840000" cy="468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35" name="모서리가 둥근 직사각형 4"/>
          <p:cNvSpPr/>
          <p:nvPr/>
        </p:nvSpPr>
        <p:spPr>
          <a:xfrm>
            <a:off x="760079" y="4930383"/>
            <a:ext cx="7054659" cy="44187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0" rIns="108000" bIns="0" numCol="1" spcCol="1270" anchor="ctr" anchorCtr="0">
            <a:noAutofit/>
          </a:bodyPr>
          <a:lstStyle/>
          <a:p>
            <a:pPr lvl="0" algn="l" defTabSz="9779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2200" b="1" kern="1200" spc="-15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3) </a:t>
            </a:r>
            <a:r>
              <a:rPr lang="ko-KR" altLang="en-US" sz="2200" b="1" kern="1200" spc="-15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우수 평생교육 프로그램 공모 사업 참여</a:t>
            </a:r>
            <a:endParaRPr lang="ko-KR" altLang="en-US" sz="2200" b="1" kern="1200" spc="-150" dirty="0"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03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448634" y="1391966"/>
            <a:ext cx="7924760" cy="1368000"/>
          </a:xfrm>
          <a:prstGeom prst="roundRect">
            <a:avLst>
              <a:gd name="adj" fmla="val 750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0" y="339637"/>
            <a:ext cx="9143999" cy="6599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5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 </a:t>
            </a:r>
            <a:r>
              <a:rPr lang="en-US" altLang="ko-KR" sz="35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2017</a:t>
            </a:r>
            <a:r>
              <a:rPr lang="ko-KR" altLang="en-US" sz="35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년 베스트 운영 단위사업</a:t>
            </a:r>
            <a:endParaRPr lang="ko-KR" altLang="en-US" sz="3500" b="1" dirty="0"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01655" y="1150497"/>
            <a:ext cx="3060000" cy="504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spc="300" dirty="0" err="1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힐링댄스</a:t>
            </a:r>
            <a:r>
              <a:rPr lang="ko-KR" altLang="en-US" sz="2400" b="1" spc="3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 교실</a:t>
            </a:r>
            <a:endParaRPr lang="ko-KR" altLang="en-US" sz="2400" b="1" spc="300" dirty="0"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654" y="1628962"/>
            <a:ext cx="7605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-200" dirty="0" err="1" smtClean="0"/>
              <a:t>대기자를</a:t>
            </a:r>
            <a:r>
              <a:rPr lang="ko-KR" altLang="en-US" sz="2000" b="1" spc="-200" dirty="0" smtClean="0"/>
              <a:t> 정원 수 만큼 확보 할 수 있을 정도로 시각장애인의 관심이 </a:t>
            </a:r>
            <a:r>
              <a:rPr lang="ko-KR" altLang="en-US" sz="2000" b="1" spc="-150" dirty="0" smtClean="0"/>
              <a:t>많은 프로그램</a:t>
            </a:r>
            <a:r>
              <a:rPr lang="en-US" altLang="ko-KR" sz="2000" b="1" spc="-150" dirty="0" smtClean="0"/>
              <a:t>.</a:t>
            </a:r>
            <a:r>
              <a:rPr lang="ko-KR" altLang="en-US" sz="2000" b="1" spc="-150" dirty="0" smtClean="0"/>
              <a:t> </a:t>
            </a:r>
            <a:r>
              <a:rPr lang="en-US" altLang="ko-KR" sz="2000" b="1" spc="-150" dirty="0" smtClean="0"/>
              <a:t>2018</a:t>
            </a:r>
            <a:r>
              <a:rPr lang="ko-KR" altLang="en-US" sz="2000" b="1" spc="-150" dirty="0" smtClean="0"/>
              <a:t>년 초급</a:t>
            </a:r>
            <a:r>
              <a:rPr lang="en-US" altLang="ko-KR" sz="2000" b="1" spc="-150" dirty="0" smtClean="0"/>
              <a:t>, </a:t>
            </a:r>
            <a:r>
              <a:rPr lang="ko-KR" altLang="en-US" sz="2000" b="1" spc="-150" dirty="0"/>
              <a:t>고</a:t>
            </a:r>
            <a:r>
              <a:rPr lang="ko-KR" altLang="en-US" sz="2000" b="1" spc="-150" dirty="0" smtClean="0"/>
              <a:t>급반으로 분반 운영할 예정임  </a:t>
            </a:r>
            <a:endParaRPr lang="ko-KR" altLang="en-US" sz="2000" b="1" spc="-15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48634" y="3152864"/>
            <a:ext cx="7924760" cy="1296000"/>
          </a:xfrm>
          <a:prstGeom prst="roundRect">
            <a:avLst>
              <a:gd name="adj" fmla="val 750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701655" y="2911396"/>
            <a:ext cx="3060000" cy="504000"/>
          </a:xfrm>
          <a:prstGeom prst="rect">
            <a:avLst/>
          </a:prstGeom>
          <a:solidFill>
            <a:srgbClr val="A82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spc="3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여 성 대 학</a:t>
            </a:r>
            <a:endParaRPr lang="ko-KR" altLang="en-US" sz="2400" b="1" spc="300" dirty="0"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654" y="3381234"/>
            <a:ext cx="7605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다양한 프로그램으로 여성시각장애인의 욕구를 반영 및 충족하는 프로그램이었음</a:t>
            </a:r>
            <a:endParaRPr lang="ko-KR" altLang="en-US" sz="2000" b="1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448634" y="4874023"/>
            <a:ext cx="7924760" cy="1620000"/>
          </a:xfrm>
          <a:prstGeom prst="roundRect">
            <a:avLst>
              <a:gd name="adj" fmla="val 750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701655" y="4598051"/>
            <a:ext cx="3060000" cy="50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spc="3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신바람 노래교실</a:t>
            </a:r>
            <a:endParaRPr lang="ko-KR" altLang="en-US" sz="2400" b="1" spc="300" dirty="0"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654" y="5085138"/>
            <a:ext cx="7605583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ko-KR" altLang="en-US" sz="2000" b="1" dirty="0" smtClean="0"/>
              <a:t>강사와 이용자 간에 친밀감 형성과 이용자간에 관계형성이 매우 잘 되었음</a:t>
            </a:r>
            <a:r>
              <a:rPr lang="en-US" altLang="ko-KR" sz="2000" b="1" dirty="0" smtClean="0"/>
              <a:t>. </a:t>
            </a:r>
            <a:r>
              <a:rPr lang="ko-KR" altLang="en-US" sz="2000" b="1" smtClean="0"/>
              <a:t>디스코타임 및 </a:t>
            </a:r>
            <a:r>
              <a:rPr lang="ko-KR" altLang="en-US" sz="2000" b="1" spc="-150" smtClean="0"/>
              <a:t>개별노래로 이용자 참여도가 높은 신바람나는 프로그램이었음</a:t>
            </a:r>
            <a:endParaRPr lang="ko-KR" alt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8973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/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정보문화팀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 사업 결과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AutoShape 35"/>
          <p:cNvSpPr>
            <a:spLocks noChangeArrowheads="1"/>
          </p:cNvSpPr>
          <p:nvPr/>
        </p:nvSpPr>
        <p:spPr bwMode="auto">
          <a:xfrm flipH="1" flipV="1">
            <a:off x="1763688" y="3717032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 txBox="1"/>
          <p:nvPr/>
        </p:nvSpPr>
        <p:spPr>
          <a:xfrm>
            <a:off x="5407968" y="5030109"/>
            <a:ext cx="1935614" cy="2747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kern="1200">
                <a:solidFill>
                  <a:srgbClr val="9D978B"/>
                </a:solidFill>
                <a:latin typeface="KoPub돋움체 Light"/>
                <a:ea typeface="KoPub돋움체 Light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en-US" altLang="ko-KR" sz="1500"/>
              <a:t>Picture description</a:t>
            </a:r>
            <a:endParaRPr lang="ko-KR" altLang="en-US" sz="1500"/>
          </a:p>
        </p:txBody>
      </p:sp>
      <p:sp>
        <p:nvSpPr>
          <p:cNvPr id="3" name="텍스트 개체 틀 2"/>
          <p:cNvSpPr txBox="1"/>
          <p:nvPr/>
        </p:nvSpPr>
        <p:spPr>
          <a:xfrm>
            <a:off x="5725924" y="4824216"/>
            <a:ext cx="1935614" cy="2747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kern="1200">
                <a:solidFill>
                  <a:srgbClr val="9D978B"/>
                </a:solidFill>
                <a:latin typeface="KoPub돋움체 Light"/>
                <a:ea typeface="KoPub돋움체 Light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en-US" altLang="ko-KR" sz="1500"/>
              <a:t>Picture description</a:t>
            </a:r>
            <a:endParaRPr lang="ko-KR" altLang="en-US" sz="1500"/>
          </a:p>
        </p:txBody>
      </p:sp>
      <p:sp>
        <p:nvSpPr>
          <p:cNvPr id="4" name="텍스트 개체 틀 2"/>
          <p:cNvSpPr txBox="1"/>
          <p:nvPr/>
        </p:nvSpPr>
        <p:spPr>
          <a:xfrm>
            <a:off x="5735415" y="5068472"/>
            <a:ext cx="1935614" cy="2747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kern="1200">
                <a:solidFill>
                  <a:srgbClr val="9D978B"/>
                </a:solidFill>
                <a:latin typeface="KoPub돋움체 Light"/>
                <a:ea typeface="KoPub돋움체 Light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ko-KR" altLang="en-US" sz="1200">
                <a:solidFill>
                  <a:schemeClr val="bg1"/>
                </a:solidFill>
              </a:rPr>
              <a:t>사업배경</a:t>
            </a:r>
            <a:r>
              <a:rPr lang="en-US" altLang="ko-KR" sz="1200">
                <a:solidFill>
                  <a:schemeClr val="bg1"/>
                </a:solidFill>
              </a:rPr>
              <a:t>/</a:t>
            </a:r>
            <a:r>
              <a:rPr lang="ko-KR" altLang="en-US" sz="1200">
                <a:solidFill>
                  <a:schemeClr val="bg1"/>
                </a:solidFill>
              </a:rPr>
              <a:t>목적 적합성</a:t>
            </a:r>
            <a:r>
              <a:rPr lang="en-US" altLang="ko-KR" sz="1200">
                <a:solidFill>
                  <a:schemeClr val="bg1"/>
                </a:solidFill>
              </a:rPr>
              <a:t>:</a:t>
            </a:r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3557608" y="4616867"/>
            <a:ext cx="5160941" cy="788669"/>
          </a:xfrm>
          <a:prstGeom prst="roundRect">
            <a:avLst>
              <a:gd name="adj" fmla="val 17509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lvl="0">
              <a:defRPr lang="ko-KR" altLang="en-US"/>
            </a:pPr>
            <a:endParaRPr lang="ko-KR" altLang="en-US" sz="135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gray">
          <a:xfrm>
            <a:off x="3472100" y="3429000"/>
            <a:ext cx="5198011" cy="738991"/>
          </a:xfrm>
          <a:prstGeom prst="roundRect">
            <a:avLst>
              <a:gd name="adj" fmla="val 17509"/>
            </a:avLst>
          </a:prstGeom>
          <a:solidFill>
            <a:srgbClr val="E2F6CA"/>
          </a:solidFill>
          <a:ln w="9525">
            <a:solidFill>
              <a:schemeClr val="bg2">
                <a:lumMod val="75000"/>
              </a:schemeClr>
            </a:solidFill>
            <a:round/>
          </a:ln>
          <a:effectLst>
            <a:innerShdw blurRad="76200" dist="76200">
              <a:srgbClr val="000000">
                <a:alpha val="50000"/>
              </a:srgbClr>
            </a:innerShdw>
          </a:effectLst>
        </p:spPr>
        <p:txBody>
          <a:bodyPr wrap="none" anchor="ctr"/>
          <a:lstStyle/>
          <a:p>
            <a:pPr lvl="0">
              <a:defRPr lang="ko-KR" altLang="en-US"/>
            </a:pPr>
            <a:endParaRPr lang="ko-KR" altLang="en-US" sz="1350"/>
          </a:p>
        </p:txBody>
      </p:sp>
      <p:grpSp>
        <p:nvGrpSpPr>
          <p:cNvPr id="7" name="Group 21"/>
          <p:cNvGrpSpPr/>
          <p:nvPr/>
        </p:nvGrpSpPr>
        <p:grpSpPr>
          <a:xfrm>
            <a:off x="3286448" y="3488316"/>
            <a:ext cx="458391" cy="456010"/>
            <a:chOff x="579" y="1386"/>
            <a:chExt cx="385" cy="383"/>
          </a:xfrm>
        </p:grpSpPr>
        <p:sp>
          <p:nvSpPr>
            <p:cNvPr id="8" name="Oval 2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350"/>
            </a:p>
          </p:txBody>
        </p:sp>
        <p:grpSp>
          <p:nvGrpSpPr>
            <p:cNvPr id="9" name="Group 23"/>
            <p:cNvGrpSpPr/>
            <p:nvPr/>
          </p:nvGrpSpPr>
          <p:grpSpPr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0" name="Oval 2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80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11" name="Oval 2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0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12" name="Oval 2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20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13" name="Oval 2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</p:grpSp>
      </p:grpSp>
      <p:sp>
        <p:nvSpPr>
          <p:cNvPr id="14" name="Text Box 28"/>
          <p:cNvSpPr txBox="1">
            <a:spLocks noChangeArrowheads="1"/>
          </p:cNvSpPr>
          <p:nvPr/>
        </p:nvSpPr>
        <p:spPr bwMode="gray">
          <a:xfrm>
            <a:off x="3352091" y="3529466"/>
            <a:ext cx="285750" cy="369332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 lang="ko-KR" altLang="en-US"/>
            </a:pPr>
            <a:r>
              <a:rPr lang="en-US" altLang="ko-KR" b="1">
                <a:solidFill>
                  <a:srgbClr val="080808"/>
                </a:solidFill>
              </a:rPr>
              <a:t>2</a:t>
            </a:r>
          </a:p>
        </p:txBody>
      </p:sp>
      <p:sp>
        <p:nvSpPr>
          <p:cNvPr id="15" name="AutoShape 30"/>
          <p:cNvSpPr>
            <a:spLocks noChangeArrowheads="1"/>
          </p:cNvSpPr>
          <p:nvPr/>
        </p:nvSpPr>
        <p:spPr bwMode="gray">
          <a:xfrm>
            <a:off x="3429001" y="4362291"/>
            <a:ext cx="5329730" cy="1179896"/>
          </a:xfrm>
          <a:prstGeom prst="roundRect">
            <a:avLst>
              <a:gd name="adj" fmla="val 17509"/>
            </a:avLst>
          </a:prstGeom>
          <a:solidFill>
            <a:schemeClr val="bg2">
              <a:lumMod val="90000"/>
            </a:schemeClr>
          </a:solidFill>
          <a:ln w="9525">
            <a:noFill/>
            <a:round/>
          </a:ln>
          <a:effectLst>
            <a:innerShdw blurRad="76200" dist="76200">
              <a:srgbClr val="000000">
                <a:alpha val="50000"/>
              </a:srgbClr>
            </a:innerShdw>
          </a:effectLst>
        </p:spPr>
        <p:txBody>
          <a:bodyPr wrap="none" anchor="ctr"/>
          <a:lstStyle/>
          <a:p>
            <a:pPr lvl="0">
              <a:defRPr lang="ko-KR" altLang="en-US"/>
            </a:pPr>
            <a:endParaRPr lang="ko-KR" altLang="en-US" sz="1350"/>
          </a:p>
        </p:txBody>
      </p:sp>
      <p:grpSp>
        <p:nvGrpSpPr>
          <p:cNvPr id="16" name="Group 34"/>
          <p:cNvGrpSpPr/>
          <p:nvPr/>
        </p:nvGrpSpPr>
        <p:grpSpPr>
          <a:xfrm>
            <a:off x="3298460" y="4412610"/>
            <a:ext cx="458391" cy="456010"/>
            <a:chOff x="579" y="1386"/>
            <a:chExt cx="385" cy="383"/>
          </a:xfrm>
        </p:grpSpPr>
        <p:sp>
          <p:nvSpPr>
            <p:cNvPr id="17" name="Oval 3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350"/>
            </a:p>
          </p:txBody>
        </p:sp>
        <p:grpSp>
          <p:nvGrpSpPr>
            <p:cNvPr id="18" name="Group 36"/>
            <p:cNvGrpSpPr/>
            <p:nvPr/>
          </p:nvGrpSpPr>
          <p:grpSpPr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9" name="Oval 3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80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20" name="Oval 3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0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21" name="Oval 3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20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22" name="Oval 4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</p:grpSp>
      </p:grpSp>
      <p:sp>
        <p:nvSpPr>
          <p:cNvPr id="23" name="Text Box 41"/>
          <p:cNvSpPr txBox="1">
            <a:spLocks noChangeArrowheads="1"/>
          </p:cNvSpPr>
          <p:nvPr/>
        </p:nvSpPr>
        <p:spPr bwMode="gray">
          <a:xfrm>
            <a:off x="3379422" y="4464997"/>
            <a:ext cx="285750" cy="369332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 lang="ko-KR" altLang="en-US"/>
            </a:pPr>
            <a:r>
              <a:rPr lang="en-US" altLang="ko-KR" b="1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white">
          <a:xfrm>
            <a:off x="3741373" y="3429000"/>
            <a:ext cx="4862876" cy="992579"/>
          </a:xfrm>
          <a:prstGeom prst="rect">
            <a:avLst/>
          </a:prstGeom>
          <a:noFill/>
          <a:ln w="9525" algn="ctr">
            <a:noFill/>
            <a:miter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defRPr lang="ko-KR" altLang="en-US"/>
            </a:pPr>
            <a:r>
              <a:rPr lang="ko-KR" altLang="en-US" sz="1500" b="1">
                <a:latin typeface="+mn-ea"/>
              </a:rPr>
              <a:t>소리영화, 소리만화 </a:t>
            </a:r>
            <a:r>
              <a:rPr lang="en-US" altLang="ko-KR" sz="1500" b="1">
                <a:latin typeface="+mn-ea"/>
              </a:rPr>
              <a:t>: 25</a:t>
            </a:r>
            <a:r>
              <a:rPr lang="ko-KR" altLang="en-US" sz="1500" b="1">
                <a:latin typeface="+mn-ea"/>
              </a:rPr>
              <a:t>편</a:t>
            </a:r>
            <a:r>
              <a:rPr lang="en-US" altLang="ko-KR" sz="1500" b="1">
                <a:latin typeface="+mn-ea"/>
              </a:rPr>
              <a:t>(</a:t>
            </a:r>
            <a:r>
              <a:rPr lang="ko-KR" altLang="en-US" sz="1500" b="1">
                <a:latin typeface="+mn-ea"/>
              </a:rPr>
              <a:t>외화 4</a:t>
            </a:r>
            <a:r>
              <a:rPr lang="en-US" altLang="ko-KR" sz="1500" b="1">
                <a:latin typeface="+mn-ea"/>
              </a:rPr>
              <a:t> ,</a:t>
            </a:r>
            <a:r>
              <a:rPr lang="ko-KR" altLang="en-US" sz="1500" b="1">
                <a:latin typeface="+mn-ea"/>
              </a:rPr>
              <a:t>방화 20</a:t>
            </a:r>
            <a:r>
              <a:rPr lang="en-US" altLang="ko-KR" sz="1500" b="1">
                <a:latin typeface="+mn-ea"/>
              </a:rPr>
              <a:t>,</a:t>
            </a:r>
            <a:r>
              <a:rPr lang="ko-KR" altLang="en-US" sz="1500" b="1">
                <a:latin typeface="+mn-ea"/>
              </a:rPr>
              <a:t>애니 1</a:t>
            </a:r>
            <a:r>
              <a:rPr lang="en-US" altLang="ko-KR" sz="1500" b="1">
                <a:latin typeface="+mn-ea"/>
              </a:rPr>
              <a:t>)</a:t>
            </a:r>
            <a:r>
              <a:rPr lang="ko-KR" altLang="en-US" sz="1500" b="1">
                <a:latin typeface="+mn-ea"/>
              </a:rPr>
              <a:t>제작</a:t>
            </a:r>
          </a:p>
          <a:p>
            <a:pPr eaLnBrk="0" hangingPunct="0">
              <a:lnSpc>
                <a:spcPct val="130000"/>
              </a:lnSpc>
              <a:defRPr lang="ko-KR" altLang="en-US"/>
            </a:pPr>
            <a:r>
              <a:rPr lang="ko-KR" altLang="en-US" sz="1500" b="1">
                <a:latin typeface="+mn-ea"/>
              </a:rPr>
              <a:t>이용현황 : </a:t>
            </a:r>
            <a:r>
              <a:rPr lang="en-US" altLang="ko-KR" sz="1500" b="1">
                <a:latin typeface="+mn-ea"/>
              </a:rPr>
              <a:t>1000~3000</a:t>
            </a:r>
            <a:r>
              <a:rPr lang="ko-KR" altLang="en-US" sz="1500" b="1">
                <a:latin typeface="+mn-ea"/>
              </a:rPr>
              <a:t>명 접속</a:t>
            </a:r>
            <a:r>
              <a:rPr lang="en-US" altLang="ko-KR" sz="1500" b="1">
                <a:latin typeface="+mn-ea"/>
              </a:rPr>
              <a:t>(</a:t>
            </a:r>
            <a:r>
              <a:rPr lang="ko-KR" altLang="en-US" sz="1500" b="1">
                <a:latin typeface="+mn-ea"/>
              </a:rPr>
              <a:t>모바일</a:t>
            </a:r>
            <a:r>
              <a:rPr lang="en-US" altLang="ko-KR" sz="1500" b="1">
                <a:latin typeface="+mn-ea"/>
              </a:rPr>
              <a:t>,</a:t>
            </a:r>
            <a:r>
              <a:rPr lang="ko-KR" altLang="en-US" sz="1500" b="1">
                <a:latin typeface="+mn-ea"/>
              </a:rPr>
              <a:t>웹</a:t>
            </a:r>
            <a:r>
              <a:rPr lang="en-US" altLang="ko-KR" sz="1500" b="1">
                <a:latin typeface="+mn-ea"/>
              </a:rPr>
              <a:t>)</a:t>
            </a:r>
            <a:r>
              <a:rPr lang="ko-KR" altLang="en-US" sz="1500" b="1">
                <a:latin typeface="+mn-ea"/>
              </a:rPr>
              <a:t>높은 청취율</a:t>
            </a:r>
            <a:r>
              <a:rPr lang="en-US" altLang="ko-KR" sz="1500" b="1">
                <a:latin typeface="+mn-ea"/>
              </a:rPr>
              <a:t>.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white">
          <a:xfrm>
            <a:off x="3781908" y="4302534"/>
            <a:ext cx="4913025" cy="1292662"/>
          </a:xfrm>
          <a:prstGeom prst="rect">
            <a:avLst/>
          </a:prstGeom>
          <a:noFill/>
          <a:ln w="9525" algn="ctr">
            <a:noFill/>
            <a:miter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defRPr lang="ko-KR" altLang="en-US"/>
            </a:pPr>
            <a:r>
              <a:rPr lang="ko-KR" altLang="en-US" sz="1500" b="1">
                <a:latin typeface="+mn-ea"/>
              </a:rPr>
              <a:t>애로점 및 개선방안</a:t>
            </a:r>
          </a:p>
          <a:p>
            <a:pPr eaLnBrk="0" hangingPunct="0">
              <a:lnSpc>
                <a:spcPct val="130000"/>
              </a:lnSpc>
              <a:defRPr lang="ko-KR" altLang="en-US"/>
            </a:pPr>
            <a:r>
              <a:rPr lang="en-US" altLang="ko-KR" sz="1500" b="1">
                <a:latin typeface="+mn-ea"/>
              </a:rPr>
              <a:t>① </a:t>
            </a:r>
            <a:r>
              <a:rPr lang="ko-KR" altLang="en-US" sz="1500" b="1">
                <a:latin typeface="+mn-ea"/>
              </a:rPr>
              <a:t>제작 증가를 위한 유급 성우 및 음악편집 발굴 노력 </a:t>
            </a:r>
          </a:p>
          <a:p>
            <a:pPr eaLnBrk="0" hangingPunct="0">
              <a:lnSpc>
                <a:spcPct val="130000"/>
              </a:lnSpc>
              <a:defRPr lang="ko-KR" altLang="en-US"/>
            </a:pPr>
            <a:r>
              <a:rPr lang="ko-KR" altLang="en-US" sz="1500" b="1">
                <a:latin typeface="+mn-ea"/>
              </a:rPr>
              <a:t>② 도서제작의 변혁과 소리영화 빠른 선정과 제작환경</a:t>
            </a:r>
          </a:p>
          <a:p>
            <a:pPr eaLnBrk="0" hangingPunct="0">
              <a:lnSpc>
                <a:spcPct val="130000"/>
              </a:lnSpc>
              <a:defRPr lang="ko-KR" altLang="en-US"/>
            </a:pPr>
            <a:r>
              <a:rPr lang="en-US" altLang="ko-KR" sz="1500" b="1">
                <a:latin typeface="+mn-ea"/>
              </a:rPr>
              <a:t> </a:t>
            </a:r>
            <a:r>
              <a:rPr lang="ko-KR" altLang="en-US" sz="1500" b="1">
                <a:latin typeface="+mn-ea"/>
              </a:rPr>
              <a:t> 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429172" y="3547000"/>
            <a:ext cx="2438401" cy="342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35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345977" y="1648298"/>
            <a:ext cx="1235341" cy="1776740"/>
          </a:xfrm>
          <a:prstGeom prst="rect">
            <a:avLst/>
          </a:prstGeom>
          <a:noFill/>
        </p:spPr>
      </p:pic>
      <p:graphicFrame>
        <p:nvGraphicFramePr>
          <p:cNvPr id="28" name="표 27"/>
          <p:cNvGraphicFramePr>
            <a:graphicFrameLocks noGrp="1"/>
          </p:cNvGraphicFramePr>
          <p:nvPr/>
        </p:nvGraphicFramePr>
        <p:xfrm>
          <a:off x="139485" y="3712154"/>
          <a:ext cx="3035483" cy="163876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39470"/>
                <a:gridCol w="637340"/>
                <a:gridCol w="701771"/>
                <a:gridCol w="578451"/>
                <a:gridCol w="578451"/>
              </a:tblGrid>
              <a:tr h="411480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endParaRPr lang="ko-KR" alt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en-US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녹음</a:t>
                      </a:r>
                    </a:p>
                    <a:p>
                      <a:pPr algn="ctr">
                        <a:defRPr lang="ko-KR" altLang="en-US"/>
                      </a:pPr>
                      <a:r>
                        <a:rPr lang="en-US" altLang="en-US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도서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en-US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정간물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en-US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소리</a:t>
                      </a:r>
                    </a:p>
                    <a:p>
                      <a:pPr algn="ctr">
                        <a:defRPr lang="ko-KR" altLang="en-US"/>
                      </a:pPr>
                      <a:r>
                        <a:rPr lang="en-US" altLang="en-US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영화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en-US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소리</a:t>
                      </a:r>
                    </a:p>
                    <a:p>
                      <a:pPr algn="ctr">
                        <a:defRPr lang="ko-KR" altLang="en-US"/>
                      </a:pPr>
                      <a:r>
                        <a:rPr lang="en-US" altLang="en-US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만화</a:t>
                      </a:r>
                    </a:p>
                  </a:txBody>
                  <a:tcPr marL="68580" marR="68580" marT="34290" marB="34290" anchor="ctr"/>
                </a:tc>
              </a:tr>
              <a:tr h="441182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en-US" sz="10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목표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en-US" sz="1100" b="1">
                          <a:solidFill>
                            <a:srgbClr val="2A2A2A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456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en-US" sz="1200" b="1">
                          <a:solidFill>
                            <a:srgbClr val="2A2A2A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70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en-US" sz="1200" b="1">
                          <a:solidFill>
                            <a:srgbClr val="2A2A2A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</a:t>
                      </a:r>
                      <a:r>
                        <a:rPr lang="ko-KR" altLang="en-US" sz="1200" b="1">
                          <a:solidFill>
                            <a:srgbClr val="2A2A2A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6</a:t>
                      </a:r>
                    </a:p>
                  </a:txBody>
                  <a:tcPr marL="68580" marR="68580" marT="34290" marB="34290" anchor="ctr"/>
                </a:tc>
              </a:tr>
              <a:tr h="401075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en-US" sz="10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실적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en-US" sz="1100" b="1">
                          <a:solidFill>
                            <a:srgbClr val="2A2A2A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496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en-US" sz="1200" b="1">
                          <a:solidFill>
                            <a:srgbClr val="2A2A2A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72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en-US" sz="1200" b="1">
                          <a:solidFill>
                            <a:srgbClr val="2A2A2A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6</a:t>
                      </a:r>
                    </a:p>
                  </a:txBody>
                  <a:tcPr marL="68580" marR="68580" marT="34290" marB="34290" anchor="ctr"/>
                </a:tc>
              </a:tr>
              <a:tr h="385031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en-US" sz="10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달성율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en-US" sz="1100" b="1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122.75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en-US" sz="1200" b="1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102.8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en-US" sz="1200" b="1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en-US" sz="1200" b="1">
                          <a:solidFill>
                            <a:schemeClr val="accent2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100</a:t>
                      </a: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30" name="텍스트 개체 틀 2"/>
          <p:cNvSpPr txBox="1"/>
          <p:nvPr/>
        </p:nvSpPr>
        <p:spPr>
          <a:xfrm>
            <a:off x="277318" y="1041029"/>
            <a:ext cx="7385477" cy="547392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ko-KR"/>
            </a:defPPr>
            <a:lvl1pPr marL="0" algn="r" defTabSz="914400" rtl="0" eaLnBrk="1" latinLnBrk="0" hangingPunct="1">
              <a:defRPr kumimoji="0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ko-KR" altLang="en-US" sz="3000" b="1"/>
              <a:t>녹음도서 제작 현황</a:t>
            </a: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gray">
          <a:xfrm>
            <a:off x="3494967" y="1726724"/>
            <a:ext cx="5160941" cy="1548692"/>
          </a:xfrm>
          <a:prstGeom prst="roundRect">
            <a:avLst>
              <a:gd name="adj" fmla="val 17509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B050"/>
            </a:solidFill>
            <a:round/>
          </a:ln>
          <a:effectLst>
            <a:innerShdw blurRad="76200" dist="76200">
              <a:srgbClr val="000000">
                <a:alpha val="50000"/>
              </a:srgbClr>
            </a:innerShdw>
          </a:effectLst>
        </p:spPr>
        <p:txBody>
          <a:bodyPr wrap="none" anchor="ctr"/>
          <a:lstStyle/>
          <a:p>
            <a:pPr lvl="0">
              <a:defRPr lang="ko-KR" altLang="en-US"/>
            </a:pPr>
            <a:endParaRPr lang="ko-KR" altLang="en-US" sz="1350"/>
          </a:p>
        </p:txBody>
      </p:sp>
      <p:grpSp>
        <p:nvGrpSpPr>
          <p:cNvPr id="32" name="Group 8"/>
          <p:cNvGrpSpPr/>
          <p:nvPr/>
        </p:nvGrpSpPr>
        <p:grpSpPr>
          <a:xfrm>
            <a:off x="3323517" y="2145378"/>
            <a:ext cx="458391" cy="456010"/>
            <a:chOff x="579" y="1386"/>
            <a:chExt cx="385" cy="383"/>
          </a:xfrm>
        </p:grpSpPr>
        <p:sp>
          <p:nvSpPr>
            <p:cNvPr id="33" name="Oval 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350"/>
            </a:p>
          </p:txBody>
        </p:sp>
        <p:grpSp>
          <p:nvGrpSpPr>
            <p:cNvPr id="34" name="Group 10"/>
            <p:cNvGrpSpPr/>
            <p:nvPr/>
          </p:nvGrpSpPr>
          <p:grpSpPr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35" name="Oval 1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80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36" name="Oval 1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0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37" name="Oval 1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20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38" name="Oval 1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</p:grpSp>
      </p:grpSp>
      <p:sp>
        <p:nvSpPr>
          <p:cNvPr id="39" name="Text Box 15"/>
          <p:cNvSpPr txBox="1">
            <a:spLocks noChangeArrowheads="1"/>
          </p:cNvSpPr>
          <p:nvPr/>
        </p:nvSpPr>
        <p:spPr bwMode="gray">
          <a:xfrm>
            <a:off x="3404480" y="2197766"/>
            <a:ext cx="285750" cy="369332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 lang="ko-KR" altLang="en-US"/>
            </a:pPr>
            <a:r>
              <a:rPr lang="en-US" altLang="ko-KR" b="1">
                <a:solidFill>
                  <a:srgbClr val="080808"/>
                </a:solidFill>
              </a:rPr>
              <a:t>1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white">
          <a:xfrm>
            <a:off x="3725895" y="1683676"/>
            <a:ext cx="4874579" cy="1592744"/>
          </a:xfrm>
          <a:prstGeom prst="rect">
            <a:avLst/>
          </a:prstGeom>
          <a:noFill/>
          <a:ln w="9525" algn="ctr">
            <a:noFill/>
            <a:miter/>
          </a:ln>
          <a:effectLst/>
        </p:spPr>
        <p:txBody>
          <a:bodyPr wrap="square">
            <a:spAutoFit/>
          </a:bodyPr>
          <a:lstStyle/>
          <a:p>
            <a:pPr marL="642600" indent="-214200" eaLnBrk="0" hangingPunct="0">
              <a:lnSpc>
                <a:spcPct val="130000"/>
              </a:lnSpc>
              <a:buFont typeface="Wingdings"/>
              <a:buChar char="§"/>
              <a:defRPr lang="ko-KR" altLang="en-US"/>
            </a:pPr>
            <a:r>
              <a:rPr lang="ko-KR" altLang="en-US" sz="1500" b="1">
                <a:latin typeface="+mn-ea"/>
              </a:rPr>
              <a:t>기획도서 </a:t>
            </a:r>
            <a:r>
              <a:rPr lang="en-US" altLang="ko-KR" sz="1500" b="1">
                <a:latin typeface="+mn-ea"/>
              </a:rPr>
              <a:t>: </a:t>
            </a:r>
            <a:r>
              <a:rPr lang="ko-KR" altLang="en-US" sz="1500" b="1">
                <a:latin typeface="+mn-ea"/>
              </a:rPr>
              <a:t>건강</a:t>
            </a:r>
            <a:r>
              <a:rPr lang="en-US" altLang="ko-KR" sz="1500" b="1">
                <a:latin typeface="+mn-ea"/>
              </a:rPr>
              <a:t>, </a:t>
            </a:r>
            <a:r>
              <a:rPr lang="ko-KR" altLang="en-US" sz="1500" b="1">
                <a:latin typeface="+mn-ea"/>
              </a:rPr>
              <a:t>청소년 철학, 취미 도서</a:t>
            </a:r>
            <a:r>
              <a:rPr lang="en-US" altLang="ko-KR" sz="1500" b="1">
                <a:latin typeface="+mn-ea"/>
              </a:rPr>
              <a:t>(</a:t>
            </a:r>
            <a:r>
              <a:rPr lang="ko-KR" altLang="en-US" sz="1500" b="1">
                <a:latin typeface="+mn-ea"/>
              </a:rPr>
              <a:t>시비</a:t>
            </a:r>
            <a:r>
              <a:rPr lang="en-US" altLang="ko-KR" sz="1500" b="1">
                <a:latin typeface="+mn-ea"/>
              </a:rPr>
              <a:t>) </a:t>
            </a:r>
          </a:p>
          <a:p>
            <a:pPr marL="428400" indent="-214200" eaLnBrk="0" hangingPunct="0">
              <a:lnSpc>
                <a:spcPct val="130000"/>
              </a:lnSpc>
              <a:defRPr lang="ko-KR" altLang="en-US"/>
            </a:pPr>
            <a:r>
              <a:rPr lang="ko-KR" altLang="en-US" sz="1500" b="1">
                <a:latin typeface="+mn-ea"/>
              </a:rPr>
              <a:t>공동모금회       아동 노빈손시리즈 </a:t>
            </a:r>
            <a:r>
              <a:rPr lang="en-US" altLang="ko-KR" sz="1500" b="1">
                <a:latin typeface="+mn-ea"/>
              </a:rPr>
              <a:t> </a:t>
            </a:r>
          </a:p>
          <a:p>
            <a:pPr marL="214200" indent="-214200" eaLnBrk="0" hangingPunct="0">
              <a:lnSpc>
                <a:spcPct val="130000"/>
              </a:lnSpc>
              <a:buFont typeface="Wingdings"/>
              <a:buChar char="§"/>
              <a:defRPr lang="ko-KR" altLang="en-US"/>
            </a:pPr>
            <a:r>
              <a:rPr lang="ko-KR" altLang="en-US" sz="1500" b="1">
                <a:latin typeface="+mn-ea"/>
              </a:rPr>
              <a:t>신간 </a:t>
            </a:r>
            <a:r>
              <a:rPr lang="en-US" altLang="ko-KR" sz="1500" b="1">
                <a:latin typeface="+mn-ea"/>
              </a:rPr>
              <a:t>: </a:t>
            </a:r>
            <a:r>
              <a:rPr lang="ko-KR" altLang="en-US" sz="1500" b="1">
                <a:latin typeface="+mn-ea"/>
              </a:rPr>
              <a:t>일반 </a:t>
            </a:r>
            <a:r>
              <a:rPr lang="en-US" altLang="ko-KR" sz="1500" b="1">
                <a:latin typeface="+mn-ea"/>
              </a:rPr>
              <a:t>442</a:t>
            </a:r>
            <a:r>
              <a:rPr lang="ko-KR" altLang="en-US" sz="1500" b="1">
                <a:latin typeface="+mn-ea"/>
              </a:rPr>
              <a:t>권, 성우기획 </a:t>
            </a:r>
            <a:r>
              <a:rPr lang="en-US" altLang="ko-KR" sz="1500" b="1">
                <a:latin typeface="+mn-ea"/>
              </a:rPr>
              <a:t>80</a:t>
            </a:r>
            <a:r>
              <a:rPr lang="ko-KR" altLang="en-US" sz="1500" b="1">
                <a:latin typeface="+mn-ea"/>
              </a:rPr>
              <a:t>권/ 총 </a:t>
            </a:r>
            <a:r>
              <a:rPr lang="en-US" altLang="ko-KR" sz="1500" b="1">
                <a:latin typeface="+mn-ea"/>
              </a:rPr>
              <a:t>522</a:t>
            </a:r>
            <a:r>
              <a:rPr lang="ko-KR" altLang="en-US" sz="1500" b="1">
                <a:latin typeface="+mn-ea"/>
              </a:rPr>
              <a:t>권 증가</a:t>
            </a:r>
          </a:p>
          <a:p>
            <a:pPr marL="214200" indent="-214200" eaLnBrk="0" hangingPunct="0">
              <a:lnSpc>
                <a:spcPct val="130000"/>
              </a:lnSpc>
              <a:buFont typeface="Wingdings"/>
              <a:buChar char="§"/>
              <a:defRPr lang="ko-KR" altLang="en-US"/>
            </a:pPr>
            <a:r>
              <a:rPr lang="ko-KR" altLang="en-US" sz="1500" b="1">
                <a:latin typeface="+mn-ea"/>
              </a:rPr>
              <a:t>정간물 : 샘터, 좋은생각, 좋은만남, 책과인생,                      도서관저널 월 1회, 주간동아 월4회발행</a:t>
            </a:r>
          </a:p>
        </p:txBody>
      </p:sp>
      <p:sp>
        <p:nvSpPr>
          <p:cNvPr id="41" name="오른쪽 화살표 40"/>
          <p:cNvSpPr/>
          <p:nvPr/>
        </p:nvSpPr>
        <p:spPr>
          <a:xfrm>
            <a:off x="5000118" y="2145802"/>
            <a:ext cx="366903" cy="125587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350"/>
          </a:p>
        </p:txBody>
      </p:sp>
      <p:sp>
        <p:nvSpPr>
          <p:cNvPr id="44" name="직사각형 43"/>
          <p:cNvSpPr/>
          <p:nvPr/>
        </p:nvSpPr>
        <p:spPr>
          <a:xfrm>
            <a:off x="4472093" y="3290500"/>
            <a:ext cx="24558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350" b="1">
                <a:latin typeface="+mn-ea"/>
              </a:rPr>
              <a:t> </a:t>
            </a:r>
            <a:endParaRPr lang="ko-KR" altLang="en-US" sz="1350"/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671218" y="1681964"/>
            <a:ext cx="1195188" cy="1709408"/>
          </a:xfrm>
          <a:prstGeom prst="rect">
            <a:avLst/>
          </a:prstGeom>
        </p:spPr>
      </p:pic>
      <p:sp>
        <p:nvSpPr>
          <p:cNvPr id="47" name="직사각형 2"/>
          <p:cNvSpPr/>
          <p:nvPr/>
        </p:nvSpPr>
        <p:spPr>
          <a:xfrm flipV="1">
            <a:off x="0" y="1549237"/>
            <a:ext cx="8830696" cy="546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350"/>
          </a:p>
        </p:txBody>
      </p:sp>
    </p:spTree>
    <p:extLst>
      <p:ext uri="{BB962C8B-B14F-4D97-AF65-F5344CB8AC3E}">
        <p14:creationId xmlns="" xmlns:p14="http://schemas.microsoft.com/office/powerpoint/2010/main" val="102832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순서도: 수행의 시작/종료 3075"/>
          <p:cNvSpPr/>
          <p:nvPr/>
        </p:nvSpPr>
        <p:spPr>
          <a:xfrm>
            <a:off x="3833167" y="2150210"/>
            <a:ext cx="1877448" cy="460505"/>
          </a:xfrm>
          <a:prstGeom prst="flowChartTerminator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350"/>
          </a:p>
        </p:txBody>
      </p:sp>
      <p:sp>
        <p:nvSpPr>
          <p:cNvPr id="2" name="텍스트 개체 틀 2"/>
          <p:cNvSpPr txBox="1"/>
          <p:nvPr/>
        </p:nvSpPr>
        <p:spPr>
          <a:xfrm>
            <a:off x="5407968" y="5030109"/>
            <a:ext cx="1935614" cy="2747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kern="1200">
                <a:solidFill>
                  <a:srgbClr val="9D978B"/>
                </a:solidFill>
                <a:latin typeface="KoPub돋움체 Light"/>
                <a:ea typeface="KoPub돋움체 Light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en-US" altLang="ko-KR" sz="1500"/>
              <a:t>Picture description</a:t>
            </a:r>
            <a:endParaRPr lang="ko-KR" altLang="en-US" sz="1500"/>
          </a:p>
        </p:txBody>
      </p:sp>
      <p:sp>
        <p:nvSpPr>
          <p:cNvPr id="3" name="텍스트 개체 틀 2"/>
          <p:cNvSpPr txBox="1"/>
          <p:nvPr/>
        </p:nvSpPr>
        <p:spPr>
          <a:xfrm>
            <a:off x="5725924" y="4824216"/>
            <a:ext cx="1935614" cy="2747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kern="1200">
                <a:solidFill>
                  <a:srgbClr val="9D978B"/>
                </a:solidFill>
                <a:latin typeface="KoPub돋움체 Light"/>
                <a:ea typeface="KoPub돋움체 Light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en-US" altLang="ko-KR" sz="1500"/>
              <a:t>Picture description</a:t>
            </a:r>
            <a:endParaRPr lang="ko-KR" altLang="en-US" sz="1500"/>
          </a:p>
        </p:txBody>
      </p:sp>
      <p:sp>
        <p:nvSpPr>
          <p:cNvPr id="4" name="텍스트 개체 틀 2"/>
          <p:cNvSpPr txBox="1"/>
          <p:nvPr/>
        </p:nvSpPr>
        <p:spPr>
          <a:xfrm>
            <a:off x="5735415" y="5068472"/>
            <a:ext cx="1935614" cy="2747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kern="1200">
                <a:solidFill>
                  <a:srgbClr val="9D978B"/>
                </a:solidFill>
                <a:latin typeface="KoPub돋움체 Light"/>
                <a:ea typeface="KoPub돋움체 Light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ko-KR" altLang="en-US" sz="1200">
                <a:solidFill>
                  <a:schemeClr val="bg1"/>
                </a:solidFill>
              </a:rPr>
              <a:t>사업배경</a:t>
            </a:r>
            <a:r>
              <a:rPr lang="en-US" altLang="ko-KR" sz="1200">
                <a:solidFill>
                  <a:schemeClr val="bg1"/>
                </a:solidFill>
              </a:rPr>
              <a:t>/</a:t>
            </a:r>
            <a:r>
              <a:rPr lang="ko-KR" altLang="en-US" sz="1200">
                <a:solidFill>
                  <a:schemeClr val="bg1"/>
                </a:solidFill>
              </a:rPr>
              <a:t>목적 적합성</a:t>
            </a:r>
            <a:r>
              <a:rPr lang="en-US" altLang="ko-KR" sz="1200">
                <a:solidFill>
                  <a:schemeClr val="bg1"/>
                </a:solidFill>
              </a:rPr>
              <a:t>:</a:t>
            </a:r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3557608" y="4616868"/>
            <a:ext cx="5160941" cy="1052807"/>
          </a:xfrm>
          <a:prstGeom prst="roundRect">
            <a:avLst>
              <a:gd name="adj" fmla="val 17509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lvl="0">
              <a:defRPr lang="ko-KR" altLang="en-US"/>
            </a:pPr>
            <a:endParaRPr lang="ko-KR" altLang="en-US" sz="135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gray">
          <a:xfrm>
            <a:off x="3472100" y="3305035"/>
            <a:ext cx="5198011" cy="927899"/>
          </a:xfrm>
          <a:prstGeom prst="roundRect">
            <a:avLst>
              <a:gd name="adj" fmla="val 17509"/>
            </a:avLst>
          </a:prstGeom>
          <a:solidFill>
            <a:srgbClr val="E2F6CA"/>
          </a:solidFill>
          <a:ln w="9525">
            <a:solidFill>
              <a:schemeClr val="bg2">
                <a:lumMod val="75000"/>
              </a:schemeClr>
            </a:solidFill>
            <a:round/>
          </a:ln>
          <a:effectLst>
            <a:innerShdw blurRad="76200" dist="76200">
              <a:srgbClr val="000000">
                <a:alpha val="50000"/>
              </a:srgbClr>
            </a:innerShdw>
          </a:effectLst>
        </p:spPr>
        <p:txBody>
          <a:bodyPr wrap="none" anchor="ctr"/>
          <a:lstStyle/>
          <a:p>
            <a:pPr lvl="0">
              <a:defRPr lang="ko-KR" altLang="en-US"/>
            </a:pPr>
            <a:endParaRPr lang="ko-KR" altLang="en-US" sz="1350"/>
          </a:p>
        </p:txBody>
      </p:sp>
      <p:grpSp>
        <p:nvGrpSpPr>
          <p:cNvPr id="7" name="Group 21"/>
          <p:cNvGrpSpPr/>
          <p:nvPr/>
        </p:nvGrpSpPr>
        <p:grpSpPr>
          <a:xfrm>
            <a:off x="3286448" y="3488316"/>
            <a:ext cx="458391" cy="456010"/>
            <a:chOff x="579" y="1386"/>
            <a:chExt cx="385" cy="383"/>
          </a:xfrm>
        </p:grpSpPr>
        <p:sp>
          <p:nvSpPr>
            <p:cNvPr id="8" name="Oval 2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350"/>
            </a:p>
          </p:txBody>
        </p:sp>
        <p:grpSp>
          <p:nvGrpSpPr>
            <p:cNvPr id="9" name="Group 23"/>
            <p:cNvGrpSpPr/>
            <p:nvPr/>
          </p:nvGrpSpPr>
          <p:grpSpPr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0" name="Oval 2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80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11" name="Oval 2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0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12" name="Oval 2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20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13" name="Oval 2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</p:grpSp>
      </p:grpSp>
      <p:sp>
        <p:nvSpPr>
          <p:cNvPr id="14" name="Text Box 28"/>
          <p:cNvSpPr txBox="1">
            <a:spLocks noChangeArrowheads="1"/>
          </p:cNvSpPr>
          <p:nvPr/>
        </p:nvSpPr>
        <p:spPr bwMode="gray">
          <a:xfrm>
            <a:off x="3352091" y="3529466"/>
            <a:ext cx="285750" cy="369332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 lang="ko-KR" altLang="en-US"/>
            </a:pPr>
            <a:r>
              <a:rPr lang="en-US" altLang="ko-KR" b="1">
                <a:solidFill>
                  <a:srgbClr val="080808"/>
                </a:solidFill>
              </a:rPr>
              <a:t>2</a:t>
            </a:r>
          </a:p>
        </p:txBody>
      </p:sp>
      <p:sp>
        <p:nvSpPr>
          <p:cNvPr id="15" name="AutoShape 30"/>
          <p:cNvSpPr>
            <a:spLocks noChangeArrowheads="1"/>
          </p:cNvSpPr>
          <p:nvPr/>
        </p:nvSpPr>
        <p:spPr bwMode="gray">
          <a:xfrm>
            <a:off x="3469909" y="4324287"/>
            <a:ext cx="5185655" cy="1294651"/>
          </a:xfrm>
          <a:prstGeom prst="roundRect">
            <a:avLst>
              <a:gd name="adj" fmla="val 17509"/>
            </a:avLst>
          </a:prstGeom>
          <a:solidFill>
            <a:schemeClr val="bg2">
              <a:lumMod val="90000"/>
            </a:schemeClr>
          </a:solidFill>
          <a:ln w="9525">
            <a:noFill/>
            <a:round/>
          </a:ln>
          <a:effectLst>
            <a:innerShdw blurRad="76200" dist="76200">
              <a:srgbClr val="000000">
                <a:alpha val="50000"/>
              </a:srgbClr>
            </a:innerShdw>
          </a:effectLst>
        </p:spPr>
        <p:txBody>
          <a:bodyPr wrap="none" anchor="ctr"/>
          <a:lstStyle/>
          <a:p>
            <a:pPr lvl="0">
              <a:defRPr lang="ko-KR" altLang="en-US"/>
            </a:pPr>
            <a:endParaRPr lang="ko-KR" altLang="en-US" sz="1350"/>
          </a:p>
        </p:txBody>
      </p:sp>
      <p:grpSp>
        <p:nvGrpSpPr>
          <p:cNvPr id="16" name="Group 34"/>
          <p:cNvGrpSpPr/>
          <p:nvPr/>
        </p:nvGrpSpPr>
        <p:grpSpPr>
          <a:xfrm>
            <a:off x="3298460" y="4412610"/>
            <a:ext cx="458391" cy="456010"/>
            <a:chOff x="579" y="1386"/>
            <a:chExt cx="385" cy="383"/>
          </a:xfrm>
        </p:grpSpPr>
        <p:sp>
          <p:nvSpPr>
            <p:cNvPr id="17" name="Oval 3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350"/>
            </a:p>
          </p:txBody>
        </p:sp>
        <p:grpSp>
          <p:nvGrpSpPr>
            <p:cNvPr id="18" name="Group 36"/>
            <p:cNvGrpSpPr/>
            <p:nvPr/>
          </p:nvGrpSpPr>
          <p:grpSpPr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9" name="Oval 3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80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20" name="Oval 3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0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21" name="Oval 3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20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22" name="Oval 4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</p:grpSp>
      </p:grpSp>
      <p:sp>
        <p:nvSpPr>
          <p:cNvPr id="23" name="Text Box 41"/>
          <p:cNvSpPr txBox="1">
            <a:spLocks noChangeArrowheads="1"/>
          </p:cNvSpPr>
          <p:nvPr/>
        </p:nvSpPr>
        <p:spPr bwMode="gray">
          <a:xfrm>
            <a:off x="3379422" y="4464997"/>
            <a:ext cx="285750" cy="369332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 lang="ko-KR" altLang="en-US"/>
            </a:pPr>
            <a:r>
              <a:rPr lang="en-US" altLang="ko-KR" b="1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white">
          <a:xfrm>
            <a:off x="3741373" y="3358074"/>
            <a:ext cx="4862876" cy="784830"/>
          </a:xfrm>
          <a:prstGeom prst="rect">
            <a:avLst/>
          </a:prstGeom>
          <a:noFill/>
          <a:ln w="9525" algn="ctr">
            <a:noFill/>
            <a:miter/>
          </a:ln>
          <a:effectLst/>
        </p:spPr>
        <p:txBody>
          <a:bodyPr wrap="square">
            <a:spAutoFit/>
          </a:bodyPr>
          <a:lstStyle/>
          <a:p>
            <a:pPr eaLnBrk="0" hangingPunct="0">
              <a:defRPr lang="ko-KR" altLang="en-US"/>
            </a:pPr>
            <a:r>
              <a:rPr lang="ko-KR" altLang="en-US" sz="1500" b="1">
                <a:latin typeface="+mn-ea"/>
              </a:rPr>
              <a:t>성우봉사 </a:t>
            </a:r>
            <a:r>
              <a:rPr lang="en-US" altLang="ko-KR" sz="1500" b="1">
                <a:latin typeface="+mn-ea"/>
              </a:rPr>
              <a:t>: </a:t>
            </a:r>
            <a:r>
              <a:rPr lang="ko-KR" altLang="en-US" sz="1500" b="1">
                <a:latin typeface="+mn-ea"/>
              </a:rPr>
              <a:t>기획도서 </a:t>
            </a:r>
            <a:r>
              <a:rPr lang="en-US" altLang="ko-KR" sz="1500" b="1">
                <a:latin typeface="+mn-ea"/>
              </a:rPr>
              <a:t>MBC</a:t>
            </a:r>
            <a:r>
              <a:rPr lang="ko-KR" altLang="en-US" sz="1500" b="1">
                <a:latin typeface="+mn-ea"/>
              </a:rPr>
              <a:t>성우외 방송인 발굴 운영</a:t>
            </a:r>
          </a:p>
          <a:p>
            <a:pPr eaLnBrk="0" hangingPunct="0">
              <a:defRPr lang="ko-KR" altLang="en-US"/>
            </a:pPr>
            <a:r>
              <a:rPr lang="en-US" altLang="ko-KR" sz="1500" b="1">
                <a:latin typeface="+mn-ea"/>
              </a:rPr>
              <a:t>- </a:t>
            </a:r>
            <a:r>
              <a:rPr lang="ko-KR" altLang="en-US" sz="1500" b="1">
                <a:latin typeface="+mn-ea"/>
              </a:rPr>
              <a:t>제안 </a:t>
            </a:r>
            <a:r>
              <a:rPr lang="en-US" altLang="ko-KR" sz="1500" b="1">
                <a:latin typeface="+mn-ea"/>
              </a:rPr>
              <a:t>: </a:t>
            </a:r>
            <a:r>
              <a:rPr lang="ko-KR" altLang="en-US" sz="1500" b="1">
                <a:latin typeface="+mn-ea"/>
              </a:rPr>
              <a:t>성우봉사자 활용, 녹음도서의 차별화 기회</a:t>
            </a:r>
          </a:p>
          <a:p>
            <a:pPr eaLnBrk="0" hangingPunct="0">
              <a:defRPr lang="ko-KR" altLang="en-US"/>
            </a:pPr>
            <a:r>
              <a:rPr lang="ko-KR" altLang="en-US" sz="1500" b="1">
                <a:latin typeface="+mn-ea"/>
              </a:rPr>
              <a:t> 드라마 소설 녹음기획        녹음시설 낙후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white">
          <a:xfrm>
            <a:off x="3655540" y="4385191"/>
            <a:ext cx="5063009" cy="1246495"/>
          </a:xfrm>
          <a:prstGeom prst="rect">
            <a:avLst/>
          </a:prstGeom>
          <a:noFill/>
          <a:ln w="9525" algn="ctr">
            <a:noFill/>
            <a:miter/>
          </a:ln>
          <a:effectLst/>
        </p:spPr>
        <p:txBody>
          <a:bodyPr wrap="square">
            <a:spAutoFit/>
          </a:bodyPr>
          <a:lstStyle/>
          <a:p>
            <a:pPr eaLnBrk="0" hangingPunct="0">
              <a:defRPr lang="ko-KR" altLang="en-US"/>
            </a:pPr>
            <a:r>
              <a:rPr lang="ko-KR" altLang="en-US" sz="1500" b="1">
                <a:latin typeface="+mn-ea"/>
              </a:rPr>
              <a:t> 애로점 및 개선방안</a:t>
            </a:r>
          </a:p>
          <a:p>
            <a:pPr eaLnBrk="0" hangingPunct="0">
              <a:defRPr lang="ko-KR" altLang="en-US"/>
            </a:pPr>
            <a:r>
              <a:rPr lang="en-US" altLang="ko-KR" sz="1500" b="1">
                <a:latin typeface="+mn-ea"/>
              </a:rPr>
              <a:t>①</a:t>
            </a:r>
            <a:r>
              <a:rPr lang="ko-KR" altLang="en-US" sz="1500" b="1">
                <a:latin typeface="+mn-ea"/>
              </a:rPr>
              <a:t> 신규 사업개설용 녹음기기 및 시설보강 및 인력 충원 </a:t>
            </a:r>
          </a:p>
          <a:p>
            <a:pPr eaLnBrk="0" hangingPunct="0">
              <a:defRPr lang="ko-KR" altLang="en-US"/>
            </a:pPr>
            <a:r>
              <a:rPr lang="ko-KR" altLang="en-US" sz="1500" b="1">
                <a:latin typeface="+mn-ea"/>
              </a:rPr>
              <a:t>②</a:t>
            </a:r>
            <a:r>
              <a:rPr lang="en-US" altLang="ko-KR" sz="1500" b="1">
                <a:latin typeface="+mn-ea"/>
              </a:rPr>
              <a:t> </a:t>
            </a:r>
            <a:r>
              <a:rPr lang="ko-KR" altLang="en-US" sz="1500" b="1">
                <a:latin typeface="+mn-ea"/>
              </a:rPr>
              <a:t>기획, 도서관,문화프로그램</a:t>
            </a:r>
            <a:r>
              <a:rPr lang="en-US" altLang="ko-KR" sz="1500" b="1">
                <a:latin typeface="+mn-ea"/>
              </a:rPr>
              <a:t>, </a:t>
            </a:r>
            <a:r>
              <a:rPr lang="ko-KR" altLang="en-US" sz="1500" b="1">
                <a:latin typeface="+mn-ea"/>
              </a:rPr>
              <a:t>봉사자관리로 업무가 많음</a:t>
            </a:r>
          </a:p>
          <a:p>
            <a:pPr eaLnBrk="0" hangingPunct="0">
              <a:defRPr lang="ko-KR" altLang="en-US"/>
            </a:pPr>
            <a:r>
              <a:rPr lang="en-US" altLang="ko-KR" sz="1500" b="1">
                <a:latin typeface="+mn-ea"/>
              </a:rPr>
              <a:t>③</a:t>
            </a:r>
            <a:r>
              <a:rPr lang="ko-KR" altLang="en-US" sz="1500" b="1">
                <a:latin typeface="+mn-ea"/>
              </a:rPr>
              <a:t> </a:t>
            </a:r>
            <a:r>
              <a:rPr lang="en-US" altLang="ko-KR" sz="1500" b="1">
                <a:latin typeface="+mn-ea"/>
              </a:rPr>
              <a:t>MBC</a:t>
            </a:r>
            <a:r>
              <a:rPr lang="ko-KR" altLang="en-US" sz="1500" b="1">
                <a:latin typeface="+mn-ea"/>
              </a:rPr>
              <a:t>성우중심 탈피</a:t>
            </a:r>
            <a:r>
              <a:rPr lang="en-US" altLang="ko-KR" sz="1500" b="1">
                <a:latin typeface="+mn-ea"/>
              </a:rPr>
              <a:t>    </a:t>
            </a:r>
            <a:r>
              <a:rPr lang="ko-KR" altLang="en-US" sz="1500" b="1">
                <a:latin typeface="+mn-ea"/>
              </a:rPr>
              <a:t> 적극적인 방송국 대상 홍보</a:t>
            </a:r>
            <a:r>
              <a:rPr lang="en-US" altLang="ko-KR" sz="1500" b="1">
                <a:latin typeface="+mn-ea"/>
              </a:rPr>
              <a:t> </a:t>
            </a:r>
          </a:p>
          <a:p>
            <a:pPr eaLnBrk="0" hangingPunct="0">
              <a:defRPr lang="ko-KR" altLang="en-US"/>
            </a:pPr>
            <a:r>
              <a:rPr lang="en-US" altLang="ko-KR" sz="1500" b="1">
                <a:latin typeface="+mn-ea"/>
              </a:rPr>
              <a:t>③ </a:t>
            </a:r>
            <a:r>
              <a:rPr lang="ko-KR" altLang="en-US" sz="1500" b="1">
                <a:latin typeface="+mn-ea"/>
              </a:rPr>
              <a:t>확보된 젊은 봉사자를 위한 토요 녹음실 개방 유지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145783" y="3547000"/>
            <a:ext cx="2969754" cy="165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350"/>
          </a:p>
        </p:txBody>
      </p:sp>
      <p:graphicFrame>
        <p:nvGraphicFramePr>
          <p:cNvPr id="28" name="표 27"/>
          <p:cNvGraphicFramePr>
            <a:graphicFrameLocks noGrp="1"/>
          </p:cNvGraphicFramePr>
          <p:nvPr/>
        </p:nvGraphicFramePr>
        <p:xfrm>
          <a:off x="64944" y="3712153"/>
          <a:ext cx="3099478" cy="132787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97632"/>
                <a:gridCol w="531365"/>
                <a:gridCol w="521051"/>
                <a:gridCol w="528781"/>
                <a:gridCol w="540589"/>
                <a:gridCol w="480060"/>
              </a:tblGrid>
              <a:tr h="486814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0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녹음봉사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기존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8</a:t>
                      </a:r>
                      <a:r>
                        <a:rPr lang="ko-KR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기봉사자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9</a:t>
                      </a:r>
                      <a:r>
                        <a:rPr lang="ko-KR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기봉사자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성우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계</a:t>
                      </a: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목표</a:t>
                      </a:r>
                      <a:endParaRPr lang="ko-KR" altLang="ko-KR" sz="10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70</a:t>
                      </a: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30</a:t>
                      </a: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15</a:t>
                      </a: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115</a:t>
                      </a: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228600">
                <a:tc>
                  <a:txBody>
                    <a:bodyPr/>
                    <a:lstStyle/>
                    <a:p>
                      <a:pPr marL="0" indent="0" algn="ctr" defTabSz="9000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ko-KR" sz="1000" b="1">
                          <a:solidFill>
                            <a:srgbClr val="000000"/>
                          </a:solidFill>
                          <a:latin typeface="맑은 고딕"/>
                          <a:ea typeface="+mn-ea"/>
                        </a:rPr>
                        <a:t>인원</a:t>
                      </a:r>
                      <a:endParaRPr lang="ko-KR" altLang="ko-KR" sz="10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80</a:t>
                      </a: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18</a:t>
                      </a: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32</a:t>
                      </a: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25</a:t>
                      </a: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155</a:t>
                      </a: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368617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0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비율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11</a:t>
                      </a:r>
                      <a:r>
                        <a:rPr lang="ko-KR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106</a:t>
                      </a: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166</a:t>
                      </a: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134</a:t>
                      </a: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30" name="텍스트 개체 틀 2"/>
          <p:cNvSpPr txBox="1"/>
          <p:nvPr/>
        </p:nvSpPr>
        <p:spPr>
          <a:xfrm>
            <a:off x="317854" y="1029221"/>
            <a:ext cx="6472997" cy="576912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ko-KR"/>
            </a:defPPr>
            <a:lvl1pPr marL="0" algn="r" defTabSz="914400" rtl="0" eaLnBrk="1" latinLnBrk="0" hangingPunct="1">
              <a:defRPr kumimoji="0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ko-KR" altLang="en-US" sz="3000" b="1"/>
              <a:t>녹음 자원봉사자 현황</a:t>
            </a: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gray">
          <a:xfrm>
            <a:off x="3512678" y="1832995"/>
            <a:ext cx="5160941" cy="1353863"/>
          </a:xfrm>
          <a:prstGeom prst="roundRect">
            <a:avLst>
              <a:gd name="adj" fmla="val 17509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B050"/>
            </a:solidFill>
            <a:round/>
          </a:ln>
          <a:effectLst>
            <a:innerShdw blurRad="76200" dist="76200">
              <a:srgbClr val="000000">
                <a:alpha val="50000"/>
              </a:srgbClr>
            </a:innerShdw>
          </a:effectLst>
        </p:spPr>
        <p:txBody>
          <a:bodyPr wrap="none" anchor="ctr"/>
          <a:lstStyle/>
          <a:p>
            <a:pPr lvl="0">
              <a:defRPr lang="ko-KR" altLang="en-US"/>
            </a:pPr>
            <a:endParaRPr lang="ko-KR" altLang="en-US" sz="1350"/>
          </a:p>
        </p:txBody>
      </p:sp>
      <p:grpSp>
        <p:nvGrpSpPr>
          <p:cNvPr id="32" name="Group 8"/>
          <p:cNvGrpSpPr/>
          <p:nvPr/>
        </p:nvGrpSpPr>
        <p:grpSpPr>
          <a:xfrm>
            <a:off x="3323517" y="2145378"/>
            <a:ext cx="458391" cy="456010"/>
            <a:chOff x="579" y="1386"/>
            <a:chExt cx="385" cy="383"/>
          </a:xfrm>
        </p:grpSpPr>
        <p:sp>
          <p:nvSpPr>
            <p:cNvPr id="33" name="Oval 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350"/>
            </a:p>
          </p:txBody>
        </p:sp>
        <p:grpSp>
          <p:nvGrpSpPr>
            <p:cNvPr id="34" name="Group 10"/>
            <p:cNvGrpSpPr/>
            <p:nvPr/>
          </p:nvGrpSpPr>
          <p:grpSpPr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35" name="Oval 1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80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36" name="Oval 1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0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37" name="Oval 1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20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38" name="Oval 1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</p:grpSp>
      </p:grpSp>
      <p:sp>
        <p:nvSpPr>
          <p:cNvPr id="39" name="Text Box 15"/>
          <p:cNvSpPr txBox="1">
            <a:spLocks noChangeArrowheads="1"/>
          </p:cNvSpPr>
          <p:nvPr/>
        </p:nvSpPr>
        <p:spPr bwMode="gray">
          <a:xfrm>
            <a:off x="3404480" y="2197766"/>
            <a:ext cx="285750" cy="369332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 lang="ko-KR" altLang="en-US"/>
            </a:pPr>
            <a:r>
              <a:rPr lang="en-US" altLang="ko-KR" b="1">
                <a:solidFill>
                  <a:srgbClr val="080808"/>
                </a:solidFill>
              </a:rPr>
              <a:t>1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white">
          <a:xfrm>
            <a:off x="3704463" y="1883717"/>
            <a:ext cx="4728365" cy="1246495"/>
          </a:xfrm>
          <a:prstGeom prst="rect">
            <a:avLst/>
          </a:prstGeom>
          <a:noFill/>
          <a:ln w="9525" algn="ctr">
            <a:noFill/>
            <a:miter/>
          </a:ln>
          <a:effectLst/>
        </p:spPr>
        <p:txBody>
          <a:bodyPr wrap="square">
            <a:spAutoFit/>
          </a:bodyPr>
          <a:lstStyle/>
          <a:p>
            <a:pPr marL="257175" indent="-257175" eaLnBrk="0" hangingPunct="0">
              <a:buChar char="-"/>
              <a:defRPr lang="ko-KR" altLang="en-US"/>
            </a:pPr>
            <a:r>
              <a:rPr lang="ko-KR" altLang="en-US" sz="1500" b="1">
                <a:latin typeface="+mn-ea"/>
              </a:rPr>
              <a:t>문제 </a:t>
            </a:r>
            <a:r>
              <a:rPr lang="en-US" altLang="ko-KR" sz="1500" b="1">
                <a:latin typeface="+mn-ea"/>
              </a:rPr>
              <a:t>: 2016</a:t>
            </a:r>
            <a:r>
              <a:rPr lang="ko-KR" altLang="en-US" sz="1500" b="1">
                <a:latin typeface="+mn-ea"/>
              </a:rPr>
              <a:t> 봉사욕구 파악</a:t>
            </a:r>
            <a:r>
              <a:rPr lang="en-US" altLang="ko-KR" sz="1500" b="1">
                <a:latin typeface="+mn-ea"/>
              </a:rPr>
              <a:t>, 2017</a:t>
            </a:r>
            <a:r>
              <a:rPr lang="ko-KR" altLang="en-US" sz="1500" b="1">
                <a:latin typeface="+mn-ea"/>
              </a:rPr>
              <a:t>년 </a:t>
            </a:r>
            <a:r>
              <a:rPr lang="en-US" altLang="ko-KR" sz="1500" b="1">
                <a:latin typeface="+mn-ea"/>
              </a:rPr>
              <a:t>4</a:t>
            </a:r>
            <a:r>
              <a:rPr lang="ko-KR" altLang="en-US" sz="1500" b="1">
                <a:latin typeface="+mn-ea"/>
              </a:rPr>
              <a:t>월</a:t>
            </a:r>
            <a:r>
              <a:rPr lang="en-US" altLang="ko-KR" sz="1500" b="1">
                <a:latin typeface="+mn-ea"/>
              </a:rPr>
              <a:t>,9</a:t>
            </a:r>
            <a:r>
              <a:rPr lang="ko-KR" altLang="en-US" sz="1500" b="1">
                <a:latin typeface="+mn-ea"/>
              </a:rPr>
              <a:t>월 신규           운영 방법 개선       소그룹 강화</a:t>
            </a:r>
            <a:r>
              <a:rPr lang="en-US" altLang="ko-KR" sz="1500" b="1">
                <a:latin typeface="+mn-ea"/>
              </a:rPr>
              <a:t>, </a:t>
            </a:r>
            <a:r>
              <a:rPr lang="ko-KR" altLang="en-US" sz="1500" b="1">
                <a:latin typeface="+mn-ea"/>
              </a:rPr>
              <a:t>밴드운영</a:t>
            </a:r>
            <a:r>
              <a:rPr lang="en-US" altLang="ko-KR" sz="1500" b="1">
                <a:latin typeface="+mn-ea"/>
              </a:rPr>
              <a:t>(</a:t>
            </a:r>
            <a:r>
              <a:rPr lang="ko-KR" altLang="en-US" sz="1500" b="1">
                <a:latin typeface="+mn-ea"/>
              </a:rPr>
              <a:t>소통</a:t>
            </a:r>
            <a:r>
              <a:rPr lang="en-US" altLang="ko-KR" sz="1500" b="1">
                <a:latin typeface="+mn-ea"/>
              </a:rPr>
              <a:t>)</a:t>
            </a:r>
          </a:p>
          <a:p>
            <a:pPr marL="257175" indent="-257175" eaLnBrk="0" hangingPunct="0">
              <a:buChar char="-"/>
              <a:defRPr lang="ko-KR" altLang="en-US"/>
            </a:pPr>
            <a:r>
              <a:rPr lang="ko-KR" altLang="en-US" sz="1500" b="1">
                <a:latin typeface="+mn-ea"/>
              </a:rPr>
              <a:t>토요</a:t>
            </a:r>
            <a:r>
              <a:rPr lang="en-US" altLang="ko-KR" sz="1500" b="1">
                <a:latin typeface="+mn-ea"/>
              </a:rPr>
              <a:t>: 49</a:t>
            </a:r>
            <a:r>
              <a:rPr lang="ko-KR" altLang="en-US" sz="1500" b="1">
                <a:latin typeface="+mn-ea"/>
              </a:rPr>
              <a:t>명</a:t>
            </a:r>
            <a:r>
              <a:rPr lang="en-US" altLang="ko-KR" sz="1500" b="1">
                <a:latin typeface="+mn-ea"/>
              </a:rPr>
              <a:t>, 109</a:t>
            </a:r>
            <a:r>
              <a:rPr lang="ko-KR" altLang="en-US" sz="1500" b="1">
                <a:latin typeface="+mn-ea"/>
              </a:rPr>
              <a:t>권녹음</a:t>
            </a:r>
          </a:p>
          <a:p>
            <a:pPr eaLnBrk="0" hangingPunct="0">
              <a:defRPr lang="ko-KR" altLang="en-US"/>
            </a:pPr>
            <a:r>
              <a:rPr lang="ko-KR" altLang="en-US" sz="1500" b="1">
                <a:latin typeface="+mn-ea"/>
              </a:rPr>
              <a:t>개선 </a:t>
            </a:r>
            <a:r>
              <a:rPr lang="en-US" altLang="ko-KR" sz="1500" b="1">
                <a:latin typeface="+mn-ea"/>
              </a:rPr>
              <a:t>: </a:t>
            </a:r>
            <a:r>
              <a:rPr lang="ko-KR" altLang="en-US" sz="1500" b="1">
                <a:latin typeface="+mn-ea"/>
              </a:rPr>
              <a:t>토요교육</a:t>
            </a:r>
            <a:r>
              <a:rPr lang="en-US" altLang="ko-KR" sz="1500" b="1">
                <a:latin typeface="+mn-ea"/>
              </a:rPr>
              <a:t>(4</a:t>
            </a:r>
            <a:r>
              <a:rPr lang="ko-KR" altLang="en-US" sz="1500" b="1">
                <a:latin typeface="+mn-ea"/>
              </a:rPr>
              <a:t>월</a:t>
            </a:r>
            <a:r>
              <a:rPr lang="en-US" altLang="ko-KR" sz="1500" b="1">
                <a:latin typeface="+mn-ea"/>
              </a:rPr>
              <a:t>/8</a:t>
            </a:r>
            <a:r>
              <a:rPr lang="ko-KR" altLang="en-US" sz="1500" b="1">
                <a:latin typeface="+mn-ea"/>
              </a:rPr>
              <a:t>기</a:t>
            </a:r>
            <a:r>
              <a:rPr lang="en-US" altLang="ko-KR" sz="1500" b="1">
                <a:latin typeface="+mn-ea"/>
              </a:rPr>
              <a:t>),9</a:t>
            </a:r>
            <a:r>
              <a:rPr lang="ko-KR" altLang="en-US" sz="1500" b="1">
                <a:latin typeface="+mn-ea"/>
              </a:rPr>
              <a:t>기</a:t>
            </a:r>
            <a:r>
              <a:rPr lang="en-US" altLang="ko-KR" sz="1500" b="1">
                <a:latin typeface="+mn-ea"/>
              </a:rPr>
              <a:t>(9</a:t>
            </a:r>
            <a:r>
              <a:rPr lang="ko-KR" altLang="en-US" sz="1500" b="1">
                <a:latin typeface="+mn-ea"/>
              </a:rPr>
              <a:t>월</a:t>
            </a:r>
            <a:r>
              <a:rPr lang="en-US" altLang="ko-KR" sz="1500" b="1">
                <a:latin typeface="+mn-ea"/>
              </a:rPr>
              <a:t>-11</a:t>
            </a:r>
            <a:r>
              <a:rPr lang="ko-KR" altLang="en-US" sz="1500" b="1">
                <a:latin typeface="+mn-ea"/>
              </a:rPr>
              <a:t>월</a:t>
            </a:r>
            <a:r>
              <a:rPr lang="en-US" altLang="ko-KR" sz="1500" b="1">
                <a:latin typeface="+mn-ea"/>
              </a:rPr>
              <a:t>) </a:t>
            </a:r>
            <a:r>
              <a:rPr lang="ko-KR" altLang="en-US" sz="1500" b="1">
                <a:latin typeface="+mn-ea"/>
              </a:rPr>
              <a:t>젊은봉사자 </a:t>
            </a:r>
          </a:p>
          <a:p>
            <a:pPr eaLnBrk="0" hangingPunct="0">
              <a:defRPr lang="ko-KR" altLang="en-US"/>
            </a:pPr>
            <a:r>
              <a:rPr lang="ko-KR" altLang="en-US" sz="1500" b="1">
                <a:latin typeface="+mn-ea"/>
              </a:rPr>
              <a:t>        확보(봉사, 사회적 공감, 사회 환기 기능)</a:t>
            </a:r>
          </a:p>
        </p:txBody>
      </p:sp>
      <p:sp>
        <p:nvSpPr>
          <p:cNvPr id="41" name="오른쪽 화살표 40"/>
          <p:cNvSpPr/>
          <p:nvPr/>
        </p:nvSpPr>
        <p:spPr>
          <a:xfrm>
            <a:off x="5368511" y="2169028"/>
            <a:ext cx="366903" cy="15430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350"/>
          </a:p>
        </p:txBody>
      </p:sp>
      <p:sp>
        <p:nvSpPr>
          <p:cNvPr id="42" name="오른쪽 화살표 41"/>
          <p:cNvSpPr/>
          <p:nvPr/>
        </p:nvSpPr>
        <p:spPr>
          <a:xfrm>
            <a:off x="5851670" y="3917352"/>
            <a:ext cx="366903" cy="125587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350"/>
          </a:p>
        </p:txBody>
      </p:sp>
      <p:sp>
        <p:nvSpPr>
          <p:cNvPr id="44" name="직사각형 43"/>
          <p:cNvSpPr/>
          <p:nvPr/>
        </p:nvSpPr>
        <p:spPr>
          <a:xfrm>
            <a:off x="4472093" y="3290500"/>
            <a:ext cx="24558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350" b="1">
                <a:latin typeface="+mn-ea"/>
              </a:rPr>
              <a:t> </a:t>
            </a:r>
            <a:endParaRPr lang="ko-KR" altLang="en-US" sz="1350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68580" tIns="34290" rIns="68580" bIns="34290" anchor="ctr" anchorCtr="0">
            <a:spAutoFit/>
          </a:bodyPr>
          <a:lstStyle/>
          <a:p>
            <a:pPr lvl="0">
              <a:defRPr lang="ko-KR" altLang="en-US"/>
            </a:pPr>
            <a:endParaRPr lang="ko-KR" altLang="en-US" sz="1350"/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68580" tIns="34290" rIns="68580" bIns="34290" anchor="ctr" anchorCtr="0">
            <a:spAutoFit/>
          </a:bodyPr>
          <a:lstStyle/>
          <a:p>
            <a:pPr lvl="0">
              <a:defRPr lang="ko-KR" altLang="en-US"/>
            </a:pPr>
            <a:endParaRPr lang="ko-KR" altLang="en-US" sz="1350"/>
          </a:p>
        </p:txBody>
      </p:sp>
      <p:sp>
        <p:nvSpPr>
          <p:cNvPr id="47" name="오른쪽 화살표 46"/>
          <p:cNvSpPr/>
          <p:nvPr/>
        </p:nvSpPr>
        <p:spPr>
          <a:xfrm>
            <a:off x="5681498" y="5143271"/>
            <a:ext cx="239349" cy="1255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350"/>
          </a:p>
        </p:txBody>
      </p:sp>
      <p:sp>
        <p:nvSpPr>
          <p:cNvPr id="3077" name="직사각형 2"/>
          <p:cNvSpPr/>
          <p:nvPr/>
        </p:nvSpPr>
        <p:spPr>
          <a:xfrm flipV="1">
            <a:off x="0" y="1609269"/>
            <a:ext cx="8830696" cy="546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350"/>
          </a:p>
        </p:txBody>
      </p:sp>
    </p:spTree>
    <p:extLst>
      <p:ext uri="{BB962C8B-B14F-4D97-AF65-F5344CB8AC3E}">
        <p14:creationId xmlns="" xmlns:p14="http://schemas.microsoft.com/office/powerpoint/2010/main" val="4102147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AutoShape 17"/>
          <p:cNvSpPr>
            <a:spLocks noChangeArrowheads="1"/>
          </p:cNvSpPr>
          <p:nvPr/>
        </p:nvSpPr>
        <p:spPr bwMode="gray">
          <a:xfrm>
            <a:off x="4572000" y="4376974"/>
            <a:ext cx="4244772" cy="1224185"/>
          </a:xfrm>
          <a:prstGeom prst="roundRect">
            <a:avLst>
              <a:gd name="adj" fmla="val 17509"/>
            </a:avLst>
          </a:prstGeom>
          <a:solidFill>
            <a:srgbClr val="E2F6CA"/>
          </a:solidFill>
          <a:ln w="9525">
            <a:solidFill>
              <a:schemeClr val="bg2">
                <a:lumMod val="75000"/>
              </a:schemeClr>
            </a:solidFill>
            <a:round/>
          </a:ln>
          <a:effectLst>
            <a:innerShdw blurRad="76200" dist="76200">
              <a:srgbClr val="000000">
                <a:alpha val="50000"/>
              </a:srgbClr>
            </a:innerShdw>
          </a:effectLst>
        </p:spPr>
        <p:txBody>
          <a:bodyPr wrap="none" anchor="ctr"/>
          <a:lstStyle/>
          <a:p>
            <a:pPr lvl="0">
              <a:lnSpc>
                <a:spcPct val="150000"/>
              </a:lnSpc>
              <a:defRPr lang="ko-KR" altLang="en-US"/>
            </a:pPr>
            <a:r>
              <a:rPr lang="en-US" altLang="ko-KR" sz="1350"/>
              <a:t>    </a:t>
            </a:r>
            <a:r>
              <a:rPr lang="ko-KR" altLang="en-US" sz="1350" b="1"/>
              <a:t>이용자 만족도 및 욕구 조사 결과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en-US" altLang="ko-KR" sz="1350"/>
              <a:t>- </a:t>
            </a:r>
            <a:r>
              <a:rPr lang="ko-KR" altLang="en-US" sz="1350"/>
              <a:t>도서 선정 및 대출 전반적인 면에서 높은 만족도 보임</a:t>
            </a:r>
            <a:r>
              <a:rPr lang="en-US" altLang="ko-KR" sz="1350"/>
              <a:t>.</a:t>
            </a:r>
          </a:p>
          <a:p>
            <a:pPr>
              <a:buChar char="-"/>
              <a:defRPr lang="ko-KR" altLang="en-US"/>
            </a:pPr>
            <a:r>
              <a:rPr lang="ko-KR" altLang="en-US" sz="1350"/>
              <a:t> </a:t>
            </a:r>
            <a:r>
              <a:rPr lang="ko-KR" altLang="en-US" sz="1350" b="1">
                <a:solidFill>
                  <a:srgbClr val="42C7F1"/>
                </a:solidFill>
              </a:rPr>
              <a:t>건의사항</a:t>
            </a:r>
            <a:r>
              <a:rPr lang="ko-KR" altLang="en-US" sz="1350"/>
              <a:t> </a:t>
            </a:r>
            <a:r>
              <a:rPr lang="en-US" altLang="ko-KR" sz="1350"/>
              <a:t>: </a:t>
            </a:r>
            <a:r>
              <a:rPr lang="ko-KR" altLang="en-US" sz="1350"/>
              <a:t>폭넓은 분야의 도서 제작</a:t>
            </a:r>
            <a:r>
              <a:rPr lang="en-US" altLang="ko-KR" sz="1350"/>
              <a:t>, </a:t>
            </a:r>
            <a:r>
              <a:rPr lang="ko-KR" altLang="en-US" sz="1350"/>
              <a:t>예전 제작한 </a:t>
            </a:r>
          </a:p>
          <a:p>
            <a:pPr>
              <a:defRPr lang="ko-KR" altLang="en-US"/>
            </a:pPr>
            <a:r>
              <a:rPr lang="en-US" altLang="ko-KR" sz="1350"/>
              <a:t>  </a:t>
            </a:r>
            <a:r>
              <a:rPr lang="ko-KR" altLang="en-US" sz="1350"/>
              <a:t>카세트도서의 </a:t>
            </a:r>
            <a:r>
              <a:rPr lang="en-US" altLang="ko-KR" sz="1350"/>
              <a:t>CD</a:t>
            </a:r>
            <a:r>
              <a:rPr lang="ko-KR" altLang="en-US" sz="1350"/>
              <a:t>도서 복원화</a:t>
            </a:r>
            <a:r>
              <a:rPr lang="en-US" altLang="ko-KR" sz="1350"/>
              <a:t>, </a:t>
            </a:r>
            <a:r>
              <a:rPr lang="ko-KR" altLang="en-US" sz="1350"/>
              <a:t>카세트도서 음질 개선</a:t>
            </a:r>
          </a:p>
          <a:p>
            <a:pPr lvl="0">
              <a:defRPr lang="ko-KR" altLang="en-US"/>
            </a:pPr>
            <a:endParaRPr lang="ko-KR" altLang="en-US" sz="1350"/>
          </a:p>
        </p:txBody>
      </p:sp>
      <p:sp>
        <p:nvSpPr>
          <p:cNvPr id="96" name="AutoShape 4"/>
          <p:cNvSpPr>
            <a:spLocks noChangeArrowheads="1"/>
          </p:cNvSpPr>
          <p:nvPr/>
        </p:nvSpPr>
        <p:spPr bwMode="gray">
          <a:xfrm>
            <a:off x="4572000" y="1499066"/>
            <a:ext cx="4235286" cy="2795398"/>
          </a:xfrm>
          <a:prstGeom prst="roundRect">
            <a:avLst>
              <a:gd name="adj" fmla="val 17509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B050"/>
            </a:solidFill>
            <a:round/>
          </a:ln>
          <a:effectLst>
            <a:innerShdw blurRad="76200" dist="76200">
              <a:srgbClr val="000000">
                <a:alpha val="50000"/>
              </a:srgbClr>
            </a:innerShdw>
          </a:effectLst>
        </p:spPr>
        <p:txBody>
          <a:bodyPr wrap="none" anchor="ctr"/>
          <a:lstStyle/>
          <a:p>
            <a:pPr>
              <a:lnSpc>
                <a:spcPct val="130000"/>
              </a:lnSpc>
              <a:defRPr lang="ko-KR" altLang="en-US"/>
            </a:pPr>
            <a:r>
              <a:rPr lang="ko-KR" altLang="en-US" sz="1350" b="1"/>
              <a:t> </a:t>
            </a:r>
            <a:r>
              <a:rPr lang="en-US" altLang="ko-KR" sz="1350" b="1"/>
              <a:t>1</a:t>
            </a:r>
            <a:r>
              <a:rPr lang="ko-KR" altLang="en-US" sz="1350" b="1"/>
              <a:t>.</a:t>
            </a:r>
            <a:r>
              <a:rPr lang="en-US" altLang="ko-KR" sz="1350" b="1"/>
              <a:t> </a:t>
            </a:r>
            <a:r>
              <a:rPr lang="ko-KR" altLang="en-US" sz="1350" b="1"/>
              <a:t>도서 유형별 대출량 </a:t>
            </a:r>
          </a:p>
          <a:p>
            <a:pPr>
              <a:lnSpc>
                <a:spcPct val="130000"/>
              </a:lnSpc>
              <a:defRPr lang="ko-KR" altLang="en-US"/>
            </a:pPr>
            <a:r>
              <a:rPr lang="en-US" altLang="ko-KR" sz="1350"/>
              <a:t>     </a:t>
            </a:r>
            <a:r>
              <a:rPr lang="ko-KR" altLang="en-US" sz="1350"/>
              <a:t> </a:t>
            </a:r>
            <a:r>
              <a:rPr lang="en-US" altLang="ko-KR" sz="1350"/>
              <a:t>CD</a:t>
            </a:r>
            <a:r>
              <a:rPr lang="ko-KR" altLang="en-US" sz="1350"/>
              <a:t>도서</a:t>
            </a:r>
            <a:r>
              <a:rPr lang="en-US" altLang="ko-KR" sz="1350"/>
              <a:t>(80%) &gt; </a:t>
            </a:r>
            <a:r>
              <a:rPr lang="ko-KR" altLang="en-US" sz="1350"/>
              <a:t>카세트도서</a:t>
            </a:r>
            <a:r>
              <a:rPr lang="en-US" altLang="ko-KR" sz="1350"/>
              <a:t>(17%) &gt; </a:t>
            </a:r>
            <a:r>
              <a:rPr lang="ko-KR" altLang="en-US" sz="1350"/>
              <a:t>점자도서</a:t>
            </a:r>
            <a:r>
              <a:rPr lang="en-US" altLang="ko-KR" sz="1350"/>
              <a:t>(3%) </a:t>
            </a:r>
          </a:p>
          <a:p>
            <a:pPr>
              <a:lnSpc>
                <a:spcPct val="130000"/>
              </a:lnSpc>
              <a:defRPr lang="ko-KR" altLang="en-US"/>
            </a:pPr>
            <a:r>
              <a:rPr lang="en-US" altLang="ko-KR" sz="1350" b="1"/>
              <a:t>2</a:t>
            </a:r>
            <a:r>
              <a:rPr lang="ko-KR" altLang="en-US" sz="1350" b="1"/>
              <a:t>.</a:t>
            </a:r>
            <a:r>
              <a:rPr lang="en-US" altLang="ko-KR" sz="1350" b="1"/>
              <a:t> </a:t>
            </a:r>
            <a:r>
              <a:rPr lang="ko-KR" altLang="en-US" sz="1350" b="1"/>
              <a:t>이용자 분포</a:t>
            </a:r>
          </a:p>
          <a:p>
            <a:pPr>
              <a:lnSpc>
                <a:spcPct val="130000"/>
              </a:lnSpc>
              <a:defRPr lang="ko-KR" altLang="en-US"/>
            </a:pPr>
            <a:endParaRPr lang="ko-KR" altLang="en-US" sz="1350" b="1"/>
          </a:p>
          <a:p>
            <a:pPr>
              <a:defRPr lang="ko-KR" altLang="en-US"/>
            </a:pPr>
            <a:endParaRPr lang="ko-KR" altLang="en-US" sz="1350" b="1"/>
          </a:p>
          <a:p>
            <a:pPr>
              <a:defRPr lang="ko-KR" altLang="en-US"/>
            </a:pPr>
            <a:r>
              <a:rPr lang="en-US" altLang="ko-KR" sz="1350"/>
              <a:t> </a:t>
            </a:r>
          </a:p>
          <a:p>
            <a:pPr lvl="0">
              <a:defRPr lang="ko-KR" altLang="en-US"/>
            </a:pPr>
            <a:r>
              <a:rPr lang="en-US" altLang="ko-KR" sz="1350"/>
              <a:t>     </a:t>
            </a:r>
          </a:p>
          <a:p>
            <a:pPr marL="257175" indent="-257175">
              <a:defRPr lang="ko-KR" altLang="en-US"/>
            </a:pPr>
            <a:endParaRPr lang="en-US" altLang="ko-KR" sz="1350"/>
          </a:p>
          <a:p>
            <a:pPr marL="257175" indent="-257175">
              <a:defRPr lang="ko-KR" altLang="en-US"/>
            </a:pPr>
            <a:r>
              <a:rPr lang="en-US" altLang="ko-KR" sz="1350"/>
              <a:t>     - </a:t>
            </a:r>
            <a:r>
              <a:rPr lang="ko-KR" altLang="en-US" sz="1350"/>
              <a:t>카세트도서만 제작된 고전책 </a:t>
            </a:r>
            <a:r>
              <a:rPr lang="en-US" altLang="ko-KR" sz="1350"/>
              <a:t> </a:t>
            </a:r>
            <a:r>
              <a:rPr lang="ko-KR" altLang="en-US" sz="1350"/>
              <a:t>중복 이용자 많음</a:t>
            </a:r>
            <a:r>
              <a:rPr lang="en-US" altLang="ko-KR" sz="1350"/>
              <a:t>.</a:t>
            </a:r>
          </a:p>
          <a:p>
            <a:pPr marL="257175" indent="-257175">
              <a:lnSpc>
                <a:spcPct val="130000"/>
              </a:lnSpc>
              <a:defRPr lang="ko-KR" altLang="en-US"/>
            </a:pPr>
            <a:r>
              <a:rPr lang="en-US" altLang="ko-KR" sz="1350" b="1"/>
              <a:t>3) </a:t>
            </a:r>
            <a:r>
              <a:rPr lang="ko-KR" altLang="en-US" sz="1350" b="1"/>
              <a:t>선호도서 분야</a:t>
            </a:r>
          </a:p>
          <a:p>
            <a:pPr marL="257175" indent="-257175">
              <a:lnSpc>
                <a:spcPct val="130000"/>
              </a:lnSpc>
              <a:defRPr lang="ko-KR" altLang="en-US"/>
            </a:pPr>
            <a:r>
              <a:rPr lang="en-US" altLang="ko-KR" sz="1350"/>
              <a:t>  - </a:t>
            </a:r>
            <a:r>
              <a:rPr lang="ko-KR" altLang="en-US" sz="1350"/>
              <a:t>문학</a:t>
            </a:r>
            <a:r>
              <a:rPr lang="en-US" altLang="ko-KR" sz="1350"/>
              <a:t>(69%) &gt; </a:t>
            </a:r>
            <a:r>
              <a:rPr lang="ko-KR" altLang="en-US" sz="1350"/>
              <a:t>역사</a:t>
            </a:r>
            <a:r>
              <a:rPr lang="en-US" altLang="ko-KR" sz="1350"/>
              <a:t>(7%) &gt; </a:t>
            </a:r>
            <a:r>
              <a:rPr lang="ko-KR" altLang="en-US" sz="1350"/>
              <a:t>생활</a:t>
            </a:r>
            <a:r>
              <a:rPr lang="en-US" altLang="ko-KR" sz="1350"/>
              <a:t>(3.7%) &gt; </a:t>
            </a:r>
            <a:r>
              <a:rPr lang="ko-KR" altLang="en-US" sz="1350"/>
              <a:t>자기계발</a:t>
            </a:r>
            <a:r>
              <a:rPr lang="en-US" altLang="ko-KR" sz="1350"/>
              <a:t>(3%)</a:t>
            </a:r>
          </a:p>
        </p:txBody>
      </p:sp>
      <p:sp>
        <p:nvSpPr>
          <p:cNvPr id="2" name="모서리가 둥근 직사각형 1"/>
          <p:cNvSpPr/>
          <p:nvPr/>
        </p:nvSpPr>
        <p:spPr>
          <a:xfrm>
            <a:off x="144076" y="3585082"/>
            <a:ext cx="4053311" cy="2008106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350"/>
          </a:p>
        </p:txBody>
      </p:sp>
      <p:sp>
        <p:nvSpPr>
          <p:cNvPr id="30" name="텍스트 개체 틀 2"/>
          <p:cNvSpPr txBox="1"/>
          <p:nvPr/>
        </p:nvSpPr>
        <p:spPr>
          <a:xfrm>
            <a:off x="4020727" y="968861"/>
            <a:ext cx="4451267" cy="434424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ko-KR"/>
            </a:defPPr>
            <a:lvl1pPr marL="0" algn="r" defTabSz="914400" rtl="0" eaLnBrk="1" latinLnBrk="0" hangingPunct="1">
              <a:defRPr kumimoji="0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ko-KR" altLang="en-US" sz="3000" b="1"/>
              <a:t> 도서 대출 현황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248305" y="3760312"/>
          <a:ext cx="3856953" cy="1657179"/>
        </p:xfrm>
        <a:graphic>
          <a:graphicData uri="http://schemas.openxmlformats.org/drawingml/2006/table">
            <a:tbl>
              <a:tblPr firstRow="1" bandRow="1"/>
              <a:tblGrid>
                <a:gridCol w="468906"/>
                <a:gridCol w="538661"/>
                <a:gridCol w="514648"/>
                <a:gridCol w="550667"/>
                <a:gridCol w="550667"/>
                <a:gridCol w="526655"/>
                <a:gridCol w="706749"/>
              </a:tblGrid>
              <a:tr h="235744"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500" b="0" i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7144" marR="7144" marT="7144" marB="0" anchor="ctr"/>
                </a:tc>
                <a:tc gridSpan="2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500" b="1" i="0">
                          <a:solidFill>
                            <a:srgbClr val="000000"/>
                          </a:solidFill>
                          <a:latin typeface="맑은 고딕"/>
                        </a:rPr>
                        <a:t>점자도서</a:t>
                      </a: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500" b="1" i="0">
                          <a:solidFill>
                            <a:srgbClr val="000000"/>
                          </a:solidFill>
                          <a:latin typeface="맑은 고딕"/>
                        </a:rPr>
                        <a:t>카세트도서</a:t>
                      </a: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sz="1500" b="1" i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맑은 고딕"/>
                        </a:rPr>
                        <a:t>CD</a:t>
                      </a:r>
                      <a:r>
                        <a:rPr lang="ko-KR" altLang="en-US" sz="1500" b="1" i="0">
                          <a:solidFill>
                            <a:srgbClr val="000000"/>
                          </a:solidFill>
                          <a:latin typeface="맑은 고딕"/>
                        </a:rPr>
                        <a:t>도서</a:t>
                      </a: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</a:tr>
              <a:tr h="280962"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500" b="0" i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200" b="0" i="0">
                          <a:solidFill>
                            <a:srgbClr val="000000"/>
                          </a:solidFill>
                          <a:latin typeface="맑은 고딕"/>
                        </a:rPr>
                        <a:t>실인원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200" b="1" i="0">
                          <a:solidFill>
                            <a:srgbClr val="000000"/>
                          </a:solidFill>
                          <a:latin typeface="맑은 고딕"/>
                        </a:rPr>
                        <a:t>권수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200" b="0" i="0">
                          <a:solidFill>
                            <a:srgbClr val="000000"/>
                          </a:solidFill>
                          <a:latin typeface="맑은 고딕"/>
                        </a:rPr>
                        <a:t>실인원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200" b="1" i="0">
                          <a:solidFill>
                            <a:srgbClr val="000000"/>
                          </a:solidFill>
                          <a:latin typeface="맑은 고딕"/>
                        </a:rPr>
                        <a:t>권수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200" b="0" i="0">
                          <a:solidFill>
                            <a:srgbClr val="000000"/>
                          </a:solidFill>
                          <a:latin typeface="맑은 고딕"/>
                        </a:rPr>
                        <a:t>실인원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200" b="1" i="0">
                          <a:solidFill>
                            <a:srgbClr val="000000"/>
                          </a:solidFill>
                          <a:latin typeface="맑은 고딕"/>
                        </a:rPr>
                        <a:t>권수</a:t>
                      </a:r>
                    </a:p>
                  </a:txBody>
                  <a:tcPr marL="7144" marR="7144" marT="7144" marB="0" anchor="ctr"/>
                </a:tc>
              </a:tr>
              <a:tr h="337985">
                <a:tc>
                  <a:txBody>
                    <a:bodyPr/>
                    <a:lstStyle/>
                    <a:p>
                      <a:pPr algn="r">
                        <a:defRPr lang="ko-KR" altLang="en-US"/>
                      </a:pPr>
                      <a:r>
                        <a:rPr lang="en-US" altLang="ko-KR" sz="1400" b="1" i="0">
                          <a:solidFill>
                            <a:srgbClr val="000000"/>
                          </a:solidFill>
                          <a:latin typeface="맑은 고딕"/>
                        </a:rPr>
                        <a:t>2016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defRPr lang="ko-KR" altLang="en-US"/>
                      </a:pPr>
                      <a:r>
                        <a:rPr lang="en-US" altLang="ko-KR" sz="1400" b="0" i="0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39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defRPr lang="ko-KR" altLang="en-US"/>
                      </a:pPr>
                      <a:r>
                        <a:rPr lang="en-US" altLang="ko-KR" sz="1400" b="1" i="0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672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defRPr lang="ko-KR" altLang="en-US"/>
                      </a:pPr>
                      <a:r>
                        <a:rPr lang="en-US" altLang="ko-KR" sz="1400" b="0" i="0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210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defRPr lang="ko-KR" altLang="en-US"/>
                      </a:pPr>
                      <a:r>
                        <a:rPr lang="en-US" altLang="ko-KR" sz="1400" b="1" i="0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5,328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defRPr lang="ko-KR" altLang="en-US"/>
                      </a:pPr>
                      <a:r>
                        <a:rPr lang="en-US" altLang="ko-KR" sz="1400" b="0" i="0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361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defRPr lang="ko-KR" altLang="en-US"/>
                      </a:pPr>
                      <a:r>
                        <a:rPr lang="en-US" altLang="ko-KR" sz="1400" b="1" i="0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20,447</a:t>
                      </a:r>
                    </a:p>
                  </a:txBody>
                  <a:tcPr marL="7144" marR="7144" marT="7144" marB="0" anchor="ctr"/>
                </a:tc>
              </a:tr>
              <a:tr h="417298">
                <a:tc>
                  <a:txBody>
                    <a:bodyPr/>
                    <a:lstStyle/>
                    <a:p>
                      <a:pPr algn="r">
                        <a:defRPr lang="ko-KR" altLang="en-US"/>
                      </a:pPr>
                      <a:r>
                        <a:rPr lang="en-US" altLang="ko-KR" sz="1400" b="1" i="0">
                          <a:solidFill>
                            <a:srgbClr val="000000"/>
                          </a:solidFill>
                          <a:latin typeface="맑은 고딕"/>
                        </a:rPr>
                        <a:t>2017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defRPr lang="ko-KR" altLang="en-US"/>
                      </a:pPr>
                      <a:r>
                        <a:rPr lang="en-US" altLang="ko-KR" sz="1400" b="0" i="0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94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defRPr lang="ko-KR" altLang="en-US"/>
                      </a:pPr>
                      <a:r>
                        <a:rPr lang="en-US" altLang="ko-KR" sz="1400" b="1" i="0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678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defRPr lang="ko-KR" altLang="en-US"/>
                      </a:pPr>
                      <a:r>
                        <a:rPr lang="en-US" altLang="ko-KR" sz="1400" b="0" i="0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192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defRPr lang="ko-KR" altLang="en-US"/>
                      </a:pPr>
                      <a:r>
                        <a:rPr lang="en-US" altLang="ko-KR" sz="1400" b="1" i="0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4,520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defRPr lang="ko-KR" altLang="en-US"/>
                      </a:pPr>
                      <a:r>
                        <a:rPr lang="en-US" altLang="ko-KR" sz="1400" b="0" i="0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418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defRPr lang="ko-KR" altLang="en-US"/>
                      </a:pPr>
                      <a:r>
                        <a:rPr lang="en-US" altLang="ko-KR" sz="1400" b="1" i="0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21,510</a:t>
                      </a:r>
                    </a:p>
                  </a:txBody>
                  <a:tcPr marL="7144" marR="7144" marT="7144" marB="0" anchor="ctr"/>
                </a:tc>
              </a:tr>
              <a:tr h="385190">
                <a:tc>
                  <a:txBody>
                    <a:bodyPr/>
                    <a:lstStyle/>
                    <a:p>
                      <a:pPr algn="r">
                        <a:defRPr lang="ko-KR" altLang="en-US"/>
                      </a:pPr>
                      <a:r>
                        <a:rPr lang="ko-KR" altLang="en-US" sz="1100" b="1" i="0">
                          <a:solidFill>
                            <a:srgbClr val="000000"/>
                          </a:solidFill>
                          <a:latin typeface="맑은 고딕"/>
                        </a:rPr>
                        <a:t>증감율</a:t>
                      </a:r>
                    </a:p>
                    <a:p>
                      <a:pPr algn="r">
                        <a:defRPr lang="ko-KR" altLang="en-US"/>
                      </a:pPr>
                      <a:r>
                        <a:rPr lang="en-US" altLang="ko-KR" sz="1100" b="0" i="0">
                          <a:solidFill>
                            <a:srgbClr val="000000"/>
                          </a:solidFill>
                          <a:latin typeface="맑은 고딕"/>
                        </a:rPr>
                        <a:t>(%)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defRPr lang="ko-KR" altLang="en-US"/>
                      </a:pPr>
                      <a:r>
                        <a:rPr lang="en-US" altLang="ko-KR" sz="1400" b="0" i="0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+140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defRPr lang="ko-KR" altLang="en-US"/>
                      </a:pPr>
                      <a:r>
                        <a:rPr lang="en-US" altLang="ko-KR" sz="1400" b="1" i="0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+0.9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defRPr lang="ko-KR" altLang="en-US"/>
                      </a:pPr>
                      <a:r>
                        <a:rPr lang="en-US" altLang="ko-KR" sz="1400" b="0" i="0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-9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defRPr lang="ko-KR" altLang="en-US"/>
                      </a:pPr>
                      <a:r>
                        <a:rPr lang="en-US" altLang="ko-KR" sz="1400" b="1" i="0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+5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defRPr lang="ko-KR" altLang="en-US"/>
                      </a:pPr>
                      <a:r>
                        <a:rPr lang="en-US" altLang="ko-KR" sz="1400" b="0" i="0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+15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defRPr lang="ko-KR" altLang="en-US"/>
                      </a:pPr>
                      <a:r>
                        <a:rPr lang="en-US" altLang="ko-KR" sz="1400" b="1" i="0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+5</a:t>
                      </a: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grpSp>
        <p:nvGrpSpPr>
          <p:cNvPr id="3" name="그룹 86"/>
          <p:cNvGrpSpPr/>
          <p:nvPr/>
        </p:nvGrpSpPr>
        <p:grpSpPr>
          <a:xfrm>
            <a:off x="4217430" y="1722882"/>
            <a:ext cx="512099" cy="456010"/>
            <a:chOff x="590446" y="1671115"/>
            <a:chExt cx="682799" cy="608013"/>
          </a:xfrm>
        </p:grpSpPr>
        <p:grpSp>
          <p:nvGrpSpPr>
            <p:cNvPr id="4" name="Group 8"/>
            <p:cNvGrpSpPr/>
            <p:nvPr/>
          </p:nvGrpSpPr>
          <p:grpSpPr>
            <a:xfrm>
              <a:off x="590446" y="1671115"/>
              <a:ext cx="682799" cy="608013"/>
              <a:chOff x="579" y="1386"/>
              <a:chExt cx="385" cy="383"/>
            </a:xfrm>
          </p:grpSpPr>
          <p:sp>
            <p:nvSpPr>
              <p:cNvPr id="90" name="Oval 9"/>
              <p:cNvSpPr>
                <a:spLocks noChangeArrowheads="1"/>
              </p:cNvSpPr>
              <p:nvPr/>
            </p:nvSpPr>
            <p:spPr bwMode="gray">
              <a:xfrm>
                <a:off x="579" y="1386"/>
                <a:ext cx="385" cy="383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grpSp>
            <p:nvGrpSpPr>
              <p:cNvPr id="5" name="Group 10"/>
              <p:cNvGrpSpPr/>
              <p:nvPr/>
            </p:nvGrpSpPr>
            <p:grpSpPr>
              <a:xfrm>
                <a:off x="587" y="1392"/>
                <a:ext cx="369" cy="369"/>
                <a:chOff x="587" y="1392"/>
                <a:chExt cx="369" cy="369"/>
              </a:xfrm>
            </p:grpSpPr>
            <p:sp>
              <p:nvSpPr>
                <p:cNvPr id="92" name="Oval 11"/>
                <p:cNvSpPr>
                  <a:spLocks noChangeArrowheads="1"/>
                </p:cNvSpPr>
                <p:nvPr/>
              </p:nvSpPr>
              <p:spPr bwMode="gray">
                <a:xfrm>
                  <a:off x="587" y="1392"/>
                  <a:ext cx="369" cy="36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80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 lvl="0">
                    <a:defRPr lang="ko-KR" altLang="en-US"/>
                  </a:pPr>
                  <a:endParaRPr lang="ko-KR" altLang="en-US" sz="1350"/>
                </a:p>
              </p:txBody>
            </p:sp>
            <p:sp>
              <p:nvSpPr>
                <p:cNvPr id="93" name="Oval 12"/>
                <p:cNvSpPr>
                  <a:spLocks noChangeArrowheads="1"/>
                </p:cNvSpPr>
                <p:nvPr/>
              </p:nvSpPr>
              <p:spPr bwMode="gray">
                <a:xfrm>
                  <a:off x="592" y="1394"/>
                  <a:ext cx="359" cy="3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0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 lvl="0">
                    <a:defRPr lang="ko-KR" altLang="en-US"/>
                  </a:pPr>
                  <a:endParaRPr lang="ko-KR" altLang="en-US" sz="1350"/>
                </a:p>
              </p:txBody>
            </p:sp>
            <p:sp>
              <p:nvSpPr>
                <p:cNvPr id="94" name="Oval 13"/>
                <p:cNvSpPr>
                  <a:spLocks noChangeArrowheads="1"/>
                </p:cNvSpPr>
                <p:nvPr/>
              </p:nvSpPr>
              <p:spPr bwMode="gray">
                <a:xfrm>
                  <a:off x="596" y="1397"/>
                  <a:ext cx="342" cy="3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20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 lvl="0">
                    <a:defRPr lang="ko-KR" altLang="en-US"/>
                  </a:pPr>
                  <a:endParaRPr lang="ko-KR" altLang="en-US" sz="1350"/>
                </a:p>
              </p:txBody>
            </p:sp>
            <p:sp>
              <p:nvSpPr>
                <p:cNvPr id="95" name="Oval 14"/>
                <p:cNvSpPr>
                  <a:spLocks noChangeArrowheads="1"/>
                </p:cNvSpPr>
                <p:nvPr/>
              </p:nvSpPr>
              <p:spPr bwMode="gray">
                <a:xfrm>
                  <a:off x="615" y="1407"/>
                  <a:ext cx="305" cy="2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 lvl="0">
                    <a:defRPr lang="ko-KR" altLang="en-US"/>
                  </a:pPr>
                  <a:endParaRPr lang="ko-KR" altLang="en-US" sz="1350"/>
                </a:p>
              </p:txBody>
            </p:sp>
          </p:grpSp>
        </p:grpSp>
        <p:sp>
          <p:nvSpPr>
            <p:cNvPr id="89" name="Text Box 15"/>
            <p:cNvSpPr txBox="1">
              <a:spLocks noChangeArrowheads="1"/>
            </p:cNvSpPr>
            <p:nvPr/>
          </p:nvSpPr>
          <p:spPr bwMode="gray">
            <a:xfrm>
              <a:off x="644421" y="1755375"/>
              <a:ext cx="574848" cy="492442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 lang="ko-KR" altLang="en-US"/>
              </a:pPr>
              <a:r>
                <a:rPr lang="en-US" altLang="ko-KR" b="1">
                  <a:solidFill>
                    <a:srgbClr val="080808"/>
                  </a:solidFill>
                </a:rPr>
                <a:t>1</a:t>
              </a:r>
            </a:p>
          </p:txBody>
        </p:sp>
      </p:grpSp>
      <p:grpSp>
        <p:nvGrpSpPr>
          <p:cNvPr id="6" name="그룹 96"/>
          <p:cNvGrpSpPr/>
          <p:nvPr/>
        </p:nvGrpSpPr>
        <p:grpSpPr>
          <a:xfrm>
            <a:off x="4313569" y="4576704"/>
            <a:ext cx="512099" cy="456010"/>
            <a:chOff x="590446" y="1671115"/>
            <a:chExt cx="682799" cy="608013"/>
          </a:xfrm>
        </p:grpSpPr>
        <p:grpSp>
          <p:nvGrpSpPr>
            <p:cNvPr id="7" name="Group 8"/>
            <p:cNvGrpSpPr/>
            <p:nvPr/>
          </p:nvGrpSpPr>
          <p:grpSpPr>
            <a:xfrm>
              <a:off x="590446" y="1671115"/>
              <a:ext cx="682799" cy="608013"/>
              <a:chOff x="579" y="1386"/>
              <a:chExt cx="385" cy="383"/>
            </a:xfrm>
          </p:grpSpPr>
          <p:sp>
            <p:nvSpPr>
              <p:cNvPr id="100" name="Oval 9"/>
              <p:cNvSpPr>
                <a:spLocks noChangeArrowheads="1"/>
              </p:cNvSpPr>
              <p:nvPr/>
            </p:nvSpPr>
            <p:spPr bwMode="gray">
              <a:xfrm>
                <a:off x="579" y="1386"/>
                <a:ext cx="385" cy="383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grpSp>
            <p:nvGrpSpPr>
              <p:cNvPr id="8" name="Group 10"/>
              <p:cNvGrpSpPr/>
              <p:nvPr/>
            </p:nvGrpSpPr>
            <p:grpSpPr>
              <a:xfrm>
                <a:off x="587" y="1392"/>
                <a:ext cx="369" cy="369"/>
                <a:chOff x="587" y="1392"/>
                <a:chExt cx="369" cy="369"/>
              </a:xfrm>
            </p:grpSpPr>
            <p:sp>
              <p:nvSpPr>
                <p:cNvPr id="102" name="Oval 11"/>
                <p:cNvSpPr>
                  <a:spLocks noChangeArrowheads="1"/>
                </p:cNvSpPr>
                <p:nvPr/>
              </p:nvSpPr>
              <p:spPr bwMode="gray">
                <a:xfrm>
                  <a:off x="587" y="1392"/>
                  <a:ext cx="369" cy="36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80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 lvl="0">
                    <a:defRPr lang="ko-KR" altLang="en-US"/>
                  </a:pPr>
                  <a:endParaRPr lang="ko-KR" altLang="en-US" sz="1350"/>
                </a:p>
              </p:txBody>
            </p:sp>
            <p:sp>
              <p:nvSpPr>
                <p:cNvPr id="103" name="Oval 12"/>
                <p:cNvSpPr>
                  <a:spLocks noChangeArrowheads="1"/>
                </p:cNvSpPr>
                <p:nvPr/>
              </p:nvSpPr>
              <p:spPr bwMode="gray">
                <a:xfrm>
                  <a:off x="592" y="1394"/>
                  <a:ext cx="359" cy="3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0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 lvl="0">
                    <a:defRPr lang="ko-KR" altLang="en-US"/>
                  </a:pPr>
                  <a:endParaRPr lang="ko-KR" altLang="en-US" sz="1350"/>
                </a:p>
              </p:txBody>
            </p:sp>
            <p:sp>
              <p:nvSpPr>
                <p:cNvPr id="104" name="Oval 13"/>
                <p:cNvSpPr>
                  <a:spLocks noChangeArrowheads="1"/>
                </p:cNvSpPr>
                <p:nvPr/>
              </p:nvSpPr>
              <p:spPr bwMode="gray">
                <a:xfrm>
                  <a:off x="596" y="1397"/>
                  <a:ext cx="342" cy="3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20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 lvl="0">
                    <a:defRPr lang="ko-KR" altLang="en-US"/>
                  </a:pPr>
                  <a:endParaRPr lang="ko-KR" altLang="en-US" sz="1350"/>
                </a:p>
              </p:txBody>
            </p:sp>
          </p:grpSp>
        </p:grpSp>
        <p:sp>
          <p:nvSpPr>
            <p:cNvPr id="99" name="Text Box 15"/>
            <p:cNvSpPr txBox="1">
              <a:spLocks noChangeArrowheads="1"/>
            </p:cNvSpPr>
            <p:nvPr/>
          </p:nvSpPr>
          <p:spPr bwMode="gray">
            <a:xfrm>
              <a:off x="644421" y="1755375"/>
              <a:ext cx="574848" cy="492442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 lang="ko-KR" altLang="en-US"/>
              </a:pPr>
              <a:r>
                <a:rPr lang="en-US" altLang="ko-KR" b="1">
                  <a:solidFill>
                    <a:srgbClr val="080808"/>
                  </a:solidFill>
                </a:rPr>
                <a:t>2</a:t>
              </a: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5153938" y="1845351"/>
            <a:ext cx="153108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1500" b="1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3525" y="4239462"/>
            <a:ext cx="38240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AutoNum type="arabicPeriod"/>
              <a:defRPr lang="ko-KR" altLang="en-US"/>
            </a:pPr>
            <a:endParaRPr lang="en-US" altLang="ko-KR" sz="1500" b="1"/>
          </a:p>
          <a:p>
            <a:pPr marL="257175" indent="-257175">
              <a:buAutoNum type="arabicPeriod"/>
              <a:defRPr lang="ko-KR" altLang="en-US"/>
            </a:pPr>
            <a:endParaRPr lang="en-US" altLang="ko-KR" sz="1500" b="1">
              <a:solidFill>
                <a:schemeClr val="accent2">
                  <a:lumMod val="60000"/>
                  <a:lumOff val="40000"/>
                </a:schemeClr>
              </a:solidFill>
              <a:latin typeface="+mn-ea"/>
            </a:endParaRPr>
          </a:p>
        </p:txBody>
      </p:sp>
      <p:pic>
        <p:nvPicPr>
          <p:cNvPr id="1027" name="Picture 3" descr="C:\Users\sung-eun\Desktop\제목 없음.png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350479" y="1265423"/>
            <a:ext cx="3450431" cy="2078831"/>
          </a:xfrm>
          <a:prstGeom prst="rect">
            <a:avLst/>
          </a:prstGeom>
          <a:noFill/>
        </p:spPr>
      </p:pic>
      <p:graphicFrame>
        <p:nvGraphicFramePr>
          <p:cNvPr id="33" name="표 32"/>
          <p:cNvGraphicFramePr>
            <a:graphicFrameLocks noGrp="1"/>
          </p:cNvGraphicFramePr>
          <p:nvPr/>
        </p:nvGraphicFramePr>
        <p:xfrm>
          <a:off x="5029913" y="2397127"/>
          <a:ext cx="3507336" cy="845820"/>
        </p:xfrm>
        <a:graphic>
          <a:graphicData uri="http://schemas.openxmlformats.org/drawingml/2006/table">
            <a:tbl>
              <a:tblPr firstRow="1" bandRow="1"/>
              <a:tblGrid>
                <a:gridCol w="1169112"/>
                <a:gridCol w="1169112"/>
                <a:gridCol w="1169112"/>
              </a:tblGrid>
              <a:tr h="274320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400">
                          <a:solidFill>
                            <a:sysClr val="windowText" lastClr="000000"/>
                          </a:solidFill>
                        </a:rPr>
                        <a:t>CD </a:t>
                      </a:r>
                      <a:r>
                        <a:rPr lang="ko-KR" altLang="en-US" sz="1400">
                          <a:solidFill>
                            <a:sysClr val="windowText" lastClr="000000"/>
                          </a:solidFill>
                        </a:rPr>
                        <a:t>도서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400">
                          <a:solidFill>
                            <a:sysClr val="windowText" lastClr="000000"/>
                          </a:solidFill>
                        </a:rPr>
                        <a:t>CD + </a:t>
                      </a:r>
                      <a:r>
                        <a:rPr lang="ko-KR" altLang="en-US" sz="1400">
                          <a:solidFill>
                            <a:sysClr val="windowText" lastClr="000000"/>
                          </a:solidFill>
                        </a:rPr>
                        <a:t>카세트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>
                          <a:solidFill>
                            <a:sysClr val="windowText" lastClr="000000"/>
                          </a:solidFill>
                        </a:rPr>
                        <a:t>카세트도서</a:t>
                      </a:r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400">
                          <a:solidFill>
                            <a:sysClr val="windowText" lastClr="000000"/>
                          </a:solidFill>
                        </a:rPr>
                        <a:t>253</a:t>
                      </a:r>
                      <a:r>
                        <a:rPr lang="ko-KR" altLang="en-US" sz="1400">
                          <a:solidFill>
                            <a:sysClr val="windowText" lastClr="000000"/>
                          </a:solidFill>
                        </a:rPr>
                        <a:t>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400">
                          <a:solidFill>
                            <a:sysClr val="windowText" lastClr="000000"/>
                          </a:solidFill>
                        </a:rPr>
                        <a:t>115</a:t>
                      </a:r>
                      <a:r>
                        <a:rPr lang="ko-KR" altLang="en-US" sz="1400">
                          <a:solidFill>
                            <a:sysClr val="windowText" lastClr="000000"/>
                          </a:solidFill>
                        </a:rPr>
                        <a:t>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400">
                          <a:solidFill>
                            <a:sysClr val="windowText" lastClr="000000"/>
                          </a:solidFill>
                        </a:rPr>
                        <a:t>77</a:t>
                      </a:r>
                      <a:r>
                        <a:rPr lang="ko-KR" altLang="en-US" sz="1400">
                          <a:solidFill>
                            <a:sysClr val="windowText" lastClr="000000"/>
                          </a:solidFill>
                        </a:rPr>
                        <a:t>명</a:t>
                      </a:r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400">
                          <a:solidFill>
                            <a:sysClr val="windowText" lastClr="000000"/>
                          </a:solidFill>
                        </a:rPr>
                        <a:t>57%</a:t>
                      </a:r>
                      <a:endParaRPr lang="ko-KR" altLang="en-US" sz="14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400">
                          <a:solidFill>
                            <a:sysClr val="windowText" lastClr="000000"/>
                          </a:solidFill>
                        </a:rPr>
                        <a:t>26%</a:t>
                      </a:r>
                      <a:endParaRPr lang="ko-KR" altLang="en-US" sz="14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400">
                          <a:solidFill>
                            <a:sysClr val="windowText" lastClr="000000"/>
                          </a:solidFill>
                        </a:rPr>
                        <a:t>17%</a:t>
                      </a:r>
                      <a:endParaRPr lang="ko-KR" altLang="en-US" sz="14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028" name="직사각형 2"/>
          <p:cNvSpPr/>
          <p:nvPr/>
        </p:nvSpPr>
        <p:spPr>
          <a:xfrm>
            <a:off x="4118161" y="1411780"/>
            <a:ext cx="4724540" cy="534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350"/>
          </a:p>
        </p:txBody>
      </p:sp>
    </p:spTree>
    <p:extLst>
      <p:ext uri="{BB962C8B-B14F-4D97-AF65-F5344CB8AC3E}">
        <p14:creationId xmlns="" xmlns:p14="http://schemas.microsoft.com/office/powerpoint/2010/main" val="3161987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 txBox="1"/>
          <p:nvPr/>
        </p:nvSpPr>
        <p:spPr>
          <a:xfrm>
            <a:off x="5407968" y="4391586"/>
            <a:ext cx="1935614" cy="2747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kern="1200">
                <a:solidFill>
                  <a:srgbClr val="9D978B"/>
                </a:solidFill>
                <a:latin typeface="KoPub돋움체 Light"/>
                <a:ea typeface="KoPub돋움체 Light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en-US" altLang="ko-KR" sz="1500"/>
              <a:t>Picture description</a:t>
            </a:r>
            <a:endParaRPr lang="ko-KR" altLang="en-US" sz="1500"/>
          </a:p>
        </p:txBody>
      </p:sp>
      <p:sp>
        <p:nvSpPr>
          <p:cNvPr id="3" name="텍스트 개체 틀 2"/>
          <p:cNvSpPr txBox="1"/>
          <p:nvPr/>
        </p:nvSpPr>
        <p:spPr>
          <a:xfrm>
            <a:off x="5725924" y="4185693"/>
            <a:ext cx="1935614" cy="2747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kern="1200">
                <a:solidFill>
                  <a:srgbClr val="9D978B"/>
                </a:solidFill>
                <a:latin typeface="KoPub돋움체 Light"/>
                <a:ea typeface="KoPub돋움체 Light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en-US" altLang="ko-KR" sz="1500"/>
              <a:t>Picture description</a:t>
            </a:r>
            <a:endParaRPr lang="ko-KR" altLang="en-US" sz="1500"/>
          </a:p>
        </p:txBody>
      </p:sp>
      <p:sp>
        <p:nvSpPr>
          <p:cNvPr id="4" name="텍스트 개체 틀 2"/>
          <p:cNvSpPr txBox="1"/>
          <p:nvPr/>
        </p:nvSpPr>
        <p:spPr>
          <a:xfrm>
            <a:off x="5735415" y="4429949"/>
            <a:ext cx="1935614" cy="2747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kern="1200">
                <a:solidFill>
                  <a:srgbClr val="9D978B"/>
                </a:solidFill>
                <a:latin typeface="KoPub돋움체 Light"/>
                <a:ea typeface="KoPub돋움체 Light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ko-KR" altLang="en-US" sz="1200">
                <a:solidFill>
                  <a:schemeClr val="bg1"/>
                </a:solidFill>
              </a:rPr>
              <a:t>사업배경</a:t>
            </a:r>
            <a:r>
              <a:rPr lang="en-US" altLang="ko-KR" sz="1200">
                <a:solidFill>
                  <a:schemeClr val="bg1"/>
                </a:solidFill>
              </a:rPr>
              <a:t>/</a:t>
            </a:r>
            <a:r>
              <a:rPr lang="ko-KR" altLang="en-US" sz="1200">
                <a:solidFill>
                  <a:schemeClr val="bg1"/>
                </a:solidFill>
              </a:rPr>
              <a:t>목적 적합성</a:t>
            </a:r>
            <a:r>
              <a:rPr lang="en-US" altLang="ko-KR" sz="1200">
                <a:solidFill>
                  <a:schemeClr val="bg1"/>
                </a:solidFill>
              </a:rPr>
              <a:t>:</a:t>
            </a:r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5" name="AutoShape 30"/>
          <p:cNvSpPr>
            <a:spLocks noChangeArrowheads="1"/>
          </p:cNvSpPr>
          <p:nvPr/>
        </p:nvSpPr>
        <p:spPr bwMode="gray">
          <a:xfrm>
            <a:off x="3494966" y="3706399"/>
            <a:ext cx="5160942" cy="1685619"/>
          </a:xfrm>
          <a:prstGeom prst="roundRect">
            <a:avLst>
              <a:gd name="adj" fmla="val 17509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round/>
          </a:ln>
          <a:effectLst>
            <a:innerShdw blurRad="76200" dist="76200">
              <a:srgbClr val="000000">
                <a:alpha val="50000"/>
              </a:srgbClr>
            </a:innerShdw>
          </a:effectLst>
        </p:spPr>
        <p:txBody>
          <a:bodyPr wrap="none" anchor="ctr"/>
          <a:lstStyle/>
          <a:p>
            <a:pPr lvl="0">
              <a:defRPr lang="ko-KR" altLang="en-US"/>
            </a:pPr>
            <a:endParaRPr lang="ko-KR" altLang="en-US" sz="1350"/>
          </a:p>
        </p:txBody>
      </p:sp>
      <p:grpSp>
        <p:nvGrpSpPr>
          <p:cNvPr id="16" name="Group 34"/>
          <p:cNvGrpSpPr/>
          <p:nvPr/>
        </p:nvGrpSpPr>
        <p:grpSpPr>
          <a:xfrm>
            <a:off x="3293102" y="3907483"/>
            <a:ext cx="458391" cy="456010"/>
            <a:chOff x="579" y="1386"/>
            <a:chExt cx="385" cy="383"/>
          </a:xfrm>
        </p:grpSpPr>
        <p:sp>
          <p:nvSpPr>
            <p:cNvPr id="17" name="Oval 3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350"/>
            </a:p>
          </p:txBody>
        </p:sp>
        <p:grpSp>
          <p:nvGrpSpPr>
            <p:cNvPr id="18" name="Group 36"/>
            <p:cNvGrpSpPr/>
            <p:nvPr/>
          </p:nvGrpSpPr>
          <p:grpSpPr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9" name="Oval 3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80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20" name="Oval 3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0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21" name="Oval 3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20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22" name="Oval 4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</p:grpSp>
      </p:grpSp>
      <p:sp>
        <p:nvSpPr>
          <p:cNvPr id="23" name="Text Box 41"/>
          <p:cNvSpPr txBox="1">
            <a:spLocks noChangeArrowheads="1"/>
          </p:cNvSpPr>
          <p:nvPr/>
        </p:nvSpPr>
        <p:spPr bwMode="gray">
          <a:xfrm>
            <a:off x="3379422" y="3950631"/>
            <a:ext cx="285750" cy="369332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 lang="ko-KR" altLang="en-US"/>
            </a:pPr>
            <a:r>
              <a:rPr lang="en-US" altLang="ko-KR" b="1">
                <a:solidFill>
                  <a:srgbClr val="080808"/>
                </a:solidFill>
              </a:rPr>
              <a:t>2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465739" y="1826827"/>
            <a:ext cx="2484383" cy="18632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0" name="텍스트 개체 틀 2"/>
          <p:cNvSpPr txBox="1"/>
          <p:nvPr/>
        </p:nvSpPr>
        <p:spPr>
          <a:xfrm>
            <a:off x="713986" y="1041029"/>
            <a:ext cx="5991824" cy="547392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ko-KR"/>
            </a:defPPr>
            <a:lvl1pPr marL="0" algn="r" defTabSz="914400" rtl="0" eaLnBrk="1" latinLnBrk="0" hangingPunct="1">
              <a:defRPr kumimoji="0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ko-KR" altLang="en-US" sz="3000" b="1"/>
              <a:t> 점자 새소식  </a:t>
            </a: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gray">
          <a:xfrm>
            <a:off x="3494967" y="1826826"/>
            <a:ext cx="5160941" cy="1715317"/>
          </a:xfrm>
          <a:prstGeom prst="roundRect">
            <a:avLst>
              <a:gd name="adj" fmla="val 17509"/>
            </a:avLst>
          </a:prstGeom>
          <a:solidFill>
            <a:schemeClr val="bg2"/>
          </a:solidFill>
          <a:ln w="9525">
            <a:solidFill>
              <a:schemeClr val="tx1">
                <a:lumMod val="75000"/>
                <a:lumOff val="25000"/>
              </a:schemeClr>
            </a:solidFill>
            <a:round/>
          </a:ln>
          <a:effectLst>
            <a:innerShdw blurRad="76200" dist="76200">
              <a:srgbClr val="000000">
                <a:alpha val="50000"/>
              </a:srgbClr>
            </a:innerShdw>
          </a:effectLst>
        </p:spPr>
        <p:txBody>
          <a:bodyPr wrap="none" anchor="ctr"/>
          <a:lstStyle/>
          <a:p>
            <a:pPr lvl="0">
              <a:defRPr lang="ko-KR" altLang="en-US"/>
            </a:pPr>
            <a:endParaRPr lang="ko-KR" altLang="en-US" sz="1350"/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white">
          <a:xfrm>
            <a:off x="3730840" y="1900636"/>
            <a:ext cx="4730504" cy="1592744"/>
          </a:xfrm>
          <a:prstGeom prst="rect">
            <a:avLst/>
          </a:prstGeom>
          <a:noFill/>
          <a:ln w="9525" algn="ctr">
            <a:noFill/>
            <a:miter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30000"/>
              </a:lnSpc>
              <a:buAutoNum type="arabicPeriod"/>
              <a:defRPr lang="ko-KR" altLang="en-US"/>
            </a:pPr>
            <a:r>
              <a:rPr lang="ko-KR" altLang="en-US" sz="1500" b="1">
                <a:solidFill>
                  <a:srgbClr val="0070C0"/>
                </a:solidFill>
                <a:latin typeface="+mn-ea"/>
              </a:rPr>
              <a:t>판형 이원화</a:t>
            </a:r>
            <a:r>
              <a:rPr lang="en-US" altLang="ko-KR" sz="1500" b="1">
                <a:solidFill>
                  <a:srgbClr val="0070C0"/>
                </a:solidFill>
                <a:latin typeface="+mn-ea"/>
              </a:rPr>
              <a:t>:</a:t>
            </a:r>
            <a:r>
              <a:rPr lang="en-US" altLang="ko-KR" sz="1500" b="1">
                <a:latin typeface="+mn-ea"/>
              </a:rPr>
              <a:t> </a:t>
            </a:r>
            <a:r>
              <a:rPr lang="ko-KR" altLang="en-US" sz="1500" b="1">
                <a:latin typeface="+mn-ea"/>
              </a:rPr>
              <a:t>기존 원판 인쇄와 브래일러 </a:t>
            </a:r>
            <a:r>
              <a:rPr lang="en-US" altLang="ko-KR" sz="1500" b="1">
                <a:latin typeface="+mn-ea"/>
              </a:rPr>
              <a:t>600</a:t>
            </a:r>
            <a:r>
              <a:rPr lang="ko-KR" altLang="en-US" sz="1500" b="1">
                <a:latin typeface="+mn-ea"/>
              </a:rPr>
              <a:t>을 이용한 프린터 인쇄 병행.</a:t>
            </a:r>
          </a:p>
          <a:p>
            <a:pPr marL="342900" indent="-342900" eaLnBrk="0" hangingPunct="0">
              <a:lnSpc>
                <a:spcPct val="130000"/>
              </a:lnSpc>
              <a:buAutoNum type="arabicPeriod"/>
              <a:defRPr lang="ko-KR" altLang="en-US"/>
            </a:pPr>
            <a:r>
              <a:rPr lang="ko-KR" altLang="en-US" sz="1500" b="1">
                <a:solidFill>
                  <a:srgbClr val="0070C0"/>
                </a:solidFill>
                <a:latin typeface="+mn-ea"/>
              </a:rPr>
              <a:t>정식 지침에 따른 점자 편집</a:t>
            </a:r>
            <a:r>
              <a:rPr lang="en-US" altLang="ko-KR" sz="1500" b="1">
                <a:solidFill>
                  <a:srgbClr val="0070C0"/>
                </a:solidFill>
                <a:latin typeface="+mn-ea"/>
              </a:rPr>
              <a:t>: </a:t>
            </a:r>
            <a:r>
              <a:rPr lang="ko-KR" altLang="en-US" sz="1500" b="1">
                <a:latin typeface="+mn-ea"/>
              </a:rPr>
              <a:t>국립장애인도서관의 </a:t>
            </a:r>
            <a:r>
              <a:rPr lang="en-US" altLang="ko-KR" sz="1500" b="1">
                <a:latin typeface="+mn-ea"/>
              </a:rPr>
              <a:t>‘</a:t>
            </a:r>
            <a:r>
              <a:rPr lang="ko-KR" altLang="en-US" sz="1500" b="1">
                <a:latin typeface="+mn-ea"/>
              </a:rPr>
              <a:t>점자도서 점역 및 출판 지침</a:t>
            </a:r>
            <a:r>
              <a:rPr lang="en-US" altLang="ko-KR" sz="1500" b="1">
                <a:latin typeface="+mn-ea"/>
              </a:rPr>
              <a:t>’</a:t>
            </a:r>
            <a:r>
              <a:rPr lang="ko-KR" altLang="en-US" sz="1500" b="1">
                <a:latin typeface="+mn-ea"/>
              </a:rPr>
              <a:t>에 따라 점자 편집 </a:t>
            </a:r>
          </a:p>
          <a:p>
            <a:pPr marL="342900" indent="-342900" eaLnBrk="0" hangingPunct="0">
              <a:lnSpc>
                <a:spcPct val="130000"/>
              </a:lnSpc>
              <a:buAutoNum type="arabicPeriod"/>
              <a:defRPr lang="ko-KR" altLang="en-US"/>
            </a:pPr>
            <a:r>
              <a:rPr lang="ko-KR" altLang="en-US" sz="1500" b="1">
                <a:solidFill>
                  <a:srgbClr val="0070C0"/>
                </a:solidFill>
                <a:latin typeface="+mn-ea"/>
              </a:rPr>
              <a:t>점자새소식 주관 부서 이동</a:t>
            </a:r>
            <a:r>
              <a:rPr lang="en-US" altLang="ko-KR" sz="1500" b="1">
                <a:solidFill>
                  <a:srgbClr val="0070C0"/>
                </a:solidFill>
                <a:latin typeface="+mn-ea"/>
              </a:rPr>
              <a:t>: </a:t>
            </a:r>
            <a:r>
              <a:rPr lang="ko-KR" altLang="en-US" sz="1500" b="1">
                <a:latin typeface="+mn-ea"/>
              </a:rPr>
              <a:t>정보문화팀으로 바뀜</a:t>
            </a:r>
            <a:r>
              <a:rPr lang="en-US" altLang="ko-KR" sz="1500" b="1">
                <a:latin typeface="+mn-ea"/>
              </a:rPr>
              <a:t>   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4472093" y="3178168"/>
            <a:ext cx="24558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350" b="1">
                <a:latin typeface="+mn-ea"/>
              </a:rPr>
              <a:t> </a:t>
            </a:r>
            <a:endParaRPr lang="ko-KR" altLang="en-US" sz="1350"/>
          </a:p>
        </p:txBody>
      </p:sp>
      <p:graphicFrame>
        <p:nvGraphicFramePr>
          <p:cNvPr id="43" name="표 42"/>
          <p:cNvGraphicFramePr>
            <a:graphicFrameLocks noGrp="1"/>
          </p:cNvGraphicFramePr>
          <p:nvPr/>
        </p:nvGraphicFramePr>
        <p:xfrm>
          <a:off x="299781" y="3894562"/>
          <a:ext cx="2816296" cy="1596588"/>
        </p:xfrm>
        <a:graphic>
          <a:graphicData uri="http://schemas.openxmlformats.org/drawingml/2006/table">
            <a:tbl>
              <a:tblPr firstRow="1" bandRow="1"/>
              <a:tblGrid>
                <a:gridCol w="450494"/>
                <a:gridCol w="627653"/>
                <a:gridCol w="603032"/>
                <a:gridCol w="579383"/>
                <a:gridCol w="555734"/>
              </a:tblGrid>
              <a:tr h="384294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100"/>
                        <a:t>　</a:t>
                      </a:r>
                      <a:endParaRPr lang="ko-KR" altLang="en-US" sz="1100" b="0" i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144" marR="7144" marT="7144" marB="0" anchor="ctr"/>
                </a:tc>
                <a:tc gridSpan="2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100"/>
                        <a:t>점자본</a:t>
                      </a:r>
                      <a:endParaRPr lang="ko-KR" altLang="en-US" sz="1100" b="1" i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endParaRPr lang="ko-KR" altLang="en-US" sz="1400" b="1" i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100"/>
                        <a:t>메일링</a:t>
                      </a:r>
                      <a:endParaRPr lang="ko-KR" altLang="en-US" sz="1100" b="1" i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endParaRPr lang="ko-KR" altLang="en-US" sz="1400" b="1" i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27002">
                <a:tc>
                  <a:txBody>
                    <a:bodyPr/>
                    <a:lstStyle/>
                    <a:p>
                      <a:pPr lvl="0">
                        <a:defRPr lang="ko-KR" altLang="en-US"/>
                      </a:pPr>
                      <a:endParaRPr lang="ko-KR" altLang="en-US" sz="1100" b="1"/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100" b="1"/>
                        <a:t>실인원</a:t>
                      </a:r>
                      <a:endParaRPr lang="en-US" sz="1100" b="1" i="0">
                        <a:solidFill>
                          <a:srgbClr val="2A2A2A"/>
                        </a:solidFill>
                        <a:latin typeface="맑은 고딕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100" b="1"/>
                        <a:t>연인원</a:t>
                      </a:r>
                      <a:endParaRPr lang="en-US" sz="1100" b="1" i="0">
                        <a:solidFill>
                          <a:srgbClr val="2A2A2A"/>
                        </a:solidFill>
                        <a:latin typeface="맑은 고딕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100" b="1"/>
                        <a:t>실인원</a:t>
                      </a:r>
                      <a:endParaRPr lang="en-US" sz="1100" b="1" i="0">
                        <a:solidFill>
                          <a:srgbClr val="2A2A2A"/>
                        </a:solidFill>
                        <a:latin typeface="맑은 고딕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100" b="1"/>
                        <a:t>연인원</a:t>
                      </a:r>
                      <a:endParaRPr lang="en-US" sz="1100" b="1" i="0">
                        <a:solidFill>
                          <a:srgbClr val="2A2A2A"/>
                        </a:solidFill>
                        <a:latin typeface="맑은 고딕"/>
                      </a:endParaRPr>
                    </a:p>
                  </a:txBody>
                  <a:tcPr marL="7144" marR="7144" marT="7144" marB="0" anchor="ctr"/>
                </a:tc>
              </a:tr>
              <a:tr h="307171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100" b="1"/>
                        <a:t>목표</a:t>
                      </a:r>
                      <a:endParaRPr lang="ko-KR" altLang="en-US" sz="1100" b="1" i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sz="1100" b="1"/>
                        <a:t>1</a:t>
                      </a:r>
                      <a:r>
                        <a:rPr lang="ko-KR" altLang="en-US" sz="1100" b="1"/>
                        <a:t>,</a:t>
                      </a:r>
                      <a:r>
                        <a:rPr lang="en-US" sz="1100" b="1"/>
                        <a:t>050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sz="1100" b="1"/>
                        <a:t>25</a:t>
                      </a:r>
                      <a:r>
                        <a:rPr lang="ko-KR" altLang="en-US" sz="1100" b="1"/>
                        <a:t>,</a:t>
                      </a:r>
                      <a:r>
                        <a:rPr lang="en-US" sz="1100" b="1"/>
                        <a:t>200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sz="1100" b="1"/>
                        <a:t>300</a:t>
                      </a:r>
                      <a:endParaRPr lang="en-US" sz="1100" b="1" i="0">
                        <a:solidFill>
                          <a:srgbClr val="2A2A2A"/>
                        </a:solidFill>
                        <a:latin typeface="맑은 고딕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sz="1100" b="1"/>
                        <a:t>7</a:t>
                      </a:r>
                      <a:r>
                        <a:rPr lang="ko-KR" altLang="en-US" sz="1100" b="1"/>
                        <a:t>,</a:t>
                      </a:r>
                      <a:r>
                        <a:rPr lang="en-US" sz="1100" b="1"/>
                        <a:t>200</a:t>
                      </a:r>
                    </a:p>
                  </a:txBody>
                  <a:tcPr marL="7144" marR="7144" marT="7144" marB="0" anchor="ctr"/>
                </a:tc>
              </a:tr>
              <a:tr h="282162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100" b="1"/>
                        <a:t>실적</a:t>
                      </a:r>
                      <a:endParaRPr lang="ko-KR" altLang="en-US" sz="1100" b="1" i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sz="1100" b="1"/>
                        <a:t>1</a:t>
                      </a:r>
                      <a:r>
                        <a:rPr lang="ko-KR" altLang="en-US" sz="1100" b="1"/>
                        <a:t>,</a:t>
                      </a:r>
                      <a:r>
                        <a:rPr lang="en-US" sz="1100" b="1"/>
                        <a:t>088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sz="1100" b="1"/>
                        <a:t>23</a:t>
                      </a:r>
                      <a:r>
                        <a:rPr lang="ko-KR" altLang="en-US" sz="1100" b="1"/>
                        <a:t>,</a:t>
                      </a:r>
                      <a:r>
                        <a:rPr lang="en-US" sz="1100" b="1"/>
                        <a:t>778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sz="1100" b="1"/>
                        <a:t>283</a:t>
                      </a:r>
                      <a:endParaRPr lang="en-US" sz="1100" b="1" i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sz="1100" b="1"/>
                        <a:t>6</a:t>
                      </a:r>
                      <a:r>
                        <a:rPr lang="ko-KR" altLang="en-US" sz="1100" b="1"/>
                        <a:t>,</a:t>
                      </a:r>
                      <a:r>
                        <a:rPr lang="en-US" sz="1100" b="1"/>
                        <a:t>641</a:t>
                      </a:r>
                    </a:p>
                  </a:txBody>
                  <a:tcPr marL="7144" marR="7144" marT="7144" marB="0" anchor="ctr"/>
                </a:tc>
              </a:tr>
              <a:tr h="395959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100" b="1"/>
                        <a:t>달성률</a:t>
                      </a:r>
                      <a:endParaRPr lang="ko-KR" altLang="en-US" sz="1100" b="1" i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103.62%</a:t>
                      </a:r>
                      <a:endParaRPr lang="en-US" sz="1100" b="1" i="0">
                        <a:solidFill>
                          <a:srgbClr val="FF0000"/>
                        </a:solidFill>
                        <a:latin typeface="맑은 고딕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94.36%</a:t>
                      </a:r>
                      <a:endParaRPr lang="en-US" sz="1100" b="1" i="0">
                        <a:solidFill>
                          <a:srgbClr val="FF0000"/>
                        </a:solidFill>
                        <a:latin typeface="맑은 고딕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94.33%</a:t>
                      </a:r>
                      <a:endParaRPr lang="en-US" sz="1100" b="1" i="0">
                        <a:solidFill>
                          <a:srgbClr val="FF0000"/>
                        </a:solidFill>
                        <a:latin typeface="맑은 고딕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92.24%</a:t>
                      </a:r>
                      <a:endParaRPr lang="en-US" sz="1100" b="1" i="0">
                        <a:solidFill>
                          <a:srgbClr val="FF0000"/>
                        </a:solidFill>
                        <a:latin typeface="맑은 고딕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grpSp>
        <p:nvGrpSpPr>
          <p:cNvPr id="53" name="Group 8"/>
          <p:cNvGrpSpPr/>
          <p:nvPr/>
        </p:nvGrpSpPr>
        <p:grpSpPr>
          <a:xfrm>
            <a:off x="3246658" y="2092168"/>
            <a:ext cx="458391" cy="456010"/>
            <a:chOff x="579" y="1386"/>
            <a:chExt cx="385" cy="383"/>
          </a:xfrm>
        </p:grpSpPr>
        <p:sp>
          <p:nvSpPr>
            <p:cNvPr id="54" name="Oval 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350"/>
            </a:p>
          </p:txBody>
        </p:sp>
        <p:grpSp>
          <p:nvGrpSpPr>
            <p:cNvPr id="55" name="Group 10"/>
            <p:cNvGrpSpPr/>
            <p:nvPr/>
          </p:nvGrpSpPr>
          <p:grpSpPr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56" name="Oval 1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0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57" name="Oval 1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0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58" name="Oval 1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20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59" name="Oval 1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</p:grpSp>
      </p:grpSp>
      <p:sp>
        <p:nvSpPr>
          <p:cNvPr id="60" name="Text Box 15"/>
          <p:cNvSpPr txBox="1">
            <a:spLocks noChangeArrowheads="1"/>
          </p:cNvSpPr>
          <p:nvPr/>
        </p:nvSpPr>
        <p:spPr bwMode="gray">
          <a:xfrm>
            <a:off x="3327620" y="2144555"/>
            <a:ext cx="285750" cy="369332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 lang="ko-KR" altLang="en-US"/>
            </a:pPr>
            <a:r>
              <a:rPr lang="en-US" altLang="ko-KR" b="1">
                <a:solidFill>
                  <a:srgbClr val="080808"/>
                </a:solidFill>
              </a:rPr>
              <a:t>1</a:t>
            </a:r>
          </a:p>
        </p:txBody>
      </p:sp>
      <p:sp>
        <p:nvSpPr>
          <p:cNvPr id="61" name="Text Box 42"/>
          <p:cNvSpPr txBox="1">
            <a:spLocks noChangeArrowheads="1"/>
          </p:cNvSpPr>
          <p:nvPr/>
        </p:nvSpPr>
        <p:spPr bwMode="white">
          <a:xfrm>
            <a:off x="3781087" y="3707080"/>
            <a:ext cx="4730504" cy="1523494"/>
          </a:xfrm>
          <a:prstGeom prst="rect">
            <a:avLst/>
          </a:prstGeom>
          <a:noFill/>
          <a:ln w="9525" algn="ctr">
            <a:noFill/>
            <a:miter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30000"/>
              </a:lnSpc>
              <a:buAutoNum type="arabicPeriod"/>
              <a:defRPr lang="ko-KR" altLang="en-US"/>
            </a:pPr>
            <a:r>
              <a:rPr lang="ko-KR" altLang="en-US" sz="1500" b="1">
                <a:latin typeface="+mn-ea"/>
              </a:rPr>
              <a:t>객원기자제가 자리 잡아 다양한 시각을 기사에 담을 수 있었다고 평가함.</a:t>
            </a:r>
          </a:p>
          <a:p>
            <a:pPr marL="342900" indent="-342900" eaLnBrk="0" hangingPunct="0">
              <a:lnSpc>
                <a:spcPct val="130000"/>
              </a:lnSpc>
              <a:buAutoNum type="arabicPeriod"/>
              <a:defRPr lang="ko-KR" altLang="en-US"/>
            </a:pPr>
            <a:r>
              <a:rPr lang="ko-KR" altLang="en-US" sz="1500" b="1">
                <a:latin typeface="+mn-ea"/>
              </a:rPr>
              <a:t>매 호</a:t>
            </a:r>
            <a:r>
              <a:rPr lang="ko-KR" altLang="en-US" sz="1500" b="1">
                <a:solidFill>
                  <a:srgbClr val="0070C0"/>
                </a:solidFill>
                <a:latin typeface="+mn-ea"/>
              </a:rPr>
              <a:t> 편집자문회의</a:t>
            </a:r>
            <a:r>
              <a:rPr lang="ko-KR" altLang="en-US" sz="1500" b="1">
                <a:latin typeface="+mn-ea"/>
              </a:rPr>
              <a:t> &lt;기사의 객관성&gt; 확보 노력나름의 성과가 있다고 판단함.</a:t>
            </a:r>
          </a:p>
          <a:p>
            <a:pPr marL="342900" indent="-342900" eaLnBrk="0" hangingPunct="0">
              <a:buAutoNum type="arabicPeriod"/>
              <a:defRPr lang="ko-KR" altLang="en-US"/>
            </a:pPr>
            <a:endParaRPr lang="ko-KR" altLang="en-US" sz="1500" b="1">
              <a:latin typeface="+mn-ea"/>
            </a:endParaRPr>
          </a:p>
        </p:txBody>
      </p:sp>
      <p:sp>
        <p:nvSpPr>
          <p:cNvPr id="62" name="직사각형 2"/>
          <p:cNvSpPr/>
          <p:nvPr/>
        </p:nvSpPr>
        <p:spPr>
          <a:xfrm flipV="1">
            <a:off x="0" y="1585257"/>
            <a:ext cx="8830696" cy="546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350"/>
          </a:p>
        </p:txBody>
      </p:sp>
    </p:spTree>
    <p:extLst>
      <p:ext uri="{BB962C8B-B14F-4D97-AF65-F5344CB8AC3E}">
        <p14:creationId xmlns="" xmlns:p14="http://schemas.microsoft.com/office/powerpoint/2010/main" val="33154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7"/>
          <p:cNvSpPr>
            <a:spLocks noChangeArrowheads="1"/>
          </p:cNvSpPr>
          <p:nvPr/>
        </p:nvSpPr>
        <p:spPr bwMode="gray">
          <a:xfrm>
            <a:off x="3457897" y="4000333"/>
            <a:ext cx="5198011" cy="1550250"/>
          </a:xfrm>
          <a:prstGeom prst="roundRect">
            <a:avLst>
              <a:gd name="adj" fmla="val 17509"/>
            </a:avLst>
          </a:prstGeom>
          <a:ln/>
          <a:effectLst>
            <a:innerShdw blurRad="76200" dist="762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>
              <a:defRPr lang="ko-KR" altLang="en-US"/>
            </a:pPr>
            <a:endParaRPr lang="ko-KR" altLang="en-US" sz="1350"/>
          </a:p>
        </p:txBody>
      </p:sp>
      <p:grpSp>
        <p:nvGrpSpPr>
          <p:cNvPr id="7" name="Group 21"/>
          <p:cNvGrpSpPr/>
          <p:nvPr/>
        </p:nvGrpSpPr>
        <p:grpSpPr>
          <a:xfrm>
            <a:off x="3272585" y="3994471"/>
            <a:ext cx="458391" cy="483800"/>
            <a:chOff x="579" y="1386"/>
            <a:chExt cx="385" cy="383"/>
          </a:xfrm>
        </p:grpSpPr>
        <p:sp>
          <p:nvSpPr>
            <p:cNvPr id="8" name="Oval 2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350"/>
            </a:p>
          </p:txBody>
        </p:sp>
        <p:grpSp>
          <p:nvGrpSpPr>
            <p:cNvPr id="9" name="Group 23"/>
            <p:cNvGrpSpPr/>
            <p:nvPr/>
          </p:nvGrpSpPr>
          <p:grpSpPr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0" name="Oval 2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0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11" name="Oval 2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0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12" name="Oval 2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20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13" name="Oval 2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</p:grpSp>
      </p:grpSp>
      <p:sp>
        <p:nvSpPr>
          <p:cNvPr id="24" name="Text Box 42"/>
          <p:cNvSpPr txBox="1">
            <a:spLocks noChangeArrowheads="1"/>
          </p:cNvSpPr>
          <p:nvPr/>
        </p:nvSpPr>
        <p:spPr bwMode="white">
          <a:xfrm>
            <a:off x="3741373" y="3907189"/>
            <a:ext cx="4862876" cy="1592744"/>
          </a:xfrm>
          <a:prstGeom prst="rect">
            <a:avLst/>
          </a:prstGeom>
          <a:noFill/>
          <a:ln w="9525" algn="ctr">
            <a:noFill/>
            <a:miter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defRPr lang="ko-KR" altLang="en-US"/>
            </a:pPr>
            <a:endParaRPr lang="en-US" altLang="ko-KR" sz="1500" b="1">
              <a:latin typeface="+mn-ea"/>
            </a:endParaRPr>
          </a:p>
          <a:p>
            <a:pPr eaLnBrk="0" hangingPunct="0">
              <a:lnSpc>
                <a:spcPct val="130000"/>
              </a:lnSpc>
              <a:defRPr lang="ko-KR" altLang="en-US"/>
            </a:pPr>
            <a:r>
              <a:rPr lang="en-US" altLang="ko-KR" sz="1500" b="1">
                <a:latin typeface="+mn-ea"/>
              </a:rPr>
              <a:t>① </a:t>
            </a:r>
            <a:r>
              <a:rPr lang="ko-KR" altLang="en-US" sz="1500" b="1">
                <a:latin typeface="+mn-ea"/>
              </a:rPr>
              <a:t>지역사회 연계 프로그램 질 향상, 예산 절감 효과</a:t>
            </a:r>
          </a:p>
          <a:p>
            <a:pPr eaLnBrk="0" hangingPunct="0">
              <a:lnSpc>
                <a:spcPct val="130000"/>
              </a:lnSpc>
              <a:defRPr lang="ko-KR" altLang="en-US"/>
            </a:pPr>
            <a:r>
              <a:rPr lang="ko-KR" altLang="en-US" sz="1500" b="1">
                <a:solidFill>
                  <a:srgbClr val="FF0000"/>
                </a:solidFill>
                <a:latin typeface="+mn-ea"/>
              </a:rPr>
              <a:t>    개선점 </a:t>
            </a:r>
            <a:r>
              <a:rPr lang="ko-KR" altLang="en-US" sz="1500" b="1">
                <a:latin typeface="+mn-ea"/>
              </a:rPr>
              <a:t>:</a:t>
            </a:r>
            <a:r>
              <a:rPr lang="en-US" altLang="ko-KR" sz="1500" b="1">
                <a:latin typeface="+mn-ea"/>
              </a:rPr>
              <a:t> </a:t>
            </a:r>
            <a:r>
              <a:rPr lang="ko-KR" altLang="en-US" sz="1500" b="1">
                <a:latin typeface="+mn-ea"/>
              </a:rPr>
              <a:t>문화프로그램 참가자 만족도는 높지만 </a:t>
            </a:r>
          </a:p>
          <a:p>
            <a:pPr eaLnBrk="0" hangingPunct="0">
              <a:lnSpc>
                <a:spcPct val="130000"/>
              </a:lnSpc>
              <a:defRPr lang="ko-KR" altLang="en-US"/>
            </a:pPr>
            <a:r>
              <a:rPr lang="ko-KR" altLang="en-US" sz="1500" b="1">
                <a:latin typeface="+mn-ea"/>
              </a:rPr>
              <a:t>도서관 설문조사 시 문화 프로그램을 잘 모른다고 응답</a:t>
            </a:r>
          </a:p>
          <a:p>
            <a:pPr eaLnBrk="0" hangingPunct="0">
              <a:lnSpc>
                <a:spcPct val="130000"/>
              </a:lnSpc>
              <a:defRPr lang="ko-KR" altLang="en-US"/>
            </a:pPr>
            <a:r>
              <a:rPr lang="en-US" altLang="ko-KR" sz="1500" b="1">
                <a:latin typeface="+mn-ea"/>
              </a:rPr>
              <a:t>2018</a:t>
            </a:r>
            <a:r>
              <a:rPr lang="ko-KR" altLang="en-US" sz="1500" b="1">
                <a:latin typeface="+mn-ea"/>
              </a:rPr>
              <a:t>년 서울과 비 참여 회원대상 창구 홍보 강화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252053" y="3521258"/>
            <a:ext cx="2798540" cy="342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35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68639" y="3855756"/>
          <a:ext cx="3175121" cy="181335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22130"/>
                <a:gridCol w="365977"/>
                <a:gridCol w="402021"/>
                <a:gridCol w="443405"/>
                <a:gridCol w="425669"/>
                <a:gridCol w="390197"/>
                <a:gridCol w="419757"/>
                <a:gridCol w="405965"/>
              </a:tblGrid>
              <a:tr h="617220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endParaRPr lang="ko-KR" altLang="en-US" sz="1400">
                        <a:latin typeface="맑은 고딕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900">
                          <a:solidFill>
                            <a:srgbClr val="000000"/>
                          </a:solidFill>
                          <a:latin typeface="맑은 고딕"/>
                        </a:rPr>
                        <a:t>너울가지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900">
                          <a:solidFill>
                            <a:srgbClr val="000000"/>
                          </a:solidFill>
                          <a:latin typeface="맑은 고딕"/>
                        </a:rPr>
                        <a:t>길위인문학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900">
                          <a:solidFill>
                            <a:srgbClr val="000000"/>
                          </a:solidFill>
                          <a:latin typeface="맑은 고딕"/>
                        </a:rPr>
                        <a:t>MBC동화구연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900">
                          <a:solidFill>
                            <a:srgbClr val="000000"/>
                          </a:solidFill>
                          <a:latin typeface="맑은 고딕"/>
                        </a:rPr>
                        <a:t>문학기행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맑은 고딕"/>
                        </a:rPr>
                        <a:t>강동구</a:t>
                      </a:r>
                    </a:p>
                    <a:p>
                      <a:pPr algn="ctr">
                        <a:defRPr lang="ko-KR" altLang="en-US"/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맑은 고딕"/>
                        </a:rPr>
                        <a:t>독서</a:t>
                      </a:r>
                    </a:p>
                    <a:p>
                      <a:pPr algn="ctr">
                        <a:defRPr lang="ko-KR" altLang="en-US"/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맑은 고딕"/>
                        </a:rPr>
                        <a:t>모임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맑은 고딕"/>
                        </a:rPr>
                        <a:t>고전인문학</a:t>
                      </a:r>
                      <a:endParaRPr lang="ko-KR" altLang="ko-KR" sz="90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맑은 고딕"/>
                        </a:rPr>
                        <a:t>한도서관한책읽기</a:t>
                      </a:r>
                      <a:endParaRPr lang="ko-KR" altLang="ko-KR" sz="90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8580" marR="68580" marT="34290" marB="34290" anchor="ctr"/>
                </a:tc>
              </a:tr>
              <a:tr h="377459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800" b="1">
                          <a:solidFill>
                            <a:srgbClr val="000000"/>
                          </a:solidFill>
                          <a:latin typeface="맑은 고딕"/>
                        </a:rPr>
                        <a:t>목표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7</a:t>
                      </a: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4</a:t>
                      </a: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5</a:t>
                      </a: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맑은 고딕"/>
                        </a:rPr>
                        <a:t>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맑은 고딕"/>
                        </a:rPr>
                        <a:t>40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60</a:t>
                      </a:r>
                      <a:endParaRPr lang="ko-KR" altLang="ko-KR" sz="1200" b="1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200" b="1" smtClean="0">
                          <a:solidFill>
                            <a:srgbClr val="000000"/>
                          </a:solidFill>
                          <a:latin typeface="맑은 고딕"/>
                        </a:rPr>
                        <a:t>9</a:t>
                      </a:r>
                      <a:r>
                        <a:rPr lang="ko-KR" altLang="ko-KR" sz="1200" b="1" smtClean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  <a:endParaRPr lang="ko-KR" altLang="ko-KR" sz="1200" b="1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50</a:t>
                      </a:r>
                      <a:endParaRPr lang="ko-KR" altLang="ko-KR" sz="1200" b="1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8580" marR="68580" marT="34290" marB="34290" anchor="ctr"/>
                </a:tc>
              </a:tr>
              <a:tr h="36236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800" b="1">
                          <a:solidFill>
                            <a:srgbClr val="000000"/>
                          </a:solidFill>
                          <a:latin typeface="맑은 고딕"/>
                        </a:rPr>
                        <a:t>실적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68</a:t>
                      </a:r>
                      <a:endParaRPr lang="ko-KR" altLang="ko-KR" sz="1200" b="1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36</a:t>
                      </a:r>
                      <a:endParaRPr lang="ko-KR" altLang="ko-KR" sz="1200" b="1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6</a:t>
                      </a: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맑은 고딕"/>
                        </a:rPr>
                        <a:t>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맑은 고딕"/>
                        </a:rPr>
                        <a:t>36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34</a:t>
                      </a:r>
                      <a:endParaRPr lang="ko-KR" altLang="ko-KR" sz="1200" b="1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200" b="1" smtClean="0">
                          <a:solidFill>
                            <a:srgbClr val="000000"/>
                          </a:solidFill>
                          <a:latin typeface="맑은 고딕"/>
                        </a:rPr>
                        <a:t>187</a:t>
                      </a:r>
                      <a:endParaRPr lang="ko-KR" altLang="ko-KR" sz="1200" b="1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맑은 고딕"/>
                          <a:cs typeface="맑은 고딕"/>
                        </a:rPr>
                        <a:t>72</a:t>
                      </a:r>
                      <a:endParaRPr lang="ko-KR" altLang="ko-KR" sz="1200" b="1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8580" marR="68580" marT="34290" marB="34290" anchor="ctr"/>
                </a:tc>
              </a:tr>
              <a:tr h="4563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800" b="1">
                          <a:solidFill>
                            <a:srgbClr val="000000"/>
                          </a:solidFill>
                          <a:latin typeface="맑은 고딕"/>
                        </a:rPr>
                        <a:t>달성율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200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97</a:t>
                      </a:r>
                      <a:endParaRPr lang="ko-KR" altLang="ko-KR" sz="1200" b="1">
                        <a:solidFill>
                          <a:srgbClr val="FF0000"/>
                        </a:solidFill>
                        <a:latin typeface="맑은 고딕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200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90</a:t>
                      </a:r>
                      <a:endParaRPr lang="ko-KR" altLang="ko-KR" sz="1200" b="1">
                        <a:solidFill>
                          <a:srgbClr val="FF0000"/>
                        </a:solidFill>
                        <a:latin typeface="맑은 고딕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200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122</a:t>
                      </a:r>
                      <a:endParaRPr lang="ko-KR" altLang="ko-KR" sz="1200" b="1">
                        <a:solidFill>
                          <a:srgbClr val="FF0000"/>
                        </a:solidFill>
                        <a:latin typeface="맑은 고딕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FF0000"/>
                          </a:solidFill>
                          <a:latin typeface="맑은 고딕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200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57</a:t>
                      </a:r>
                      <a:endParaRPr lang="ko-KR" altLang="ko-KR" sz="1200" b="1">
                        <a:solidFill>
                          <a:srgbClr val="FF0000"/>
                        </a:solidFill>
                        <a:latin typeface="맑은 고딕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200" b="1" smtClean="0">
                          <a:solidFill>
                            <a:srgbClr val="FF0000"/>
                          </a:solidFill>
                          <a:latin typeface="맑은 고딕"/>
                        </a:rPr>
                        <a:t>207</a:t>
                      </a:r>
                      <a:endParaRPr lang="ko-KR" altLang="ko-KR" sz="1200" b="1">
                        <a:solidFill>
                          <a:srgbClr val="FF0000"/>
                        </a:solidFill>
                        <a:latin typeface="맑은 고딕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200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144</a:t>
                      </a:r>
                      <a:endParaRPr lang="ko-KR" altLang="ko-KR" sz="1200" b="1">
                        <a:solidFill>
                          <a:srgbClr val="FF0000"/>
                        </a:solidFill>
                        <a:latin typeface="맑은 고딕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30" name="텍스트 개체 틀 2"/>
          <p:cNvSpPr txBox="1"/>
          <p:nvPr/>
        </p:nvSpPr>
        <p:spPr>
          <a:xfrm>
            <a:off x="1670050" y="1105972"/>
            <a:ext cx="6953250" cy="464738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ko-KR"/>
            </a:defPPr>
            <a:lvl1pPr marL="0" algn="r" defTabSz="914400" rtl="0" eaLnBrk="1" latinLnBrk="0" hangingPunct="1">
              <a:defRPr kumimoji="0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ko-KR" altLang="en-US" sz="3000" b="1"/>
              <a:t>        점자도서관 문화프로그램</a:t>
            </a: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gray">
          <a:xfrm>
            <a:off x="3494967" y="1666760"/>
            <a:ext cx="5160941" cy="2131155"/>
          </a:xfrm>
          <a:prstGeom prst="roundRect">
            <a:avLst>
              <a:gd name="adj" fmla="val 17509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B050"/>
            </a:solidFill>
            <a:round/>
          </a:ln>
          <a:effectLst>
            <a:innerShdw blurRad="76200" dist="76200">
              <a:srgbClr val="000000">
                <a:alpha val="50000"/>
              </a:srgbClr>
            </a:innerShdw>
          </a:effectLst>
        </p:spPr>
        <p:txBody>
          <a:bodyPr wrap="none" anchor="ctr"/>
          <a:lstStyle/>
          <a:p>
            <a:pPr lvl="0">
              <a:defRPr lang="ko-KR" altLang="en-US"/>
            </a:pPr>
            <a:endParaRPr lang="ko-KR" altLang="en-US" sz="1350"/>
          </a:p>
        </p:txBody>
      </p:sp>
      <p:grpSp>
        <p:nvGrpSpPr>
          <p:cNvPr id="32" name="Group 8"/>
          <p:cNvGrpSpPr/>
          <p:nvPr/>
        </p:nvGrpSpPr>
        <p:grpSpPr>
          <a:xfrm>
            <a:off x="3323517" y="2145378"/>
            <a:ext cx="458391" cy="456010"/>
            <a:chOff x="579" y="1386"/>
            <a:chExt cx="385" cy="383"/>
          </a:xfrm>
        </p:grpSpPr>
        <p:sp>
          <p:nvSpPr>
            <p:cNvPr id="33" name="Oval 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350"/>
            </a:p>
          </p:txBody>
        </p:sp>
        <p:grpSp>
          <p:nvGrpSpPr>
            <p:cNvPr id="34" name="Group 10"/>
            <p:cNvGrpSpPr/>
            <p:nvPr/>
          </p:nvGrpSpPr>
          <p:grpSpPr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35" name="Oval 1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0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36" name="Oval 1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0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37" name="Oval 1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20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38" name="Oval 1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</p:grpSp>
      </p:grpSp>
      <p:sp>
        <p:nvSpPr>
          <p:cNvPr id="39" name="Text Box 15"/>
          <p:cNvSpPr txBox="1">
            <a:spLocks noChangeArrowheads="1"/>
          </p:cNvSpPr>
          <p:nvPr/>
        </p:nvSpPr>
        <p:spPr bwMode="gray">
          <a:xfrm>
            <a:off x="3404480" y="2197766"/>
            <a:ext cx="285750" cy="369332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 lang="ko-KR" altLang="en-US"/>
            </a:pPr>
            <a:r>
              <a:rPr lang="en-US" altLang="ko-KR" b="1">
                <a:solidFill>
                  <a:srgbClr val="080808"/>
                </a:solidFill>
              </a:rPr>
              <a:t>1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white">
          <a:xfrm>
            <a:off x="3781908" y="1660243"/>
            <a:ext cx="4624233" cy="2192908"/>
          </a:xfrm>
          <a:prstGeom prst="rect">
            <a:avLst/>
          </a:prstGeom>
          <a:noFill/>
          <a:ln w="9525" algn="ctr">
            <a:noFill/>
            <a:miter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defRPr lang="ko-KR" altLang="en-US"/>
            </a:pPr>
            <a:r>
              <a:rPr lang="ko-KR" altLang="en-US" sz="1500" b="1">
                <a:latin typeface="+mn-ea"/>
              </a:rPr>
              <a:t> 점자도서관 </a:t>
            </a:r>
            <a:r>
              <a:rPr lang="en-US" altLang="ko-KR" sz="1500" b="1">
                <a:latin typeface="+mn-ea"/>
              </a:rPr>
              <a:t>: </a:t>
            </a:r>
            <a:r>
              <a:rPr lang="ko-KR" altLang="en-US" sz="1500" b="1">
                <a:latin typeface="+mn-ea"/>
              </a:rPr>
              <a:t>총 </a:t>
            </a:r>
            <a:r>
              <a:rPr lang="en-US" altLang="ko-KR" sz="1500" b="1">
                <a:latin typeface="+mn-ea"/>
              </a:rPr>
              <a:t>7</a:t>
            </a:r>
            <a:r>
              <a:rPr lang="ko-KR" altLang="en-US" sz="1500" b="1">
                <a:latin typeface="+mn-ea"/>
              </a:rPr>
              <a:t>개 중 신설 </a:t>
            </a:r>
            <a:r>
              <a:rPr lang="en-US" altLang="ko-KR" sz="1500" b="1">
                <a:latin typeface="+mn-ea"/>
              </a:rPr>
              <a:t>4</a:t>
            </a:r>
            <a:r>
              <a:rPr lang="ko-KR" altLang="en-US" sz="1500" b="1">
                <a:latin typeface="+mn-ea"/>
              </a:rPr>
              <a:t>개</a:t>
            </a:r>
          </a:p>
          <a:p>
            <a:pPr eaLnBrk="0" hangingPunct="0">
              <a:lnSpc>
                <a:spcPct val="130000"/>
              </a:lnSpc>
              <a:defRPr lang="ko-KR" altLang="en-US"/>
            </a:pPr>
            <a:r>
              <a:rPr lang="en-US" altLang="ko-KR" sz="1500" b="1">
                <a:latin typeface="+mn-ea"/>
              </a:rPr>
              <a:t>①</a:t>
            </a:r>
            <a:r>
              <a:rPr lang="ko-KR" altLang="en-US" sz="1500" b="1">
                <a:latin typeface="+mn-ea"/>
              </a:rPr>
              <a:t> </a:t>
            </a:r>
            <a:r>
              <a:rPr lang="ko-KR" altLang="en-US" sz="1500" b="1">
                <a:solidFill>
                  <a:srgbClr val="FF0000"/>
                </a:solidFill>
                <a:latin typeface="+mn-ea"/>
              </a:rPr>
              <a:t>지정신설</a:t>
            </a:r>
            <a:r>
              <a:rPr lang="ko-KR" altLang="en-US" sz="1500" b="1">
                <a:latin typeface="+mn-ea"/>
              </a:rPr>
              <a:t>        </a:t>
            </a:r>
            <a:r>
              <a:rPr lang="ko-KR" altLang="en-US" sz="1500" b="1">
                <a:solidFill>
                  <a:srgbClr val="FF0000"/>
                </a:solidFill>
                <a:latin typeface="+mn-ea"/>
              </a:rPr>
              <a:t>한도서관한책읽기</a:t>
            </a:r>
            <a:r>
              <a:rPr lang="ko-KR" altLang="en-US" sz="1500" b="1">
                <a:latin typeface="+mn-ea"/>
              </a:rPr>
              <a:t>, </a:t>
            </a:r>
            <a:r>
              <a:rPr lang="ko-KR" altLang="en-US" sz="1500" b="1">
                <a:solidFill>
                  <a:srgbClr val="FF0000"/>
                </a:solidFill>
                <a:latin typeface="+mn-ea"/>
              </a:rPr>
              <a:t>강동독서모임</a:t>
            </a:r>
          </a:p>
          <a:p>
            <a:pPr eaLnBrk="0" hangingPunct="0">
              <a:lnSpc>
                <a:spcPct val="130000"/>
              </a:lnSpc>
              <a:defRPr lang="ko-KR" altLang="en-US"/>
            </a:pPr>
            <a:r>
              <a:rPr lang="ko-KR" altLang="en-US" sz="1500" b="1">
                <a:latin typeface="+mn-ea"/>
              </a:rPr>
              <a:t>② 신규개발        고전인문학강좌와</a:t>
            </a:r>
            <a:r>
              <a:rPr lang="en-US" altLang="ko-KR" sz="1500" b="1">
                <a:latin typeface="+mn-ea"/>
              </a:rPr>
              <a:t> </a:t>
            </a:r>
            <a:r>
              <a:rPr lang="ko-KR" altLang="en-US" sz="1500" b="1">
                <a:latin typeface="+mn-ea"/>
              </a:rPr>
              <a:t>팟캐스트개발</a:t>
            </a:r>
          </a:p>
          <a:p>
            <a:pPr eaLnBrk="0" hangingPunct="0">
              <a:lnSpc>
                <a:spcPct val="130000"/>
              </a:lnSpc>
              <a:defRPr lang="ko-KR" altLang="en-US"/>
            </a:pPr>
            <a:r>
              <a:rPr lang="en-US" altLang="ko-KR" sz="1500" b="1">
                <a:latin typeface="+mn-ea"/>
              </a:rPr>
              <a:t>- </a:t>
            </a:r>
            <a:r>
              <a:rPr lang="ko-KR" altLang="en-US" sz="1500" b="1">
                <a:solidFill>
                  <a:srgbClr val="FF0000"/>
                </a:solidFill>
                <a:latin typeface="+mn-ea"/>
              </a:rPr>
              <a:t>팟빵 열린회전문</a:t>
            </a:r>
            <a:r>
              <a:rPr lang="ko-KR" altLang="en-US" sz="1500" b="1">
                <a:latin typeface="+mn-ea"/>
              </a:rPr>
              <a:t> : 이용자 참여형 방송</a:t>
            </a:r>
            <a:r>
              <a:rPr lang="en-US" altLang="ko-KR" sz="1500" b="1">
                <a:latin typeface="+mn-ea"/>
              </a:rPr>
              <a:t>, </a:t>
            </a:r>
            <a:r>
              <a:rPr lang="ko-KR" altLang="en-US" sz="1500" b="1">
                <a:latin typeface="+mn-ea"/>
              </a:rPr>
              <a:t>재능기부</a:t>
            </a:r>
            <a:r>
              <a:rPr lang="en-US" altLang="ko-KR" sz="1500" b="1">
                <a:latin typeface="+mn-ea"/>
              </a:rPr>
              <a:t>,</a:t>
            </a:r>
          </a:p>
          <a:p>
            <a:pPr eaLnBrk="0" hangingPunct="0">
              <a:lnSpc>
                <a:spcPct val="130000"/>
              </a:lnSpc>
              <a:defRPr lang="ko-KR" altLang="en-US"/>
            </a:pPr>
            <a:r>
              <a:rPr lang="en-US" altLang="ko-KR" sz="1500" b="1">
                <a:latin typeface="+mn-ea"/>
              </a:rPr>
              <a:t>   </a:t>
            </a:r>
            <a:r>
              <a:rPr lang="ko-KR" altLang="en-US" sz="1500" b="1">
                <a:latin typeface="+mn-ea"/>
              </a:rPr>
              <a:t>이용자 기기 파악</a:t>
            </a:r>
            <a:r>
              <a:rPr lang="en-US" altLang="ko-KR" sz="1500" b="1">
                <a:latin typeface="+mn-ea"/>
              </a:rPr>
              <a:t>, </a:t>
            </a:r>
            <a:r>
              <a:rPr lang="ko-KR" altLang="en-US" sz="1500" b="1">
                <a:latin typeface="+mn-ea"/>
              </a:rPr>
              <a:t>쌍방향 독서매체 개발, 홍보</a:t>
            </a:r>
          </a:p>
          <a:p>
            <a:pPr eaLnBrk="0" hangingPunct="0">
              <a:lnSpc>
                <a:spcPct val="130000"/>
              </a:lnSpc>
              <a:defRPr lang="ko-KR" altLang="en-US"/>
            </a:pPr>
            <a:r>
              <a:rPr lang="en-US" altLang="ko-KR" sz="1500" b="1">
                <a:latin typeface="+mn-ea"/>
              </a:rPr>
              <a:t>- </a:t>
            </a:r>
            <a:r>
              <a:rPr lang="ko-KR" altLang="en-US" sz="1500" b="1">
                <a:latin typeface="+mn-ea"/>
              </a:rPr>
              <a:t> 특징 : 이용자 의견 반영  201</a:t>
            </a:r>
            <a:r>
              <a:rPr lang="en-US" altLang="ko-KR" sz="1500" b="1">
                <a:latin typeface="+mn-ea"/>
              </a:rPr>
              <a:t>7</a:t>
            </a:r>
            <a:r>
              <a:rPr lang="ko-KR" altLang="en-US" sz="1500" b="1">
                <a:latin typeface="+mn-ea"/>
              </a:rPr>
              <a:t>년 독서토론과 체계적인 독서지도를 개설 운영함</a:t>
            </a:r>
            <a:r>
              <a:rPr lang="en-US" altLang="ko-KR" sz="1500" b="1">
                <a:latin typeface="+mn-ea"/>
              </a:rPr>
              <a:t>.</a:t>
            </a:r>
            <a:endParaRPr lang="ko-KR" altLang="en-US" sz="1500" b="1">
              <a:latin typeface="+mn-ea"/>
            </a:endParaRPr>
          </a:p>
        </p:txBody>
      </p:sp>
      <p:sp>
        <p:nvSpPr>
          <p:cNvPr id="41" name="오른쪽 화살표 40"/>
          <p:cNvSpPr/>
          <p:nvPr/>
        </p:nvSpPr>
        <p:spPr>
          <a:xfrm>
            <a:off x="4963223" y="2095682"/>
            <a:ext cx="366903" cy="125587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350"/>
          </a:p>
        </p:txBody>
      </p:sp>
      <p:sp>
        <p:nvSpPr>
          <p:cNvPr id="42" name="오른쪽 화살표 41"/>
          <p:cNvSpPr/>
          <p:nvPr/>
        </p:nvSpPr>
        <p:spPr>
          <a:xfrm>
            <a:off x="3709870" y="4667402"/>
            <a:ext cx="239667" cy="1255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350"/>
          </a:p>
        </p:txBody>
      </p:sp>
      <p:sp>
        <p:nvSpPr>
          <p:cNvPr id="44" name="직사각형 43"/>
          <p:cNvSpPr/>
          <p:nvPr/>
        </p:nvSpPr>
        <p:spPr>
          <a:xfrm>
            <a:off x="4472093" y="3290500"/>
            <a:ext cx="24558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350" b="1">
                <a:latin typeface="+mn-ea"/>
              </a:rPr>
              <a:t> </a:t>
            </a:r>
            <a:endParaRPr lang="ko-KR" altLang="en-US" sz="1350"/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>
          <a:xfrm>
            <a:off x="242061" y="718751"/>
            <a:ext cx="138564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68580" tIns="34290" rIns="68580" bIns="34290" anchor="ctr" anchorCtr="0">
            <a:spAutoFit/>
          </a:bodyPr>
          <a:lstStyle/>
          <a:p>
            <a:pPr lvl="0">
              <a:defRPr lang="ko-KR" altLang="en-US"/>
            </a:pPr>
            <a:endParaRPr lang="ko-KR" altLang="en-US" sz="1350"/>
          </a:p>
        </p:txBody>
      </p:sp>
      <p:sp>
        <p:nvSpPr>
          <p:cNvPr id="43" name="오른쪽 화살표 42"/>
          <p:cNvSpPr/>
          <p:nvPr/>
        </p:nvSpPr>
        <p:spPr>
          <a:xfrm>
            <a:off x="4951217" y="2435283"/>
            <a:ext cx="366903" cy="125587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350"/>
          </a:p>
        </p:txBody>
      </p:sp>
      <p:sp>
        <p:nvSpPr>
          <p:cNvPr id="2" name="직사각형 1"/>
          <p:cNvSpPr/>
          <p:nvPr/>
        </p:nvSpPr>
        <p:spPr>
          <a:xfrm>
            <a:off x="3382722" y="4063754"/>
            <a:ext cx="271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 lang="ko-KR" altLang="en-US"/>
            </a:pPr>
            <a:r>
              <a:rPr lang="en-US" altLang="ko-KR" b="1">
                <a:solidFill>
                  <a:srgbClr val="080808"/>
                </a:solidFill>
              </a:rPr>
              <a:t>2</a:t>
            </a:r>
          </a:p>
        </p:txBody>
      </p:sp>
      <p:sp>
        <p:nvSpPr>
          <p:cNvPr id="50" name="직사각형 2"/>
          <p:cNvSpPr/>
          <p:nvPr/>
        </p:nvSpPr>
        <p:spPr>
          <a:xfrm flipV="1">
            <a:off x="3229695" y="1561243"/>
            <a:ext cx="5564981" cy="546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350"/>
          </a:p>
        </p:txBody>
      </p:sp>
    </p:spTree>
    <p:extLst>
      <p:ext uri="{BB962C8B-B14F-4D97-AF65-F5344CB8AC3E}">
        <p14:creationId xmlns="" xmlns:p14="http://schemas.microsoft.com/office/powerpoint/2010/main" val="841075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 txBox="1"/>
          <p:nvPr/>
        </p:nvSpPr>
        <p:spPr>
          <a:xfrm>
            <a:off x="5407968" y="5030109"/>
            <a:ext cx="1935614" cy="2747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kern="1200">
                <a:solidFill>
                  <a:srgbClr val="9D978B"/>
                </a:solidFill>
                <a:latin typeface="KoPub돋움체 Light"/>
                <a:ea typeface="KoPub돋움체 Light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en-US" altLang="ko-KR" sz="1500"/>
              <a:t>Picture description</a:t>
            </a:r>
            <a:endParaRPr lang="ko-KR" altLang="en-US" sz="1500"/>
          </a:p>
        </p:txBody>
      </p:sp>
      <p:sp>
        <p:nvSpPr>
          <p:cNvPr id="3" name="텍스트 개체 틀 2"/>
          <p:cNvSpPr txBox="1"/>
          <p:nvPr/>
        </p:nvSpPr>
        <p:spPr>
          <a:xfrm>
            <a:off x="5725924" y="4824216"/>
            <a:ext cx="1935614" cy="2747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kern="1200">
                <a:solidFill>
                  <a:srgbClr val="9D978B"/>
                </a:solidFill>
                <a:latin typeface="KoPub돋움체 Light"/>
                <a:ea typeface="KoPub돋움체 Light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en-US" altLang="ko-KR" sz="1500"/>
              <a:t>Picture description</a:t>
            </a:r>
            <a:endParaRPr lang="ko-KR" altLang="en-US" sz="1500"/>
          </a:p>
        </p:txBody>
      </p:sp>
      <p:sp>
        <p:nvSpPr>
          <p:cNvPr id="4" name="텍스트 개체 틀 2"/>
          <p:cNvSpPr txBox="1"/>
          <p:nvPr/>
        </p:nvSpPr>
        <p:spPr>
          <a:xfrm>
            <a:off x="5735415" y="5068472"/>
            <a:ext cx="1935614" cy="2747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kern="1200">
                <a:solidFill>
                  <a:srgbClr val="9D978B"/>
                </a:solidFill>
                <a:latin typeface="KoPub돋움체 Light"/>
                <a:ea typeface="KoPub돋움체 Light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ko-KR" altLang="en-US" sz="1200">
                <a:solidFill>
                  <a:schemeClr val="bg1"/>
                </a:solidFill>
              </a:rPr>
              <a:t>사업배경</a:t>
            </a:r>
            <a:r>
              <a:rPr lang="en-US" altLang="ko-KR" sz="1200">
                <a:solidFill>
                  <a:schemeClr val="bg1"/>
                </a:solidFill>
              </a:rPr>
              <a:t>/</a:t>
            </a:r>
            <a:r>
              <a:rPr lang="ko-KR" altLang="en-US" sz="1200">
                <a:solidFill>
                  <a:schemeClr val="bg1"/>
                </a:solidFill>
              </a:rPr>
              <a:t>목적 적합성</a:t>
            </a:r>
            <a:r>
              <a:rPr lang="en-US" altLang="ko-KR" sz="1200">
                <a:solidFill>
                  <a:schemeClr val="bg1"/>
                </a:solidFill>
              </a:rPr>
              <a:t>:</a:t>
            </a:r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3557608" y="4616868"/>
            <a:ext cx="5160941" cy="1052807"/>
          </a:xfrm>
          <a:prstGeom prst="roundRect">
            <a:avLst>
              <a:gd name="adj" fmla="val 17509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lvl="0">
              <a:defRPr lang="ko-KR" altLang="en-US"/>
            </a:pPr>
            <a:endParaRPr lang="ko-KR" altLang="en-US" sz="135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gray">
          <a:xfrm>
            <a:off x="3472100" y="2824038"/>
            <a:ext cx="5198011" cy="1312646"/>
          </a:xfrm>
          <a:prstGeom prst="roundRect">
            <a:avLst>
              <a:gd name="adj" fmla="val 17509"/>
            </a:avLst>
          </a:prstGeom>
          <a:solidFill>
            <a:srgbClr val="E2F6CA"/>
          </a:solidFill>
          <a:ln w="9525">
            <a:solidFill>
              <a:schemeClr val="bg2">
                <a:lumMod val="75000"/>
              </a:schemeClr>
            </a:solidFill>
            <a:round/>
          </a:ln>
          <a:effectLst/>
        </p:spPr>
        <p:txBody>
          <a:bodyPr wrap="none" anchor="ctr"/>
          <a:lstStyle/>
          <a:p>
            <a:pPr lvl="0">
              <a:defRPr lang="ko-KR" altLang="en-US"/>
            </a:pPr>
            <a:endParaRPr lang="ko-KR" altLang="en-US" sz="1350"/>
          </a:p>
        </p:txBody>
      </p:sp>
      <p:grpSp>
        <p:nvGrpSpPr>
          <p:cNvPr id="7" name="Group 21"/>
          <p:cNvGrpSpPr/>
          <p:nvPr/>
        </p:nvGrpSpPr>
        <p:grpSpPr>
          <a:xfrm>
            <a:off x="3286448" y="3488316"/>
            <a:ext cx="458391" cy="456010"/>
            <a:chOff x="579" y="1386"/>
            <a:chExt cx="385" cy="383"/>
          </a:xfrm>
        </p:grpSpPr>
        <p:sp>
          <p:nvSpPr>
            <p:cNvPr id="8" name="Oval 2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350"/>
            </a:p>
          </p:txBody>
        </p:sp>
        <p:grpSp>
          <p:nvGrpSpPr>
            <p:cNvPr id="9" name="Group 23"/>
            <p:cNvGrpSpPr/>
            <p:nvPr/>
          </p:nvGrpSpPr>
          <p:grpSpPr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0" name="Oval 2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80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11" name="Oval 2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0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12" name="Oval 2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20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13" name="Oval 2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</p:grpSp>
      </p:grpSp>
      <p:sp>
        <p:nvSpPr>
          <p:cNvPr id="14" name="Text Box 28"/>
          <p:cNvSpPr txBox="1">
            <a:spLocks noChangeArrowheads="1"/>
          </p:cNvSpPr>
          <p:nvPr/>
        </p:nvSpPr>
        <p:spPr bwMode="gray">
          <a:xfrm>
            <a:off x="3352091" y="3529466"/>
            <a:ext cx="285750" cy="369332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 lang="ko-KR" altLang="en-US"/>
            </a:pPr>
            <a:r>
              <a:rPr lang="en-US" altLang="ko-KR" b="1">
                <a:solidFill>
                  <a:srgbClr val="080808"/>
                </a:solidFill>
              </a:rPr>
              <a:t>2</a:t>
            </a:r>
          </a:p>
        </p:txBody>
      </p:sp>
      <p:sp>
        <p:nvSpPr>
          <p:cNvPr id="15" name="AutoShape 30"/>
          <p:cNvSpPr>
            <a:spLocks noChangeArrowheads="1"/>
          </p:cNvSpPr>
          <p:nvPr/>
        </p:nvSpPr>
        <p:spPr bwMode="gray">
          <a:xfrm>
            <a:off x="3469909" y="4233545"/>
            <a:ext cx="5185655" cy="1397399"/>
          </a:xfrm>
          <a:prstGeom prst="roundRect">
            <a:avLst>
              <a:gd name="adj" fmla="val 17509"/>
            </a:avLst>
          </a:prstGeom>
          <a:solidFill>
            <a:schemeClr val="bg2">
              <a:lumMod val="90000"/>
            </a:schemeClr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lvl="0">
              <a:defRPr lang="ko-KR" altLang="en-US"/>
            </a:pPr>
            <a:endParaRPr lang="ko-KR" altLang="en-US" sz="1350"/>
          </a:p>
        </p:txBody>
      </p:sp>
      <p:grpSp>
        <p:nvGrpSpPr>
          <p:cNvPr id="16" name="Group 34"/>
          <p:cNvGrpSpPr/>
          <p:nvPr/>
        </p:nvGrpSpPr>
        <p:grpSpPr>
          <a:xfrm>
            <a:off x="3298460" y="4412610"/>
            <a:ext cx="458391" cy="456010"/>
            <a:chOff x="579" y="1386"/>
            <a:chExt cx="385" cy="383"/>
          </a:xfrm>
        </p:grpSpPr>
        <p:sp>
          <p:nvSpPr>
            <p:cNvPr id="17" name="Oval 3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350"/>
            </a:p>
          </p:txBody>
        </p:sp>
        <p:grpSp>
          <p:nvGrpSpPr>
            <p:cNvPr id="18" name="Group 36"/>
            <p:cNvGrpSpPr/>
            <p:nvPr/>
          </p:nvGrpSpPr>
          <p:grpSpPr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9" name="Oval 3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80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20" name="Oval 3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0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21" name="Oval 3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20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22" name="Oval 4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</p:grpSp>
      </p:grpSp>
      <p:sp>
        <p:nvSpPr>
          <p:cNvPr id="23" name="Text Box 41"/>
          <p:cNvSpPr txBox="1">
            <a:spLocks noChangeArrowheads="1"/>
          </p:cNvSpPr>
          <p:nvPr/>
        </p:nvSpPr>
        <p:spPr bwMode="gray">
          <a:xfrm>
            <a:off x="3379422" y="4464997"/>
            <a:ext cx="285750" cy="369332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 lang="ko-KR" altLang="en-US"/>
            </a:pPr>
            <a:r>
              <a:rPr lang="en-US" altLang="ko-KR" b="1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white">
          <a:xfrm>
            <a:off x="3741373" y="2937307"/>
            <a:ext cx="4862876" cy="1246495"/>
          </a:xfrm>
          <a:prstGeom prst="rect">
            <a:avLst/>
          </a:prstGeom>
          <a:noFill/>
          <a:ln w="9525" algn="ctr">
            <a:noFill/>
            <a:miter/>
          </a:ln>
          <a:effectLst/>
        </p:spPr>
        <p:txBody>
          <a:bodyPr wrap="square">
            <a:spAutoFit/>
          </a:bodyPr>
          <a:lstStyle/>
          <a:p>
            <a:pPr eaLnBrk="0" hangingPunct="0">
              <a:defRPr lang="ko-KR" altLang="en-US"/>
            </a:pPr>
            <a:r>
              <a:rPr lang="ko-KR" altLang="en-US" sz="1500" b="1">
                <a:latin typeface="+mn-ea"/>
              </a:rPr>
              <a:t>-특화 프로그램 </a:t>
            </a:r>
            <a:r>
              <a:rPr lang="en-US" altLang="ko-KR" sz="1500" b="1">
                <a:latin typeface="+mn-ea"/>
              </a:rPr>
              <a:t>: 69</a:t>
            </a:r>
            <a:r>
              <a:rPr lang="ko-KR" altLang="en-US" sz="1500" b="1">
                <a:latin typeface="+mn-ea"/>
              </a:rPr>
              <a:t>명/</a:t>
            </a:r>
            <a:r>
              <a:rPr lang="en-US" altLang="ko-KR" sz="1500" b="1">
                <a:latin typeface="+mn-ea"/>
              </a:rPr>
              <a:t>390</a:t>
            </a:r>
            <a:r>
              <a:rPr lang="ko-KR" altLang="en-US" sz="1500" b="1">
                <a:latin typeface="+mn-ea"/>
              </a:rPr>
              <a:t>명, 지역사회 물품연계</a:t>
            </a:r>
          </a:p>
          <a:p>
            <a:pPr eaLnBrk="0" hangingPunct="0">
              <a:defRPr lang="ko-KR" altLang="en-US"/>
            </a:pPr>
            <a:r>
              <a:rPr lang="ko-KR" altLang="en-US" sz="1500" b="1">
                <a:latin typeface="+mn-ea"/>
              </a:rPr>
              <a:t>-월계문화정보도서관 연계</a:t>
            </a:r>
            <a:r>
              <a:rPr lang="en-US" altLang="ko-KR" sz="1500" b="1">
                <a:latin typeface="+mn-ea"/>
              </a:rPr>
              <a:t>: </a:t>
            </a:r>
          </a:p>
          <a:p>
            <a:pPr eaLnBrk="0" hangingPunct="0">
              <a:defRPr lang="ko-KR" altLang="en-US"/>
            </a:pPr>
            <a:r>
              <a:rPr lang="ko-KR" altLang="en-US" sz="1500" b="1">
                <a:latin typeface="+mn-ea"/>
              </a:rPr>
              <a:t>찾아가는 이야기교실 개설</a:t>
            </a:r>
            <a:r>
              <a:rPr lang="en-US" altLang="ko-KR" sz="1500" b="1">
                <a:latin typeface="+mn-ea"/>
              </a:rPr>
              <a:t>( 4</a:t>
            </a:r>
            <a:r>
              <a:rPr lang="ko-KR" altLang="en-US" sz="1500" b="1">
                <a:latin typeface="+mn-ea"/>
              </a:rPr>
              <a:t>회</a:t>
            </a:r>
            <a:r>
              <a:rPr lang="en-US" altLang="ko-KR" sz="1500" b="1">
                <a:latin typeface="+mn-ea"/>
              </a:rPr>
              <a:t>), </a:t>
            </a:r>
            <a:r>
              <a:rPr lang="ko-KR" altLang="en-US" sz="1500" b="1">
                <a:latin typeface="+mn-ea"/>
              </a:rPr>
              <a:t>찾아가는 간담회</a:t>
            </a:r>
            <a:r>
              <a:rPr lang="en-US" altLang="ko-KR" sz="1500" b="1">
                <a:latin typeface="+mn-ea"/>
              </a:rPr>
              <a:t>(4</a:t>
            </a:r>
            <a:r>
              <a:rPr lang="ko-KR" altLang="en-US" sz="1500" b="1">
                <a:latin typeface="+mn-ea"/>
              </a:rPr>
              <a:t>회</a:t>
            </a:r>
            <a:r>
              <a:rPr lang="en-US" altLang="ko-KR" sz="1500" b="1">
                <a:latin typeface="+mn-ea"/>
              </a:rPr>
              <a:t>)</a:t>
            </a:r>
          </a:p>
          <a:p>
            <a:pPr eaLnBrk="0" hangingPunct="0">
              <a:defRPr lang="ko-KR" altLang="en-US"/>
            </a:pPr>
            <a:r>
              <a:rPr lang="ko-KR" altLang="en-US" sz="1500" b="1">
                <a:latin typeface="+mn-ea"/>
              </a:rPr>
              <a:t>-가족문화탐방: </a:t>
            </a:r>
            <a:r>
              <a:rPr lang="en-US" altLang="ko-KR" sz="1500" b="1">
                <a:latin typeface="+mn-ea"/>
              </a:rPr>
              <a:t>7</a:t>
            </a:r>
            <a:r>
              <a:rPr lang="ko-KR" altLang="en-US" sz="1500" b="1">
                <a:latin typeface="+mn-ea"/>
              </a:rPr>
              <a:t>회, </a:t>
            </a:r>
            <a:r>
              <a:rPr lang="en-US" altLang="ko-KR" sz="1500" b="1">
                <a:latin typeface="+mn-ea"/>
              </a:rPr>
              <a:t>55</a:t>
            </a:r>
            <a:r>
              <a:rPr lang="ko-KR" altLang="en-US" sz="1500" b="1">
                <a:latin typeface="+mn-ea"/>
              </a:rPr>
              <a:t>명/</a:t>
            </a:r>
            <a:r>
              <a:rPr lang="en-US" altLang="ko-KR" sz="1500" b="1">
                <a:latin typeface="+mn-ea"/>
              </a:rPr>
              <a:t>140</a:t>
            </a:r>
            <a:r>
              <a:rPr lang="ko-KR" altLang="en-US" sz="1500" b="1">
                <a:latin typeface="+mn-ea"/>
              </a:rPr>
              <a:t>명 문화체험과 공연관람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white">
          <a:xfrm>
            <a:off x="3655540" y="4438324"/>
            <a:ext cx="5063009" cy="1015663"/>
          </a:xfrm>
          <a:prstGeom prst="rect">
            <a:avLst/>
          </a:prstGeom>
          <a:noFill/>
          <a:ln w="9525" algn="ctr">
            <a:noFill/>
            <a:miter/>
          </a:ln>
          <a:effectLst/>
        </p:spPr>
        <p:txBody>
          <a:bodyPr wrap="square">
            <a:spAutoFit/>
          </a:bodyPr>
          <a:lstStyle/>
          <a:p>
            <a:pPr eaLnBrk="0" hangingPunct="0">
              <a:defRPr lang="ko-KR" altLang="en-US"/>
            </a:pPr>
            <a:r>
              <a:rPr lang="ko-KR" altLang="en-US" sz="1500" b="1">
                <a:latin typeface="+mn-ea"/>
              </a:rPr>
              <a:t>문제점 : </a:t>
            </a:r>
          </a:p>
          <a:p>
            <a:pPr eaLnBrk="0" hangingPunct="0">
              <a:defRPr lang="ko-KR" altLang="en-US"/>
            </a:pPr>
            <a:r>
              <a:rPr lang="en-US" altLang="ko-KR" sz="1500" b="1">
                <a:latin typeface="+mn-ea"/>
              </a:rPr>
              <a:t>① mp3</a:t>
            </a:r>
            <a:r>
              <a:rPr lang="ko-KR" altLang="en-US" sz="1500" b="1">
                <a:latin typeface="+mn-ea"/>
              </a:rPr>
              <a:t>기기 대출욕구 내년 </a:t>
            </a:r>
            <a:r>
              <a:rPr lang="en-US" altLang="ko-KR" sz="1500" b="1">
                <a:latin typeface="+mn-ea"/>
              </a:rPr>
              <a:t>(</a:t>
            </a:r>
            <a:r>
              <a:rPr lang="ko-KR" altLang="en-US" sz="1500" b="1">
                <a:latin typeface="+mn-ea"/>
              </a:rPr>
              <a:t>자부담으로 구입예정</a:t>
            </a:r>
            <a:r>
              <a:rPr lang="en-US" altLang="ko-KR" sz="1500" b="1">
                <a:latin typeface="+mn-ea"/>
              </a:rPr>
              <a:t>)</a:t>
            </a:r>
          </a:p>
          <a:p>
            <a:pPr eaLnBrk="0" hangingPunct="0">
              <a:defRPr lang="ko-KR" altLang="en-US"/>
            </a:pPr>
            <a:r>
              <a:rPr lang="ko-KR" altLang="en-US" sz="1500" b="1">
                <a:latin typeface="+mn-ea"/>
              </a:rPr>
              <a:t>② 가가호호 방문, 이용자 욕구 및 복지개념 서비스 노력</a:t>
            </a:r>
          </a:p>
          <a:p>
            <a:pPr eaLnBrk="0" hangingPunct="0">
              <a:defRPr lang="ko-KR" altLang="en-US"/>
            </a:pPr>
            <a:r>
              <a:rPr lang="en-US" altLang="ko-KR" sz="1500" b="1">
                <a:latin typeface="+mn-ea"/>
              </a:rPr>
              <a:t>③ </a:t>
            </a:r>
            <a:r>
              <a:rPr lang="ko-KR" altLang="en-US" sz="1500" b="1">
                <a:latin typeface="+mn-ea"/>
              </a:rPr>
              <a:t>홍보</a:t>
            </a:r>
            <a:r>
              <a:rPr lang="en-US" altLang="ko-KR" sz="1500" b="1">
                <a:latin typeface="+mn-ea"/>
              </a:rPr>
              <a:t>: </a:t>
            </a:r>
            <a:r>
              <a:rPr lang="ko-KR" altLang="en-US" sz="1500" b="1">
                <a:latin typeface="+mn-ea"/>
              </a:rPr>
              <a:t>찾아가는이동영화관</a:t>
            </a:r>
            <a:r>
              <a:rPr lang="en-US" altLang="ko-KR" sz="1500" b="1">
                <a:latin typeface="+mn-ea"/>
              </a:rPr>
              <a:t>, </a:t>
            </a:r>
            <a:r>
              <a:rPr lang="ko-KR" altLang="en-US" sz="1500" b="1">
                <a:latin typeface="+mn-ea"/>
              </a:rPr>
              <a:t>신간목록소리잡</a:t>
            </a:r>
            <a:r>
              <a:rPr lang="ko-KR" altLang="en-US" sz="1500" b="1"/>
              <a:t>지</a:t>
            </a:r>
          </a:p>
        </p:txBody>
      </p:sp>
      <p:sp>
        <p:nvSpPr>
          <p:cNvPr id="26" name="직사각형 25"/>
          <p:cNvSpPr/>
          <p:nvPr/>
        </p:nvSpPr>
        <p:spPr>
          <a:xfrm flipV="1">
            <a:off x="187110" y="3632297"/>
            <a:ext cx="2904811" cy="1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350"/>
          </a:p>
        </p:txBody>
      </p:sp>
      <p:graphicFrame>
        <p:nvGraphicFramePr>
          <p:cNvPr id="28" name="표 27"/>
          <p:cNvGraphicFramePr>
            <a:graphicFrameLocks noGrp="1"/>
          </p:cNvGraphicFramePr>
          <p:nvPr/>
        </p:nvGraphicFramePr>
        <p:xfrm>
          <a:off x="98158" y="3734107"/>
          <a:ext cx="3141657" cy="170633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11596"/>
                <a:gridCol w="433911"/>
                <a:gridCol w="419172"/>
                <a:gridCol w="427774"/>
                <a:gridCol w="421467"/>
                <a:gridCol w="520403"/>
                <a:gridCol w="507334"/>
              </a:tblGrid>
              <a:tr h="514350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endParaRPr lang="ko-KR" alt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가족</a:t>
                      </a:r>
                    </a:p>
                    <a:p>
                      <a:pPr algn="ctr">
                        <a:defRPr lang="ko-KR" altLang="en-US"/>
                      </a:pPr>
                      <a:r>
                        <a:rPr lang="ko-KR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독서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기기</a:t>
                      </a:r>
                    </a:p>
                    <a:p>
                      <a:pPr algn="ctr">
                        <a:defRPr lang="ko-KR" altLang="en-US"/>
                      </a:pPr>
                      <a:r>
                        <a:rPr lang="ko-KR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대여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0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생활용구</a:t>
                      </a:r>
                    </a:p>
                    <a:p>
                      <a:pPr algn="ctr">
                        <a:defRPr lang="ko-KR" altLang="en-US"/>
                      </a:pPr>
                      <a:r>
                        <a:rPr lang="ko-KR" altLang="ko-KR" sz="10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보급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0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재가생활</a:t>
                      </a:r>
                    </a:p>
                    <a:p>
                      <a:pPr algn="ctr">
                        <a:defRPr lang="ko-KR" altLang="en-US"/>
                      </a:pPr>
                      <a:r>
                        <a:rPr lang="ko-KR" altLang="ko-KR" sz="10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지원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0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지역사회</a:t>
                      </a:r>
                    </a:p>
                    <a:p>
                      <a:pPr algn="ctr">
                        <a:defRPr lang="ko-KR" altLang="en-US"/>
                      </a:pPr>
                      <a:r>
                        <a:rPr lang="ko-KR" altLang="ko-KR" sz="10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연계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이야기교실</a:t>
                      </a:r>
                    </a:p>
                  </a:txBody>
                  <a:tcPr marL="68580" marR="68580" marT="34290" marB="34290" anchor="ctr"/>
                </a:tc>
              </a:tr>
              <a:tr h="400353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0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목표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140</a:t>
                      </a: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12</a:t>
                      </a: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60</a:t>
                      </a: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35</a:t>
                      </a: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70</a:t>
                      </a: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80</a:t>
                      </a: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406017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0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실적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190</a:t>
                      </a: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25</a:t>
                      </a: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37</a:t>
                      </a: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35</a:t>
                      </a: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103</a:t>
                      </a: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60</a:t>
                      </a:r>
                      <a:endParaRPr lang="ko-KR" altLang="ko-KR" sz="11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374186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ko-KR" sz="10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달성율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74</a:t>
                      </a:r>
                      <a:endParaRPr lang="ko-KR" altLang="ko-KR" sz="1100" b="1">
                        <a:solidFill>
                          <a:srgbClr val="FF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208</a:t>
                      </a:r>
                      <a:endParaRPr lang="ko-KR" altLang="ko-KR" sz="1100" b="1">
                        <a:solidFill>
                          <a:srgbClr val="FF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61</a:t>
                      </a:r>
                      <a:endParaRPr lang="ko-KR" altLang="ko-KR" sz="1100" b="1">
                        <a:solidFill>
                          <a:srgbClr val="FF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100</a:t>
                      </a:r>
                      <a:endParaRPr lang="ko-KR" altLang="ko-KR" sz="1100" b="1">
                        <a:solidFill>
                          <a:srgbClr val="FF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147</a:t>
                      </a:r>
                      <a:endParaRPr lang="ko-KR" altLang="ko-KR" sz="1100" b="1">
                        <a:solidFill>
                          <a:srgbClr val="FF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ko-KR" sz="1100" b="1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75</a:t>
                      </a:r>
                      <a:endParaRPr lang="ko-KR" altLang="ko-KR" sz="1100" b="1">
                        <a:solidFill>
                          <a:srgbClr val="FF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30" name="텍스트 개체 틀 2"/>
          <p:cNvSpPr txBox="1"/>
          <p:nvPr/>
        </p:nvSpPr>
        <p:spPr>
          <a:xfrm>
            <a:off x="1670050" y="1019744"/>
            <a:ext cx="6953250" cy="569619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ko-KR"/>
            </a:defPPr>
            <a:lvl1pPr marL="0" algn="r" defTabSz="914400" rtl="0" eaLnBrk="1" latinLnBrk="0" hangingPunct="1">
              <a:defRPr kumimoji="0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ko-KR" altLang="en-US" sz="3000" b="1"/>
              <a:t>       이동도서관 현황</a:t>
            </a: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gray">
          <a:xfrm>
            <a:off x="3494967" y="1757781"/>
            <a:ext cx="5160941" cy="942374"/>
          </a:xfrm>
          <a:prstGeom prst="roundRect">
            <a:avLst>
              <a:gd name="adj" fmla="val 17509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B050"/>
            </a:solidFill>
            <a:round/>
          </a:ln>
          <a:effectLst/>
        </p:spPr>
        <p:txBody>
          <a:bodyPr wrap="none" anchor="ctr"/>
          <a:lstStyle/>
          <a:p>
            <a:pPr lvl="0">
              <a:defRPr lang="ko-KR" altLang="en-US"/>
            </a:pPr>
            <a:endParaRPr lang="ko-KR" altLang="en-US" sz="1350"/>
          </a:p>
        </p:txBody>
      </p:sp>
      <p:grpSp>
        <p:nvGrpSpPr>
          <p:cNvPr id="32" name="Group 8"/>
          <p:cNvGrpSpPr/>
          <p:nvPr/>
        </p:nvGrpSpPr>
        <p:grpSpPr>
          <a:xfrm>
            <a:off x="3323517" y="2145378"/>
            <a:ext cx="458391" cy="456010"/>
            <a:chOff x="579" y="1386"/>
            <a:chExt cx="385" cy="383"/>
          </a:xfrm>
        </p:grpSpPr>
        <p:sp>
          <p:nvSpPr>
            <p:cNvPr id="33" name="Oval 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350"/>
            </a:p>
          </p:txBody>
        </p:sp>
        <p:grpSp>
          <p:nvGrpSpPr>
            <p:cNvPr id="34" name="Group 10"/>
            <p:cNvGrpSpPr/>
            <p:nvPr/>
          </p:nvGrpSpPr>
          <p:grpSpPr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35" name="Oval 1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80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36" name="Oval 1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0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37" name="Oval 1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20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  <p:sp>
            <p:nvSpPr>
              <p:cNvPr id="38" name="Oval 1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lvl="0">
                  <a:defRPr lang="ko-KR" altLang="en-US"/>
                </a:pPr>
                <a:endParaRPr lang="ko-KR" altLang="en-US" sz="1350"/>
              </a:p>
            </p:txBody>
          </p:sp>
        </p:grpSp>
      </p:grpSp>
      <p:sp>
        <p:nvSpPr>
          <p:cNvPr id="39" name="Text Box 15"/>
          <p:cNvSpPr txBox="1">
            <a:spLocks noChangeArrowheads="1"/>
          </p:cNvSpPr>
          <p:nvPr/>
        </p:nvSpPr>
        <p:spPr bwMode="gray">
          <a:xfrm>
            <a:off x="3404480" y="2197766"/>
            <a:ext cx="285750" cy="369332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 lang="ko-KR" altLang="en-US"/>
            </a:pPr>
            <a:r>
              <a:rPr lang="en-US" altLang="ko-KR" b="1">
                <a:solidFill>
                  <a:srgbClr val="080808"/>
                </a:solidFill>
              </a:rPr>
              <a:t>1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white">
          <a:xfrm>
            <a:off x="3725894" y="1848195"/>
            <a:ext cx="4754120" cy="1015663"/>
          </a:xfrm>
          <a:prstGeom prst="rect">
            <a:avLst/>
          </a:prstGeom>
          <a:noFill/>
          <a:ln w="9525" algn="ctr">
            <a:noFill/>
            <a:miter/>
          </a:ln>
          <a:effectLst/>
        </p:spPr>
        <p:txBody>
          <a:bodyPr wrap="square">
            <a:spAutoFit/>
          </a:bodyPr>
          <a:lstStyle/>
          <a:p>
            <a:pPr eaLnBrk="0" hangingPunct="0">
              <a:defRPr lang="ko-KR" altLang="en-US"/>
            </a:pPr>
            <a:r>
              <a:rPr lang="ko-KR" altLang="en-US" sz="1500" b="1">
                <a:latin typeface="+mn-ea"/>
              </a:rPr>
              <a:t>도서대출 </a:t>
            </a:r>
            <a:r>
              <a:rPr lang="en-US" altLang="ko-KR" sz="1500" b="1">
                <a:latin typeface="+mn-ea"/>
              </a:rPr>
              <a:t>: </a:t>
            </a:r>
            <a:r>
              <a:rPr lang="ko-KR" altLang="en-US" sz="1500" b="1">
                <a:latin typeface="+mn-ea"/>
              </a:rPr>
              <a:t>9</a:t>
            </a:r>
            <a:r>
              <a:rPr lang="en-US" altLang="ko-KR" sz="1500" b="1">
                <a:latin typeface="+mn-ea"/>
              </a:rPr>
              <a:t>2</a:t>
            </a:r>
            <a:r>
              <a:rPr lang="ko-KR" altLang="en-US" sz="1500" b="1">
                <a:latin typeface="+mn-ea"/>
              </a:rPr>
              <a:t>명/</a:t>
            </a:r>
            <a:r>
              <a:rPr lang="en-US" altLang="ko-KR" sz="1500" b="1">
                <a:latin typeface="+mn-ea"/>
              </a:rPr>
              <a:t>1,761</a:t>
            </a:r>
            <a:r>
              <a:rPr lang="ko-KR" altLang="en-US" sz="1500" b="1">
                <a:latin typeface="+mn-ea"/>
              </a:rPr>
              <a:t>명/ 9,</a:t>
            </a:r>
            <a:r>
              <a:rPr lang="en-US" altLang="ko-KR" sz="1500" b="1">
                <a:latin typeface="+mn-ea"/>
              </a:rPr>
              <a:t>871</a:t>
            </a:r>
            <a:r>
              <a:rPr lang="ko-KR" altLang="en-US" sz="1500" b="1">
                <a:latin typeface="+mn-ea"/>
              </a:rPr>
              <a:t>권 대출</a:t>
            </a:r>
          </a:p>
          <a:p>
            <a:pPr eaLnBrk="0" hangingPunct="0">
              <a:defRPr lang="ko-KR" altLang="en-US"/>
            </a:pPr>
            <a:r>
              <a:rPr lang="ko-KR" altLang="en-US" sz="1500" b="1">
                <a:latin typeface="+mn-ea"/>
              </a:rPr>
              <a:t>-</a:t>
            </a:r>
            <a:r>
              <a:rPr lang="ko-KR" altLang="en-US" sz="1500" b="1">
                <a:solidFill>
                  <a:srgbClr val="42C7F1"/>
                </a:solidFill>
                <a:latin typeface="+mn-ea"/>
              </a:rPr>
              <a:t>현황</a:t>
            </a:r>
            <a:r>
              <a:rPr lang="ko-KR" altLang="en-US" sz="1500" b="1">
                <a:latin typeface="+mn-ea"/>
              </a:rPr>
              <a:t> : 재가 독서자 외출 증가, 질환,이사  환경 변화      </a:t>
            </a:r>
          </a:p>
          <a:p>
            <a:pPr eaLnBrk="0" hangingPunct="0">
              <a:defRPr lang="ko-KR" altLang="en-US"/>
            </a:pPr>
            <a:r>
              <a:rPr lang="ko-KR" altLang="en-US" sz="1500" b="1">
                <a:latin typeface="+mn-ea"/>
              </a:rPr>
              <a:t>       직접 방문시 관찰, 경청과 소그룹모임 매우 중요.   </a:t>
            </a:r>
          </a:p>
        </p:txBody>
      </p:sp>
      <p:sp>
        <p:nvSpPr>
          <p:cNvPr id="41" name="오른쪽 화살표 40"/>
          <p:cNvSpPr/>
          <p:nvPr/>
        </p:nvSpPr>
        <p:spPr>
          <a:xfrm>
            <a:off x="3837704" y="2394363"/>
            <a:ext cx="366903" cy="125587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350"/>
          </a:p>
        </p:txBody>
      </p:sp>
      <p:sp>
        <p:nvSpPr>
          <p:cNvPr id="44" name="직사각형 43"/>
          <p:cNvSpPr/>
          <p:nvPr/>
        </p:nvSpPr>
        <p:spPr>
          <a:xfrm>
            <a:off x="4472093" y="3290500"/>
            <a:ext cx="24558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350" b="1">
                <a:latin typeface="+mn-ea"/>
              </a:rPr>
              <a:t> </a:t>
            </a:r>
            <a:endParaRPr lang="ko-KR" altLang="en-US" sz="1350"/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68580" tIns="34290" rIns="68580" bIns="34290" anchor="ctr" anchorCtr="0">
            <a:spAutoFit/>
          </a:bodyPr>
          <a:lstStyle/>
          <a:p>
            <a:pPr lvl="0">
              <a:defRPr lang="ko-KR" altLang="en-US"/>
            </a:pPr>
            <a:endParaRPr lang="ko-KR" altLang="en-US" sz="1350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68580" tIns="34290" rIns="68580" bIns="34290" anchor="ctr" anchorCtr="0">
            <a:spAutoFit/>
          </a:bodyPr>
          <a:lstStyle/>
          <a:p>
            <a:pPr lvl="0">
              <a:defRPr lang="ko-KR" altLang="en-US"/>
            </a:pPr>
            <a:endParaRPr lang="ko-KR" altLang="en-US" sz="1350"/>
          </a:p>
        </p:txBody>
      </p:sp>
      <p:pic>
        <p:nvPicPr>
          <p:cNvPr id="1029" name="Picture 5" descr="\\192.168.0.67\mp3편집5\E_drive\30. 기록사진철 정보문화팀\2017년\이동도서관\가족문화탐방\한옥마을탐방\한옥마을탐방.jpg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-12533915" y="-9335527"/>
            <a:ext cx="1080000" cy="810000"/>
          </a:xfrm>
          <a:prstGeom prst="rect">
            <a:avLst/>
          </a:prstGeom>
          <a:noFill/>
        </p:spPr>
      </p:pic>
      <p:sp>
        <p:nvSpPr>
          <p:cNvPr id="2050" name="직사각형 2"/>
          <p:cNvSpPr/>
          <p:nvPr/>
        </p:nvSpPr>
        <p:spPr>
          <a:xfrm flipV="1">
            <a:off x="3193676" y="1609269"/>
            <a:ext cx="5564981" cy="546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350"/>
          </a:p>
        </p:txBody>
      </p:sp>
    </p:spTree>
    <p:extLst>
      <p:ext uri="{BB962C8B-B14F-4D97-AF65-F5344CB8AC3E}">
        <p14:creationId xmlns="" xmlns:p14="http://schemas.microsoft.com/office/powerpoint/2010/main" val="3591796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0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02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2017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재활자립팀 사업 운영 사항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5" name="차트 4"/>
          <p:cNvGraphicFramePr/>
          <p:nvPr>
            <p:extLst>
              <p:ext uri="{D42A27DB-BD31-4B8C-83A1-F6EECF244321}">
                <p14:modId xmlns="" xmlns:p14="http://schemas.microsoft.com/office/powerpoint/2010/main" val="945226154"/>
              </p:ext>
            </p:extLst>
          </p:nvPr>
        </p:nvGraphicFramePr>
        <p:xfrm>
          <a:off x="384968" y="1253314"/>
          <a:ext cx="6275263" cy="3615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9584" y="5229200"/>
            <a:ext cx="374441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맑은 고딕"/>
                <a:ea typeface="맑은 고딕"/>
              </a:rPr>
              <a:t>※ </a:t>
            </a:r>
            <a:r>
              <a:rPr lang="ko-KR" altLang="en-US" sz="1400" dirty="0" smtClean="0"/>
              <a:t>재가방문보행지도 및 이미용서비스</a:t>
            </a:r>
            <a:r>
              <a:rPr lang="en-US" altLang="ko-KR" sz="14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   식생활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재가관리사업 등 인원 증가</a:t>
            </a:r>
            <a:endParaRPr lang="ko-KR" altLang="en-US" sz="1400" dirty="0"/>
          </a:p>
        </p:txBody>
      </p:sp>
      <p:sp>
        <p:nvSpPr>
          <p:cNvPr id="9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텍스트 개체 틀 2"/>
          <p:cNvSpPr txBox="1"/>
          <p:nvPr/>
        </p:nvSpPr>
        <p:spPr>
          <a:xfrm>
            <a:off x="470746" y="887680"/>
            <a:ext cx="7910330" cy="482450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ko-KR"/>
            </a:defPPr>
            <a:lvl1pPr marL="0" algn="r" defTabSz="914400" rtl="0" eaLnBrk="1" latinLnBrk="0" hangingPunct="1">
              <a:defRPr kumimoji="0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ko-KR" altLang="en-US" sz="3000" b="1"/>
              <a:t>온라인 소리책 </a:t>
            </a:r>
            <a:r>
              <a:rPr lang="en-US" altLang="ko-KR" sz="3000" b="1"/>
              <a:t>/</a:t>
            </a:r>
            <a:r>
              <a:rPr lang="ko-KR" altLang="en-US" sz="3000" b="1"/>
              <a:t> 모바일 소리책 </a:t>
            </a:r>
            <a:r>
              <a:rPr lang="en-US" altLang="ko-KR" sz="3000" b="1"/>
              <a:t>/</a:t>
            </a:r>
            <a:r>
              <a:rPr lang="ko-KR" altLang="en-US" sz="3000" b="1"/>
              <a:t> </a:t>
            </a:r>
            <a:r>
              <a:rPr lang="en-US" altLang="ko-KR" sz="3000" b="1"/>
              <a:t>ARS </a:t>
            </a:r>
            <a:r>
              <a:rPr lang="ko-KR" altLang="en-US" sz="3000" b="1"/>
              <a:t>도서관</a:t>
            </a: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gray">
          <a:xfrm>
            <a:off x="3889332" y="1606657"/>
            <a:ext cx="4812026" cy="2086886"/>
          </a:xfrm>
          <a:prstGeom prst="roundRect">
            <a:avLst>
              <a:gd name="adj" fmla="val 17509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B050"/>
            </a:solidFill>
            <a:round/>
          </a:ln>
          <a:effectLst/>
        </p:spPr>
        <p:txBody>
          <a:bodyPr wrap="none" anchor="ctr"/>
          <a:lstStyle/>
          <a:p>
            <a:pPr lvl="0">
              <a:defRPr lang="ko-KR" altLang="en-US"/>
            </a:pPr>
            <a:endParaRPr lang="ko-KR" altLang="en-US" sz="1350"/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white">
          <a:xfrm>
            <a:off x="3976887" y="1616052"/>
            <a:ext cx="4724470" cy="2100575"/>
          </a:xfrm>
          <a:prstGeom prst="rect">
            <a:avLst/>
          </a:prstGeom>
          <a:noFill/>
          <a:ln w="9525" algn="ctr">
            <a:noFill/>
            <a:miter/>
          </a:ln>
          <a:effectLst/>
        </p:spPr>
        <p:txBody>
          <a:bodyPr wrap="square">
            <a:spAutoFit/>
          </a:bodyPr>
          <a:lstStyle/>
          <a:p>
            <a:pPr marL="257175" indent="-257175" eaLnBrk="0" hangingPunct="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 sz="1500" b="1">
                <a:solidFill>
                  <a:srgbClr val="C00000"/>
                </a:solidFill>
                <a:latin typeface="+mn-ea"/>
              </a:rPr>
              <a:t>소리책 홈페이지 리뉴얼 및 통합페이지 구축</a:t>
            </a:r>
            <a:r>
              <a:rPr lang="en-US" altLang="ko-KR" sz="1350" b="1">
                <a:solidFill>
                  <a:srgbClr val="C00000"/>
                </a:solidFill>
                <a:latin typeface="+mn-ea"/>
              </a:rPr>
              <a:t/>
            </a:r>
            <a:br>
              <a:rPr lang="en-US" altLang="ko-KR" sz="1350" b="1">
                <a:solidFill>
                  <a:srgbClr val="C00000"/>
                </a:solidFill>
                <a:latin typeface="+mn-ea"/>
              </a:rPr>
            </a:br>
            <a:r>
              <a:rPr lang="en-US" altLang="ko-KR" sz="1200" b="1">
                <a:latin typeface="+mn-ea"/>
              </a:rPr>
              <a:t>- TF</a:t>
            </a:r>
            <a:r>
              <a:rPr lang="ko-KR" altLang="en-US" sz="1200" b="1">
                <a:latin typeface="+mn-ea"/>
              </a:rPr>
              <a:t>운영하여 초기 제작부터 팀별 의견을 반영하여 구축</a:t>
            </a:r>
            <a:r>
              <a:rPr lang="en-US" altLang="ko-KR" sz="1200" b="1">
                <a:latin typeface="+mn-ea"/>
              </a:rPr>
              <a:t/>
            </a:r>
            <a:br>
              <a:rPr lang="en-US" altLang="ko-KR" sz="1200" b="1">
                <a:latin typeface="+mn-ea"/>
              </a:rPr>
            </a:br>
            <a:r>
              <a:rPr lang="en-US" altLang="ko-KR" sz="1200" b="1">
                <a:latin typeface="+mn-ea"/>
              </a:rPr>
              <a:t>  </a:t>
            </a:r>
            <a:r>
              <a:rPr lang="ko-KR" altLang="en-US" sz="1200" b="1">
                <a:latin typeface="+mn-ea"/>
              </a:rPr>
              <a:t>테스트 페이지를 각 팀별로 오픈하여 욕구를 반영함</a:t>
            </a:r>
            <a:r>
              <a:rPr lang="en-US" altLang="ko-KR" sz="1200" b="1">
                <a:latin typeface="+mn-ea"/>
              </a:rPr>
              <a:t/>
            </a:r>
            <a:br>
              <a:rPr lang="en-US" altLang="ko-KR" sz="1200" b="1">
                <a:latin typeface="+mn-ea"/>
              </a:rPr>
            </a:br>
            <a:r>
              <a:rPr lang="en-US" altLang="ko-KR" sz="1200" b="1">
                <a:latin typeface="+mn-ea"/>
              </a:rPr>
              <a:t>- </a:t>
            </a:r>
            <a:r>
              <a:rPr lang="ko-KR" altLang="en-US" sz="1200" b="1">
                <a:latin typeface="+mn-ea"/>
              </a:rPr>
              <a:t>복지관</a:t>
            </a:r>
            <a:r>
              <a:rPr lang="en-US" altLang="ko-KR" sz="1200" b="1">
                <a:latin typeface="+mn-ea"/>
              </a:rPr>
              <a:t>/</a:t>
            </a:r>
            <a:r>
              <a:rPr lang="ko-KR" altLang="en-US" sz="1200" b="1">
                <a:latin typeface="+mn-ea"/>
              </a:rPr>
              <a:t>학습지원</a:t>
            </a:r>
            <a:r>
              <a:rPr lang="en-US" altLang="ko-KR" sz="1200" b="1">
                <a:latin typeface="+mn-ea"/>
              </a:rPr>
              <a:t>/</a:t>
            </a:r>
            <a:r>
              <a:rPr lang="ko-KR" altLang="en-US" sz="1200" b="1">
                <a:latin typeface="+mn-ea"/>
              </a:rPr>
              <a:t>생활용구전시장</a:t>
            </a:r>
            <a:r>
              <a:rPr lang="en-US" altLang="ko-KR" sz="1200" b="1">
                <a:latin typeface="+mn-ea"/>
              </a:rPr>
              <a:t>/</a:t>
            </a:r>
            <a:r>
              <a:rPr lang="ko-KR" altLang="en-US" sz="1200" b="1">
                <a:latin typeface="+mn-ea"/>
              </a:rPr>
              <a:t>소리책 </a:t>
            </a:r>
            <a:r>
              <a:rPr lang="en-US" altLang="ko-KR" sz="1200" b="1">
                <a:latin typeface="+mn-ea"/>
              </a:rPr>
              <a:t>4</a:t>
            </a:r>
            <a:r>
              <a:rPr lang="ko-KR" altLang="en-US" sz="1200" b="1">
                <a:latin typeface="+mn-ea"/>
              </a:rPr>
              <a:t>개의 사이트에</a:t>
            </a:r>
            <a:r>
              <a:rPr lang="en-US" altLang="ko-KR" sz="1200" b="1">
                <a:latin typeface="+mn-ea"/>
              </a:rPr>
              <a:t/>
            </a:r>
            <a:br>
              <a:rPr lang="en-US" altLang="ko-KR" sz="1200" b="1">
                <a:latin typeface="+mn-ea"/>
              </a:rPr>
            </a:br>
            <a:r>
              <a:rPr lang="ko-KR" altLang="en-US" sz="1200" b="1">
                <a:latin typeface="+mn-ea"/>
              </a:rPr>
              <a:t> 해당하는 자료의 통합검색 구현</a:t>
            </a:r>
            <a:r>
              <a:rPr lang="en-US" altLang="ko-KR" sz="1200" b="1">
                <a:latin typeface="+mn-ea"/>
              </a:rPr>
              <a:t/>
            </a:r>
            <a:br>
              <a:rPr lang="en-US" altLang="ko-KR" sz="1200" b="1">
                <a:latin typeface="+mn-ea"/>
              </a:rPr>
            </a:br>
            <a:r>
              <a:rPr lang="en-US" altLang="ko-KR" sz="1200" b="1">
                <a:latin typeface="+mn-ea"/>
              </a:rPr>
              <a:t>- </a:t>
            </a:r>
            <a:r>
              <a:rPr lang="ko-KR" altLang="en-US" sz="1200" b="1">
                <a:latin typeface="+mn-ea"/>
              </a:rPr>
              <a:t>복지관 공지를 소리책에서 확인 가능하도록 분류하여 </a:t>
            </a:r>
            <a:r>
              <a:rPr lang="en-US" altLang="ko-KR" sz="1200" b="1">
                <a:latin typeface="+mn-ea"/>
              </a:rPr>
              <a:t/>
            </a:r>
            <a:br>
              <a:rPr lang="en-US" altLang="ko-KR" sz="1200" b="1">
                <a:latin typeface="+mn-ea"/>
              </a:rPr>
            </a:br>
            <a:r>
              <a:rPr lang="en-US" altLang="ko-KR" sz="1200" b="1">
                <a:latin typeface="+mn-ea"/>
              </a:rPr>
              <a:t> </a:t>
            </a:r>
            <a:r>
              <a:rPr lang="ko-KR" altLang="en-US" sz="1200" b="1">
                <a:latin typeface="+mn-ea"/>
              </a:rPr>
              <a:t>게시판 구축</a:t>
            </a:r>
            <a:endParaRPr lang="en-US" altLang="ko-KR" sz="1200" b="1">
              <a:latin typeface="+mn-ea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4583535" y="3290500"/>
            <a:ext cx="24558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350" b="1">
                <a:latin typeface="+mn-ea"/>
              </a:rPr>
              <a:t> </a:t>
            </a:r>
            <a:endParaRPr lang="ko-KR" altLang="en-US" sz="1350"/>
          </a:p>
        </p:txBody>
      </p:sp>
      <p:sp>
        <p:nvSpPr>
          <p:cNvPr id="46" name="AutoShape 17"/>
          <p:cNvSpPr>
            <a:spLocks noChangeArrowheads="1"/>
          </p:cNvSpPr>
          <p:nvPr/>
        </p:nvSpPr>
        <p:spPr bwMode="gray">
          <a:xfrm>
            <a:off x="3889332" y="3802544"/>
            <a:ext cx="4812026" cy="2076078"/>
          </a:xfrm>
          <a:prstGeom prst="roundRect">
            <a:avLst>
              <a:gd name="adj" fmla="val 17509"/>
            </a:avLst>
          </a:prstGeom>
          <a:solidFill>
            <a:srgbClr val="E2F6CA"/>
          </a:solidFill>
          <a:ln w="9525">
            <a:solidFill>
              <a:schemeClr val="bg2">
                <a:lumMod val="75000"/>
              </a:schemeClr>
            </a:solidFill>
            <a:round/>
          </a:ln>
          <a:effectLst/>
        </p:spPr>
        <p:txBody>
          <a:bodyPr wrap="none" anchor="ctr"/>
          <a:lstStyle/>
          <a:p>
            <a:pPr marL="257175" indent="-257175" eaLnBrk="0" hangingPunct="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 sz="1500" b="1">
                <a:solidFill>
                  <a:srgbClr val="C00000"/>
                </a:solidFill>
                <a:latin typeface="+mn-ea"/>
              </a:rPr>
              <a:t>모바일 소리책 개편</a:t>
            </a:r>
            <a:r>
              <a:rPr lang="en-US" altLang="ko-KR" sz="1350" b="1">
                <a:latin typeface="+mn-ea"/>
              </a:rPr>
              <a:t/>
            </a:r>
            <a:br>
              <a:rPr lang="en-US" altLang="ko-KR" sz="1350" b="1">
                <a:latin typeface="+mn-ea"/>
              </a:rPr>
            </a:br>
            <a:r>
              <a:rPr lang="en-US" altLang="ko-KR" sz="1200" b="1">
                <a:latin typeface="+mn-ea"/>
              </a:rPr>
              <a:t>- 2014</a:t>
            </a:r>
            <a:r>
              <a:rPr lang="ko-KR" altLang="en-US" sz="1200" b="1">
                <a:latin typeface="+mn-ea"/>
              </a:rPr>
              <a:t>년 개발 이후</a:t>
            </a:r>
            <a:r>
              <a:rPr lang="en-US" altLang="ko-KR" sz="1200" b="1">
                <a:latin typeface="+mn-ea"/>
              </a:rPr>
              <a:t>, OS</a:t>
            </a:r>
            <a:r>
              <a:rPr lang="ko-KR" altLang="en-US" sz="1200" b="1">
                <a:latin typeface="+mn-ea"/>
              </a:rPr>
              <a:t>환경 변화에 따른 에러를 해결하고 </a:t>
            </a:r>
            <a:r>
              <a:rPr lang="en-US" altLang="ko-KR" sz="1200" b="1">
                <a:latin typeface="+mn-ea"/>
              </a:rPr>
              <a:t/>
            </a:r>
            <a:br>
              <a:rPr lang="en-US" altLang="ko-KR" sz="1200" b="1">
                <a:latin typeface="+mn-ea"/>
              </a:rPr>
            </a:br>
            <a:r>
              <a:rPr lang="ko-KR" altLang="en-US" sz="1200" b="1">
                <a:latin typeface="+mn-ea"/>
              </a:rPr>
              <a:t>이용자들의 욕구에 따라 전</a:t>
            </a:r>
            <a:r>
              <a:rPr lang="en-US" altLang="ko-KR" sz="1200" b="1">
                <a:latin typeface="+mn-ea"/>
              </a:rPr>
              <a:t>/</a:t>
            </a:r>
            <a:r>
              <a:rPr lang="ko-KR" altLang="en-US" sz="1200" b="1">
                <a:latin typeface="+mn-ea"/>
              </a:rPr>
              <a:t>후진 기능 등을 추가한 모바일 </a:t>
            </a:r>
            <a:r>
              <a:rPr lang="en-US" altLang="ko-KR" sz="1200" b="1">
                <a:latin typeface="+mn-ea"/>
              </a:rPr>
              <a:t/>
            </a:r>
            <a:br>
              <a:rPr lang="en-US" altLang="ko-KR" sz="1200" b="1">
                <a:latin typeface="+mn-ea"/>
              </a:rPr>
            </a:br>
            <a:r>
              <a:rPr lang="ko-KR" altLang="en-US" sz="1200" b="1">
                <a:latin typeface="+mn-ea"/>
              </a:rPr>
              <a:t>소리책을 구축하였다</a:t>
            </a:r>
            <a:r>
              <a:rPr lang="en-US" altLang="ko-KR" sz="1200" b="1">
                <a:latin typeface="+mn-ea"/>
              </a:rPr>
              <a:t>.</a:t>
            </a:r>
            <a:br>
              <a:rPr lang="en-US" altLang="ko-KR" sz="1200" b="1">
                <a:latin typeface="+mn-ea"/>
              </a:rPr>
            </a:br>
            <a:r>
              <a:rPr lang="en-US" altLang="ko-KR" sz="1200" b="1">
                <a:latin typeface="+mn-ea"/>
              </a:rPr>
              <a:t>- </a:t>
            </a:r>
            <a:r>
              <a:rPr lang="ko-KR" altLang="en-US" sz="1200" b="1">
                <a:latin typeface="+mn-ea"/>
              </a:rPr>
              <a:t>모바일 이용자가 온라인 소리책 이용자보다 </a:t>
            </a:r>
            <a:r>
              <a:rPr lang="en-US" altLang="ko-KR" sz="1200" b="1">
                <a:latin typeface="+mn-ea"/>
              </a:rPr>
              <a:t>400</a:t>
            </a:r>
            <a:r>
              <a:rPr lang="ko-KR" altLang="en-US" sz="1200" b="1">
                <a:latin typeface="+mn-ea"/>
              </a:rPr>
              <a:t>명 가량 많고</a:t>
            </a:r>
            <a:r>
              <a:rPr lang="en-US" altLang="ko-KR" sz="1200" b="1">
                <a:latin typeface="+mn-ea"/>
              </a:rPr>
              <a:t>,</a:t>
            </a:r>
            <a:br>
              <a:rPr lang="en-US" altLang="ko-KR" sz="1200" b="1">
                <a:latin typeface="+mn-ea"/>
              </a:rPr>
            </a:br>
            <a:r>
              <a:rPr lang="ko-KR" altLang="en-US" sz="1200" b="1">
                <a:latin typeface="+mn-ea"/>
              </a:rPr>
              <a:t>점차 모바일 이용자가 증가하면서 모바일에 대한 요구사항이</a:t>
            </a:r>
            <a:r>
              <a:rPr lang="en-US" altLang="ko-KR" sz="1200" b="1">
                <a:latin typeface="+mn-ea"/>
              </a:rPr>
              <a:t/>
            </a:r>
            <a:br>
              <a:rPr lang="en-US" altLang="ko-KR" sz="1200" b="1">
                <a:latin typeface="+mn-ea"/>
              </a:rPr>
            </a:br>
            <a:r>
              <a:rPr lang="ko-KR" altLang="en-US" sz="1200" b="1">
                <a:latin typeface="+mn-ea"/>
              </a:rPr>
              <a:t>증가할 것으로 예측된다</a:t>
            </a:r>
            <a:r>
              <a:rPr lang="en-US" altLang="ko-KR" sz="1200" b="1">
                <a:latin typeface="+mn-ea"/>
              </a:rPr>
              <a:t>.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 cstate="print"/>
          <a:srcRect l="4360" t="14800" r="5630" b="1370"/>
          <a:stretch>
            <a:fillRect/>
          </a:stretch>
        </p:blipFill>
        <p:spPr>
          <a:xfrm>
            <a:off x="346479" y="3493798"/>
            <a:ext cx="3192744" cy="247964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 flipV="1">
            <a:off x="10564" y="1405162"/>
            <a:ext cx="8830696" cy="546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350"/>
          </a:p>
        </p:txBody>
      </p:sp>
      <p:pic>
        <p:nvPicPr>
          <p:cNvPr id="1027" name="_x226705072" descr="EMB000049ec0bac"/>
          <p:cNvPicPr>
            <a:picLocks noChangeAspect="1" noChangeArrowheads="1"/>
          </p:cNvPicPr>
          <p:nvPr/>
        </p:nvPicPr>
        <p:blipFill rotWithShape="1">
          <a:blip r:embed="rId3" cstate="print"/>
          <a:srcRect l="14230" t="9840" r="12860" b="10180"/>
          <a:stretch>
            <a:fillRect/>
          </a:stretch>
        </p:blipFill>
        <p:spPr>
          <a:xfrm>
            <a:off x="676896" y="1606658"/>
            <a:ext cx="2512219" cy="1887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02425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 txBox="1"/>
          <p:nvPr/>
        </p:nvSpPr>
        <p:spPr>
          <a:xfrm>
            <a:off x="10564" y="960578"/>
            <a:ext cx="2315124" cy="482450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ko-KR"/>
            </a:defPPr>
            <a:lvl1pPr marL="0" algn="r" defTabSz="914400" rtl="0" eaLnBrk="1" latinLnBrk="0" hangingPunct="1">
              <a:defRPr kumimoji="0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ko-KR" altLang="en-US" sz="3000" b="1">
                <a:solidFill>
                  <a:prstClr val="black"/>
                </a:solidFill>
              </a:rPr>
              <a:t>정보화 교육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4473497" y="1717016"/>
            <a:ext cx="4111274" cy="1312859"/>
          </a:xfrm>
          <a:prstGeom prst="roundRect">
            <a:avLst>
              <a:gd name="adj" fmla="val 17509"/>
            </a:avLst>
          </a:prstGeom>
          <a:solidFill>
            <a:srgbClr val="E0773C">
              <a:lumMod val="40000"/>
              <a:lumOff val="60000"/>
            </a:srgbClr>
          </a:solidFill>
          <a:ln w="9525">
            <a:solidFill>
              <a:srgbClr val="00B050"/>
            </a:solidFill>
            <a:round/>
          </a:ln>
          <a:effectLst/>
        </p:spPr>
        <p:txBody>
          <a:bodyPr wrap="none" anchor="ctr"/>
          <a:lstStyle/>
          <a:p>
            <a:pPr defTabSz="685800" latinLnBrk="0">
              <a:spcBef>
                <a:spcPct val="0"/>
              </a:spcBef>
              <a:spcAft>
                <a:spcPct val="0"/>
              </a:spcAft>
              <a:defRPr lang="ko-KR" altLang="en-US"/>
            </a:pPr>
            <a:endParaRPr lang="ko-KR" altLang="en-US" sz="1350" spc="4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4945692" y="2142430"/>
          <a:ext cx="3261951" cy="793088"/>
        </p:xfrm>
        <a:graphic>
          <a:graphicData uri="http://schemas.openxmlformats.org/drawingml/2006/table">
            <a:tbl>
              <a:tblPr firstRow="1" bandRow="1"/>
              <a:tblGrid>
                <a:gridCol w="815488"/>
                <a:gridCol w="815488"/>
                <a:gridCol w="974894"/>
                <a:gridCol w="656081"/>
              </a:tblGrid>
              <a:tr h="194462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000"/>
                        <a:t>구분</a:t>
                      </a:r>
                    </a:p>
                  </a:txBody>
                  <a:tcPr marL="45872" marR="45872" marT="22936" marB="229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7BB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000"/>
                        <a:t>강좌수</a:t>
                      </a:r>
                    </a:p>
                  </a:txBody>
                  <a:tcPr marL="45872" marR="45872" marT="22936" marB="229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7BB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000"/>
                        <a:t>연간교육시간</a:t>
                      </a:r>
                    </a:p>
                  </a:txBody>
                  <a:tcPr marL="45872" marR="45872" marT="22936" marB="229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7BB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000"/>
                        <a:t>연인원</a:t>
                      </a:r>
                    </a:p>
                  </a:txBody>
                  <a:tcPr marL="45872" marR="45872" marT="22936" marB="229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7BB4"/>
                    </a:solidFill>
                  </a:tcPr>
                </a:tc>
              </a:tr>
              <a:tr h="194462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000" b="1"/>
                        <a:t>계획</a:t>
                      </a:r>
                    </a:p>
                  </a:txBody>
                  <a:tcPr marL="45872" marR="45872" marT="22936" marB="229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7B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000" b="1"/>
                        <a:t>50</a:t>
                      </a:r>
                      <a:r>
                        <a:rPr lang="ko-KR" altLang="en-US" sz="1000" b="1"/>
                        <a:t>강좌</a:t>
                      </a:r>
                    </a:p>
                  </a:txBody>
                  <a:tcPr marL="45872" marR="45872" marT="22936" marB="229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7B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000" b="1"/>
                        <a:t>800</a:t>
                      </a:r>
                      <a:r>
                        <a:rPr lang="ko-KR" altLang="en-US" sz="1000" b="1"/>
                        <a:t>시간</a:t>
                      </a:r>
                    </a:p>
                  </a:txBody>
                  <a:tcPr marL="45872" marR="45872" marT="22936" marB="229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7B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000" b="1"/>
                        <a:t>500</a:t>
                      </a:r>
                      <a:r>
                        <a:rPr lang="ko-KR" altLang="en-US" sz="1000" b="1"/>
                        <a:t>명</a:t>
                      </a:r>
                    </a:p>
                  </a:txBody>
                  <a:tcPr marL="45872" marR="45872" marT="22936" marB="229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7BB4">
                        <a:tint val="40000"/>
                      </a:srgbClr>
                    </a:solidFill>
                  </a:tcPr>
                </a:tc>
              </a:tr>
              <a:tr h="194462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000" b="1"/>
                        <a:t>실행</a:t>
                      </a:r>
                    </a:p>
                  </a:txBody>
                  <a:tcPr marL="45872" marR="45872" marT="22936" marB="229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7B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000" b="1"/>
                        <a:t>68</a:t>
                      </a:r>
                      <a:r>
                        <a:rPr lang="ko-KR" altLang="en-US" sz="1000" b="1"/>
                        <a:t>강좌</a:t>
                      </a:r>
                    </a:p>
                  </a:txBody>
                  <a:tcPr marL="45872" marR="45872" marT="22936" marB="229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7B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000" b="1"/>
                        <a:t>1,316</a:t>
                      </a:r>
                      <a:r>
                        <a:rPr lang="ko-KR" altLang="en-US" sz="1000" b="1"/>
                        <a:t>시간</a:t>
                      </a:r>
                    </a:p>
                  </a:txBody>
                  <a:tcPr marL="45872" marR="45872" marT="22936" marB="229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7B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000" b="1"/>
                        <a:t>550</a:t>
                      </a:r>
                      <a:r>
                        <a:rPr lang="ko-KR" altLang="en-US" sz="1000" b="1"/>
                        <a:t>명</a:t>
                      </a:r>
                    </a:p>
                  </a:txBody>
                  <a:tcPr marL="45872" marR="45872" marT="22936" marB="229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7BB4">
                        <a:tint val="20000"/>
                      </a:srgbClr>
                    </a:solidFill>
                  </a:tcPr>
                </a:tc>
              </a:tr>
              <a:tr h="194462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000" b="1"/>
                        <a:t>달성률</a:t>
                      </a:r>
                    </a:p>
                  </a:txBody>
                  <a:tcPr marL="45872" marR="45872" marT="22936" marB="229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7B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000" b="1"/>
                        <a:t>136%</a:t>
                      </a:r>
                      <a:endParaRPr lang="ko-KR" altLang="en-US" sz="1000" b="1"/>
                    </a:p>
                  </a:txBody>
                  <a:tcPr marL="45872" marR="45872" marT="22936" marB="229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7B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000" b="1"/>
                        <a:t>164.5%</a:t>
                      </a:r>
                      <a:endParaRPr lang="ko-KR" altLang="en-US" sz="1000" b="1"/>
                    </a:p>
                  </a:txBody>
                  <a:tcPr marL="45872" marR="45872" marT="22936" marB="229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7B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000" b="1"/>
                        <a:t>110%</a:t>
                      </a:r>
                      <a:endParaRPr lang="ko-KR" altLang="en-US" sz="1000" b="1"/>
                    </a:p>
                  </a:txBody>
                  <a:tcPr marL="45872" marR="45872" marT="22936" marB="229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7BB4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9" name="그룹 8"/>
          <p:cNvGrpSpPr/>
          <p:nvPr/>
        </p:nvGrpSpPr>
        <p:grpSpPr>
          <a:xfrm>
            <a:off x="4217449" y="1779153"/>
            <a:ext cx="512099" cy="456010"/>
            <a:chOff x="590446" y="1671115"/>
            <a:chExt cx="682799" cy="608013"/>
          </a:xfrm>
        </p:grpSpPr>
        <p:grpSp>
          <p:nvGrpSpPr>
            <p:cNvPr id="10" name="Group 8"/>
            <p:cNvGrpSpPr/>
            <p:nvPr/>
          </p:nvGrpSpPr>
          <p:grpSpPr>
            <a:xfrm>
              <a:off x="590446" y="1671115"/>
              <a:ext cx="682799" cy="608013"/>
              <a:chOff x="579" y="1386"/>
              <a:chExt cx="385" cy="383"/>
            </a:xfrm>
          </p:grpSpPr>
          <p:sp>
            <p:nvSpPr>
              <p:cNvPr id="12" name="Oval 9"/>
              <p:cNvSpPr>
                <a:spLocks noChangeArrowheads="1"/>
              </p:cNvSpPr>
              <p:nvPr/>
            </p:nvSpPr>
            <p:spPr bwMode="gray">
              <a:xfrm>
                <a:off x="579" y="1386"/>
                <a:ext cx="385" cy="383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defRPr lang="ko-KR" altLang="en-US"/>
                </a:pPr>
                <a:endParaRPr lang="ko-KR" alt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3" name="Group 10"/>
              <p:cNvGrpSpPr/>
              <p:nvPr/>
            </p:nvGrpSpPr>
            <p:grpSpPr>
              <a:xfrm>
                <a:off x="587" y="1392"/>
                <a:ext cx="369" cy="369"/>
                <a:chOff x="587" y="1392"/>
                <a:chExt cx="369" cy="369"/>
              </a:xfrm>
            </p:grpSpPr>
            <p:sp>
              <p:nvSpPr>
                <p:cNvPr id="14" name="Oval 11"/>
                <p:cNvSpPr>
                  <a:spLocks noChangeArrowheads="1"/>
                </p:cNvSpPr>
                <p:nvPr/>
              </p:nvSpPr>
              <p:spPr bwMode="gray">
                <a:xfrm>
                  <a:off x="587" y="1392"/>
                  <a:ext cx="369" cy="36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80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 lang="ko-KR" altLang="en-US"/>
                  </a:pPr>
                  <a:endParaRPr lang="ko-KR" alt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" name="Oval 12"/>
                <p:cNvSpPr>
                  <a:spLocks noChangeArrowheads="1"/>
                </p:cNvSpPr>
                <p:nvPr/>
              </p:nvSpPr>
              <p:spPr bwMode="gray">
                <a:xfrm>
                  <a:off x="592" y="1394"/>
                  <a:ext cx="359" cy="3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0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 lang="ko-KR" altLang="en-US"/>
                  </a:pPr>
                  <a:endParaRPr lang="ko-KR" alt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" name="Oval 13"/>
                <p:cNvSpPr>
                  <a:spLocks noChangeArrowheads="1"/>
                </p:cNvSpPr>
                <p:nvPr/>
              </p:nvSpPr>
              <p:spPr bwMode="gray">
                <a:xfrm>
                  <a:off x="596" y="1397"/>
                  <a:ext cx="342" cy="3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20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 lang="ko-KR" altLang="en-US"/>
                  </a:pPr>
                  <a:endParaRPr lang="ko-KR" alt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" name="Oval 14"/>
                <p:cNvSpPr>
                  <a:spLocks noChangeArrowheads="1"/>
                </p:cNvSpPr>
                <p:nvPr/>
              </p:nvSpPr>
              <p:spPr bwMode="gray">
                <a:xfrm>
                  <a:off x="615" y="1407"/>
                  <a:ext cx="305" cy="2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 lang="ko-KR" altLang="en-US"/>
                  </a:pPr>
                  <a:endParaRPr lang="ko-KR" alt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11" name="Text Box 15"/>
            <p:cNvSpPr txBox="1">
              <a:spLocks noChangeArrowheads="1"/>
            </p:cNvSpPr>
            <p:nvPr/>
          </p:nvSpPr>
          <p:spPr bwMode="gray">
            <a:xfrm>
              <a:off x="644421" y="1755375"/>
              <a:ext cx="574848" cy="492442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 lang="ko-KR" altLang="en-US"/>
              </a:pPr>
              <a:r>
                <a:rPr lang="en-US" altLang="ko-KR" b="1">
                  <a:solidFill>
                    <a:srgbClr val="080808"/>
                  </a:solidFill>
                </a:rPr>
                <a:t>1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724227" y="1842348"/>
            <a:ext cx="153108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500" b="1">
                <a:solidFill>
                  <a:prstClr val="black"/>
                </a:solidFill>
                <a:latin typeface="Calibri"/>
              </a:rPr>
              <a:t>성과</a:t>
            </a: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gray">
          <a:xfrm>
            <a:off x="4473497" y="3370036"/>
            <a:ext cx="4111274" cy="2143339"/>
          </a:xfrm>
          <a:prstGeom prst="roundRect">
            <a:avLst>
              <a:gd name="adj" fmla="val 17509"/>
            </a:avLst>
          </a:prstGeom>
          <a:solidFill>
            <a:srgbClr val="E2F6CA"/>
          </a:solidFill>
          <a:ln w="9525">
            <a:solidFill>
              <a:srgbClr val="E7ECED">
                <a:lumMod val="75000"/>
              </a:srgbClr>
            </a:solidFill>
            <a:round/>
          </a:ln>
          <a:effectLst/>
        </p:spPr>
        <p:txBody>
          <a:bodyPr wrap="none" anchor="ctr"/>
          <a:lstStyle/>
          <a:p>
            <a:pPr defTabSz="685800" latinLnBrk="0">
              <a:spcBef>
                <a:spcPct val="0"/>
              </a:spcBef>
              <a:spcAft>
                <a:spcPct val="0"/>
              </a:spcAft>
              <a:defRPr lang="ko-KR" altLang="en-US"/>
            </a:pPr>
            <a:endParaRPr lang="ko-KR" altLang="en-US" sz="1350" spc="4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4211463" y="3450570"/>
            <a:ext cx="512099" cy="456010"/>
            <a:chOff x="590446" y="1671115"/>
            <a:chExt cx="682799" cy="608013"/>
          </a:xfrm>
        </p:grpSpPr>
        <p:grpSp>
          <p:nvGrpSpPr>
            <p:cNvPr id="21" name="Group 8"/>
            <p:cNvGrpSpPr/>
            <p:nvPr/>
          </p:nvGrpSpPr>
          <p:grpSpPr>
            <a:xfrm>
              <a:off x="590446" y="1671115"/>
              <a:ext cx="682799" cy="608013"/>
              <a:chOff x="579" y="1386"/>
              <a:chExt cx="385" cy="383"/>
            </a:xfrm>
          </p:grpSpPr>
          <p:sp>
            <p:nvSpPr>
              <p:cNvPr id="23" name="Oval 9"/>
              <p:cNvSpPr>
                <a:spLocks noChangeArrowheads="1"/>
              </p:cNvSpPr>
              <p:nvPr/>
            </p:nvSpPr>
            <p:spPr bwMode="gray">
              <a:xfrm>
                <a:off x="579" y="1386"/>
                <a:ext cx="385" cy="383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defRPr lang="ko-KR" altLang="en-US"/>
                </a:pPr>
                <a:endParaRPr lang="ko-KR" alt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24" name="Group 10"/>
              <p:cNvGrpSpPr/>
              <p:nvPr/>
            </p:nvGrpSpPr>
            <p:grpSpPr>
              <a:xfrm>
                <a:off x="587" y="1392"/>
                <a:ext cx="369" cy="369"/>
                <a:chOff x="587" y="1392"/>
                <a:chExt cx="369" cy="369"/>
              </a:xfrm>
            </p:grpSpPr>
            <p:sp>
              <p:nvSpPr>
                <p:cNvPr id="25" name="Oval 11"/>
                <p:cNvSpPr>
                  <a:spLocks noChangeArrowheads="1"/>
                </p:cNvSpPr>
                <p:nvPr/>
              </p:nvSpPr>
              <p:spPr bwMode="gray">
                <a:xfrm>
                  <a:off x="587" y="1392"/>
                  <a:ext cx="369" cy="36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80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 lang="ko-KR" altLang="en-US"/>
                  </a:pPr>
                  <a:endParaRPr lang="ko-KR" alt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" name="Oval 12"/>
                <p:cNvSpPr>
                  <a:spLocks noChangeArrowheads="1"/>
                </p:cNvSpPr>
                <p:nvPr/>
              </p:nvSpPr>
              <p:spPr bwMode="gray">
                <a:xfrm>
                  <a:off x="592" y="1394"/>
                  <a:ext cx="359" cy="3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0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 lang="ko-KR" altLang="en-US"/>
                  </a:pPr>
                  <a:endParaRPr lang="ko-KR" alt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" name="Oval 13"/>
                <p:cNvSpPr>
                  <a:spLocks noChangeArrowheads="1"/>
                </p:cNvSpPr>
                <p:nvPr/>
              </p:nvSpPr>
              <p:spPr bwMode="gray">
                <a:xfrm>
                  <a:off x="596" y="1397"/>
                  <a:ext cx="342" cy="3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20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 lang="ko-KR" altLang="en-US"/>
                  </a:pPr>
                  <a:endParaRPr lang="ko-KR" alt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" name="Oval 14"/>
                <p:cNvSpPr>
                  <a:spLocks noChangeArrowheads="1"/>
                </p:cNvSpPr>
                <p:nvPr/>
              </p:nvSpPr>
              <p:spPr bwMode="gray">
                <a:xfrm>
                  <a:off x="615" y="1407"/>
                  <a:ext cx="305" cy="2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 lang="ko-KR" altLang="en-US"/>
                  </a:pPr>
                  <a:endParaRPr lang="ko-KR" alt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22" name="Text Box 15"/>
            <p:cNvSpPr txBox="1">
              <a:spLocks noChangeArrowheads="1"/>
            </p:cNvSpPr>
            <p:nvPr/>
          </p:nvSpPr>
          <p:spPr bwMode="gray">
            <a:xfrm>
              <a:off x="644421" y="1755375"/>
              <a:ext cx="574848" cy="492442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 lang="ko-KR" altLang="en-US"/>
              </a:pPr>
              <a:r>
                <a:rPr lang="en-US" altLang="ko-KR" b="1">
                  <a:solidFill>
                    <a:srgbClr val="080808"/>
                  </a:solidFill>
                </a:rPr>
                <a:t>2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28882" y="3488052"/>
            <a:ext cx="347876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500" b="1">
                <a:solidFill>
                  <a:prstClr val="black"/>
                </a:solidFill>
                <a:latin typeface="Calibri"/>
              </a:rPr>
              <a:t>모바일 중심 교육 확대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06269" y="3800120"/>
            <a:ext cx="382409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Font typeface="Wingdings"/>
              <a:buChar char="§"/>
              <a:defRPr lang="ko-KR" altLang="en-US"/>
            </a:pPr>
            <a:r>
              <a:rPr lang="ko-KR" altLang="en-US" sz="1125" b="1">
                <a:solidFill>
                  <a:prstClr val="black"/>
                </a:solidFill>
                <a:latin typeface="Calibri"/>
              </a:rPr>
              <a:t>이용자 욕구 조사에 따라 초급과정이 축소되고 모바일 교육과 중급교육 과정 중심으로 교육을 실시하였다</a:t>
            </a:r>
            <a:r>
              <a:rPr lang="en-US" altLang="ko-KR" sz="1125" b="1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41519" y="4266435"/>
            <a:ext cx="347876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500" b="1">
                <a:solidFill>
                  <a:prstClr val="black"/>
                </a:solidFill>
                <a:latin typeface="Calibri"/>
              </a:rPr>
              <a:t>맞춤식 개별 교육 지속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18906" y="4578503"/>
            <a:ext cx="3824099" cy="95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Font typeface="Wingdings"/>
              <a:buChar char="§"/>
              <a:defRPr lang="ko-KR" altLang="en-US"/>
            </a:pPr>
            <a:r>
              <a:rPr lang="ko-KR" altLang="en-US" sz="1125" b="1">
                <a:solidFill>
                  <a:prstClr val="black"/>
                </a:solidFill>
                <a:latin typeface="Calibri"/>
              </a:rPr>
              <a:t>맞춤식 일대일 교육을 원하는 이용자가 증가함에 따라 단기간의 교육과 눈높이 교육으로 만족도가 증가</a:t>
            </a:r>
            <a:r>
              <a:rPr lang="en-US" altLang="ko-KR" sz="1125" b="1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257175" indent="-257175">
              <a:buFont typeface="Wingdings"/>
              <a:buChar char="§"/>
              <a:defRPr lang="ko-KR" altLang="en-US"/>
            </a:pPr>
            <a:r>
              <a:rPr lang="en-US" altLang="ko-KR" sz="1125" b="1">
                <a:solidFill>
                  <a:prstClr val="black"/>
                </a:solidFill>
                <a:latin typeface="Calibri"/>
              </a:rPr>
              <a:t> </a:t>
            </a:r>
            <a:r>
              <a:rPr lang="ko-KR" altLang="en-US" sz="1125" b="1">
                <a:solidFill>
                  <a:prstClr val="black"/>
                </a:solidFill>
                <a:latin typeface="Calibri"/>
              </a:rPr>
              <a:t>다만</a:t>
            </a:r>
            <a:r>
              <a:rPr lang="en-US" altLang="ko-KR" sz="1125" b="1">
                <a:solidFill>
                  <a:prstClr val="black"/>
                </a:solidFill>
                <a:latin typeface="Calibri"/>
              </a:rPr>
              <a:t>, </a:t>
            </a:r>
            <a:r>
              <a:rPr lang="ko-KR" altLang="en-US" sz="1125" b="1">
                <a:solidFill>
                  <a:prstClr val="black"/>
                </a:solidFill>
                <a:latin typeface="Calibri"/>
              </a:rPr>
              <a:t>개별 일정 조율과 이용자 대기 시간이 증가하는 단점이 발생하여 향후 대안을 마련하여 교육을 실시 할 예정이다</a:t>
            </a:r>
            <a:r>
              <a:rPr lang="en-US" altLang="ko-KR" sz="1125" b="1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33" name="직사각형 32"/>
          <p:cNvSpPr/>
          <p:nvPr/>
        </p:nvSpPr>
        <p:spPr>
          <a:xfrm flipV="1">
            <a:off x="10564" y="1405162"/>
            <a:ext cx="8830696" cy="546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350"/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>
          <a:xfrm>
            <a:off x="521804" y="1479121"/>
            <a:ext cx="10761164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anchor="ctr" anchorCtr="0">
            <a:spAutoFit/>
          </a:bodyPr>
          <a:lstStyle/>
          <a:p>
            <a:pPr lvl="0">
              <a:defRPr lang="ko-KR" altLang="en-US"/>
            </a:pPr>
            <a:endParaRPr lang="ko-KR" altLang="en-US" sz="1350"/>
          </a:p>
        </p:txBody>
      </p:sp>
      <p:pic>
        <p:nvPicPr>
          <p:cNvPr id="3073" name="_x226705472" descr="EMB000049ec0bae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521804" y="1765075"/>
            <a:ext cx="3168098" cy="3497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383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 txBox="1"/>
          <p:nvPr/>
        </p:nvSpPr>
        <p:spPr>
          <a:xfrm>
            <a:off x="923042" y="924559"/>
            <a:ext cx="6199163" cy="482450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ko-KR"/>
            </a:defPPr>
            <a:lvl1pPr marL="0" algn="r" defTabSz="914400" rtl="0" eaLnBrk="1" latinLnBrk="0" hangingPunct="1">
              <a:defRPr kumimoji="0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ko-KR" altLang="en-US" sz="3000" b="1"/>
              <a:t>2017 베스트 단위 사업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1387768"/>
            <a:ext cx="8841260" cy="534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35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>
          <a:xfrm>
            <a:off x="222628" y="4206470"/>
            <a:ext cx="7197332" cy="341523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86761" tIns="43380" rIns="86761" bIns="43380">
            <a:spAutoFit/>
          </a:bodyPr>
          <a:lstStyle>
            <a:lvl1pPr latinLnBrk="1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marL="235620" indent="-235620" defTabSz="675000">
              <a:spcBef>
                <a:spcPct val="0"/>
              </a:spcBef>
              <a:spcAft>
                <a:spcPct val="0"/>
              </a:spcAft>
              <a:buFont typeface="Wingdings"/>
              <a:buChar char="l"/>
              <a:defRPr lang="ko-KR"/>
            </a:pPr>
            <a:r>
              <a:rPr lang="ko-KR" altLang="en-US" sz="1650" b="1" spc="4">
                <a:solidFill>
                  <a:prstClr val="black"/>
                </a:solidFill>
              </a:rPr>
              <a:t>독서장려 양질의 프로그램 구축/고전인문학강좌 및 한 도서관 한 책읽기</a:t>
            </a:r>
          </a:p>
        </p:txBody>
      </p:sp>
      <p:sp>
        <p:nvSpPr>
          <p:cNvPr id="11" name="타원 10"/>
          <p:cNvSpPr/>
          <p:nvPr/>
        </p:nvSpPr>
        <p:spPr>
          <a:xfrm>
            <a:off x="483888" y="2062027"/>
            <a:ext cx="719666" cy="635000"/>
          </a:xfrm>
          <a:prstGeom prst="ellipse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>
            <a:glow rad="127000">
              <a:schemeClr val="accent4">
                <a:satMod val="175000"/>
                <a:alpha val="50000"/>
              </a:schemeClr>
            </a:glow>
          </a:effectLst>
        </p:spPr>
        <p:txBody>
          <a:bodyPr anchor="ctr"/>
          <a:lstStyle/>
          <a:p>
            <a:pPr algn="ctr" defTabSz="675000" latinLnBrk="0">
              <a:spcBef>
                <a:spcPct val="0"/>
              </a:spcBef>
              <a:spcAft>
                <a:spcPct val="0"/>
              </a:spcAft>
              <a:defRPr lang="ko-KR"/>
            </a:pPr>
            <a:r>
              <a:rPr lang="ko-KR" altLang="en-US" sz="1350" b="1" spc="4">
                <a:solidFill>
                  <a:prstClr val="white"/>
                </a:solidFill>
                <a:latin typeface="맑은 고딕"/>
                <a:ea typeface="맑은 고딕"/>
              </a:rPr>
              <a:t>성과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469779" y="4561452"/>
            <a:ext cx="6546203" cy="14427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innerShdw blurRad="76200" dist="76200">
              <a:srgbClr val="000000">
                <a:alpha val="50000"/>
              </a:srgbClr>
            </a:innerShdw>
          </a:effectLst>
        </p:spPr>
        <p:txBody>
          <a:bodyPr wrap="square" anchor="ctr">
            <a:spAutoFit/>
          </a:bodyPr>
          <a:lstStyle/>
          <a:p>
            <a:pPr marL="192780" indent="-192780" eaLnBrk="0" hangingPunct="0">
              <a:lnSpc>
                <a:spcPct val="130000"/>
              </a:lnSpc>
              <a:buFont typeface="Wingdings"/>
              <a:buChar char="§"/>
              <a:defRPr lang="ko-KR" altLang="en-US"/>
            </a:pPr>
            <a:r>
              <a:rPr lang="ko-KR" altLang="en-US" sz="1350" b="1">
                <a:latin typeface="+mn-ea"/>
              </a:rPr>
              <a:t>고전인문학 강좌 개설</a:t>
            </a:r>
            <a:r>
              <a:rPr lang="en-US" altLang="ko-KR" sz="1350" b="1">
                <a:latin typeface="+mn-ea"/>
              </a:rPr>
              <a:t>(5</a:t>
            </a:r>
            <a:r>
              <a:rPr lang="ko-KR" altLang="en-US" sz="1350" b="1">
                <a:latin typeface="+mn-ea"/>
              </a:rPr>
              <a:t>회</a:t>
            </a:r>
            <a:r>
              <a:rPr lang="en-US" altLang="ko-KR" sz="1350" b="1">
                <a:latin typeface="+mn-ea"/>
              </a:rPr>
              <a:t>/81</a:t>
            </a:r>
            <a:r>
              <a:rPr lang="ko-KR" altLang="en-US" sz="1350" b="1">
                <a:latin typeface="+mn-ea"/>
              </a:rPr>
              <a:t>명</a:t>
            </a:r>
            <a:r>
              <a:rPr lang="en-US" altLang="ko-KR" sz="1350" b="1">
                <a:latin typeface="+mn-ea"/>
              </a:rPr>
              <a:t>/187</a:t>
            </a:r>
            <a:r>
              <a:rPr lang="ko-KR" altLang="en-US" sz="1350" b="1">
                <a:latin typeface="+mn-ea"/>
              </a:rPr>
              <a:t>명</a:t>
            </a:r>
            <a:r>
              <a:rPr lang="en-US" altLang="ko-KR" sz="1350" b="1">
                <a:latin typeface="+mn-ea"/>
              </a:rPr>
              <a:t>)</a:t>
            </a:r>
            <a:r>
              <a:rPr lang="ko-KR" altLang="en-US" sz="1350" b="1">
                <a:latin typeface="+mn-ea"/>
              </a:rPr>
              <a:t>, 한도서관 한 책읽기(독서토론 기여)</a:t>
            </a:r>
          </a:p>
          <a:p>
            <a:pPr marL="214313" indent="-214313" defTabSz="675000" latinLnBrk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/>
              <a:buChar char="§"/>
              <a:defRPr lang="ko-KR"/>
            </a:pPr>
            <a:r>
              <a:rPr lang="ko-KR" altLang="en-US" sz="1350" b="1" spc="4">
                <a:solidFill>
                  <a:prstClr val="black"/>
                </a:solidFill>
                <a:latin typeface="맑은 고딕"/>
                <a:ea typeface="맑은 고딕"/>
              </a:rPr>
              <a:t>한 도서관 한 책읽기 : 일반인 독서토론 모임과 교류 편향된 토론문화 혁신 </a:t>
            </a:r>
          </a:p>
          <a:p>
            <a:pPr marL="192780" indent="-192780" eaLnBrk="0" hangingPunct="0">
              <a:lnSpc>
                <a:spcPct val="130000"/>
              </a:lnSpc>
              <a:buFont typeface="Wingdings"/>
              <a:buChar char="§"/>
              <a:defRPr lang="ko-KR"/>
            </a:pPr>
            <a:r>
              <a:rPr lang="ko-KR" altLang="en-US" sz="135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고전인문학강좌 : 조선시대의 시각장애인들의 삶을 역사적으로 고증한 강의 참여자들의 높은 호응과 참여가 높았음</a:t>
            </a:r>
            <a:r>
              <a:rPr lang="en-US" altLang="ko-KR" sz="135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35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새로운 장애인 당사자의 이야기 </a:t>
            </a:r>
          </a:p>
          <a:p>
            <a:pPr marL="192780" indent="-192780" eaLnBrk="0" hangingPunct="0">
              <a:lnSpc>
                <a:spcPct val="130000"/>
              </a:lnSpc>
              <a:buFont typeface="Wingdings"/>
              <a:buChar char="§"/>
              <a:defRPr lang="ko-KR"/>
            </a:pPr>
            <a:r>
              <a:rPr lang="ko-KR" altLang="en-US" sz="1350" b="1" spc="4">
                <a:solidFill>
                  <a:srgbClr val="FF0000"/>
                </a:solidFill>
                <a:latin typeface="맑은 고딕"/>
                <a:ea typeface="맑은 고딕"/>
              </a:rPr>
              <a:t>지역사회 도서관과 연계로 장애와 비 장애 소통기회 마련, 비용 절감 효과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>
          <a:xfrm>
            <a:off x="222625" y="1454211"/>
            <a:ext cx="4796071" cy="341523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86761" tIns="43380" rIns="86761" bIns="43380">
            <a:spAutoFit/>
          </a:bodyPr>
          <a:lstStyle>
            <a:lvl1pPr latinLnBrk="1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marL="235620" indent="-235620">
              <a:buFont typeface="Wingdings"/>
              <a:buChar char="l"/>
              <a:defRPr lang="ko-KR"/>
            </a:pPr>
            <a:r>
              <a:rPr lang="ko-KR" altLang="en-US" sz="1650" b="1">
                <a:solidFill>
                  <a:schemeClr val="accent5">
                    <a:lumMod val="50000"/>
                  </a:schemeClr>
                </a:solidFill>
              </a:rPr>
              <a:t>소리책 홈페이지 개편 및 통합검색 기능 구현</a:t>
            </a:r>
          </a:p>
        </p:txBody>
      </p:sp>
      <p:sp>
        <p:nvSpPr>
          <p:cNvPr id="14" name="타원 13"/>
          <p:cNvSpPr/>
          <p:nvPr/>
        </p:nvSpPr>
        <p:spPr>
          <a:xfrm>
            <a:off x="447869" y="4717826"/>
            <a:ext cx="719666" cy="731051"/>
          </a:xfrm>
          <a:prstGeom prst="ellipse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>
            <a:glow rad="127000">
              <a:schemeClr val="accent4">
                <a:satMod val="175000"/>
                <a:alpha val="50000"/>
              </a:schemeClr>
            </a:glow>
          </a:effectLst>
        </p:spPr>
        <p:txBody>
          <a:bodyPr anchor="ctr"/>
          <a:lstStyle/>
          <a:p>
            <a:pPr algn="ctr" defTabSz="675000" eaLnBrk="0" latinLnBrk="0" hangingPunct="0">
              <a:spcBef>
                <a:spcPct val="0"/>
              </a:spcBef>
              <a:spcAft>
                <a:spcPct val="0"/>
              </a:spcAft>
              <a:defRPr lang="ko-KR"/>
            </a:pPr>
            <a:r>
              <a:rPr lang="ko-KR" altLang="en-US" sz="1350" b="1" spc="4">
                <a:solidFill>
                  <a:prstClr val="white"/>
                </a:solidFill>
                <a:latin typeface="맑은 고딕"/>
                <a:ea typeface="맑은 고딕"/>
              </a:rPr>
              <a:t>성과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1481785" y="1843574"/>
            <a:ext cx="6558210" cy="92333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innerShdw blurRad="76200" dist="76200">
              <a:srgbClr val="000000">
                <a:alpha val="50000"/>
              </a:srgbClr>
            </a:innerShdw>
          </a:effectLst>
        </p:spPr>
        <p:txBody>
          <a:bodyPr wrap="square" anchor="ctr">
            <a:spAutoFit/>
          </a:bodyPr>
          <a:lstStyle/>
          <a:p>
            <a:pPr marL="214313" indent="-214313">
              <a:buFont typeface="Wingdings"/>
              <a:buChar char="§"/>
              <a:defRPr lang="ko-KR" altLang="en-US"/>
            </a:pPr>
            <a:r>
              <a:rPr lang="en-US" altLang="ko-KR" sz="1350">
                <a:latin typeface="+mn-ea"/>
              </a:rPr>
              <a:t>2003</a:t>
            </a:r>
            <a:r>
              <a:rPr lang="ko-KR" altLang="en-US" sz="1350">
                <a:latin typeface="+mn-ea"/>
              </a:rPr>
              <a:t>년 오픈 이후</a:t>
            </a:r>
            <a:r>
              <a:rPr lang="en-US" altLang="ko-KR" sz="1350">
                <a:latin typeface="+mn-ea"/>
              </a:rPr>
              <a:t>, </a:t>
            </a:r>
            <a:r>
              <a:rPr lang="ko-KR" altLang="en-US" sz="1350">
                <a:latin typeface="+mn-ea"/>
              </a:rPr>
              <a:t>이미지 및 전체 구현 환경 개편</a:t>
            </a:r>
          </a:p>
          <a:p>
            <a:pPr marL="214313" indent="-214313">
              <a:buFont typeface="Wingdings"/>
              <a:buChar char="§"/>
              <a:defRPr lang="ko-KR" altLang="en-US"/>
            </a:pPr>
            <a:r>
              <a:rPr lang="ko-KR" altLang="en-US" sz="1350" b="1">
                <a:solidFill>
                  <a:srgbClr val="FF0000"/>
                </a:solidFill>
                <a:latin typeface="+mn-ea"/>
              </a:rPr>
              <a:t>통합검색 기능 구현</a:t>
            </a:r>
            <a:r>
              <a:rPr lang="en-US" altLang="ko-KR" sz="1350">
                <a:latin typeface="+mn-ea"/>
              </a:rPr>
              <a:t>: </a:t>
            </a:r>
            <a:r>
              <a:rPr lang="ko-KR" altLang="en-US" sz="1350">
                <a:latin typeface="+mn-ea"/>
              </a:rPr>
              <a:t>복지관</a:t>
            </a:r>
            <a:r>
              <a:rPr lang="en-US" altLang="ko-KR" sz="1350">
                <a:latin typeface="+mn-ea"/>
              </a:rPr>
              <a:t>(hsb.or.kr), </a:t>
            </a:r>
            <a:r>
              <a:rPr lang="ko-KR" altLang="en-US" sz="1350">
                <a:latin typeface="+mn-ea"/>
              </a:rPr>
              <a:t>학습지원센터</a:t>
            </a:r>
            <a:r>
              <a:rPr lang="en-US" altLang="ko-KR" sz="1350">
                <a:latin typeface="+mn-ea"/>
              </a:rPr>
              <a:t>, </a:t>
            </a:r>
            <a:r>
              <a:rPr lang="ko-KR" altLang="en-US" sz="1350">
                <a:latin typeface="+mn-ea"/>
              </a:rPr>
              <a:t>생활용구실</a:t>
            </a:r>
            <a:r>
              <a:rPr lang="en-US" altLang="ko-KR" sz="1350">
                <a:latin typeface="+mn-ea"/>
              </a:rPr>
              <a:t>, </a:t>
            </a:r>
            <a:r>
              <a:rPr lang="ko-KR" altLang="en-US" sz="1350">
                <a:latin typeface="+mn-ea"/>
              </a:rPr>
              <a:t>소리책의 내용을 소리책 검색, 원하는 자료를 통합적 검색 가능</a:t>
            </a:r>
            <a:r>
              <a:rPr lang="en-US" altLang="ko-KR" sz="1350">
                <a:latin typeface="+mn-ea"/>
              </a:rPr>
              <a:t>.</a:t>
            </a:r>
          </a:p>
          <a:p>
            <a:pPr marL="214313" indent="-214313">
              <a:buFont typeface="Wingdings"/>
              <a:buChar char="§"/>
              <a:defRPr lang="ko-KR"/>
            </a:pPr>
            <a:r>
              <a:rPr lang="ko-KR" altLang="en-US" sz="1350">
                <a:latin typeface="+mn-ea"/>
              </a:rPr>
              <a:t>복지관 공지 소리책 확인 구현</a:t>
            </a:r>
            <a:r>
              <a:rPr lang="en-US" altLang="ko-KR" sz="1350">
                <a:latin typeface="+mn-ea"/>
              </a:rPr>
              <a:t>: </a:t>
            </a:r>
            <a:r>
              <a:rPr lang="ko-KR" altLang="en-US" sz="1350">
                <a:latin typeface="+mn-ea"/>
              </a:rPr>
              <a:t>소리책에 복지관 안내 및 공지  분류 게시함</a:t>
            </a:r>
          </a:p>
        </p:txBody>
      </p:sp>
      <p:sp>
        <p:nvSpPr>
          <p:cNvPr id="16" name="타원 10"/>
          <p:cNvSpPr/>
          <p:nvPr/>
        </p:nvSpPr>
        <p:spPr>
          <a:xfrm>
            <a:off x="478124" y="3328933"/>
            <a:ext cx="707660" cy="659012"/>
          </a:xfrm>
          <a:prstGeom prst="ellipse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>
            <a:glow rad="127000">
              <a:schemeClr val="accent4">
                <a:satMod val="175000"/>
                <a:alpha val="50000"/>
              </a:schemeClr>
            </a:glow>
          </a:effectLst>
        </p:spPr>
        <p:txBody>
          <a:bodyPr anchor="ctr"/>
          <a:lstStyle/>
          <a:p>
            <a:pPr algn="ctr" defTabSz="653906" latinLnBrk="0">
              <a:spcBef>
                <a:spcPct val="0"/>
              </a:spcBef>
              <a:spcAft>
                <a:spcPct val="0"/>
              </a:spcAft>
              <a:defRPr lang="ko-KR"/>
            </a:pPr>
            <a:r>
              <a:rPr lang="ko-KR" altLang="en-US" sz="1350" b="1" spc="4">
                <a:solidFill>
                  <a:prstClr val="white"/>
                </a:solidFill>
                <a:latin typeface="맑은 고딕"/>
                <a:ea typeface="맑은 고딕"/>
              </a:rPr>
              <a:t>성과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>
          <a:xfrm>
            <a:off x="228870" y="2877198"/>
            <a:ext cx="4483907" cy="341523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86761" tIns="43380" rIns="86761" bIns="43380">
            <a:spAutoFit/>
          </a:bodyPr>
          <a:lstStyle/>
          <a:p>
            <a:pPr marL="235620" indent="-235620">
              <a:buFont typeface="Wingdings"/>
              <a:buChar char="l"/>
              <a:defRPr lang="ko-KR"/>
            </a:pPr>
            <a:r>
              <a:rPr lang="ko-KR" altLang="en-US" sz="1650" b="1">
                <a:solidFill>
                  <a:srgbClr val="0000FF"/>
                </a:solidFill>
              </a:rPr>
              <a:t>화면 해설 소리영화</a:t>
            </a:r>
          </a:p>
        </p:txBody>
      </p:sp>
      <p:sp>
        <p:nvSpPr>
          <p:cNvPr id="18" name="직사각형 14"/>
          <p:cNvSpPr/>
          <p:nvPr/>
        </p:nvSpPr>
        <p:spPr>
          <a:xfrm>
            <a:off x="1466984" y="3213767"/>
            <a:ext cx="6534203" cy="9025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innerShdw blurRad="152400">
              <a:srgbClr val="000000">
                <a:alpha val="50000"/>
              </a:srgbClr>
            </a:innerShdw>
          </a:effectLst>
        </p:spPr>
        <p:txBody>
          <a:bodyPr wrap="square" anchor="ctr">
            <a:spAutoFit/>
          </a:bodyPr>
          <a:lstStyle/>
          <a:p>
            <a:pPr marL="214313" indent="-214313">
              <a:lnSpc>
                <a:spcPct val="130000"/>
              </a:lnSpc>
              <a:buFont typeface="Wingdings"/>
              <a:buChar char="§"/>
              <a:defRPr lang="ko-KR" altLang="en-US"/>
            </a:pPr>
            <a:r>
              <a:rPr lang="ko-KR" altLang="en-US" sz="1350">
                <a:latin typeface="+mn-ea"/>
              </a:rPr>
              <a:t>화면해설영화 대외 환경변화 : 빠른 선정, 빠른 보급 방안 모색 환경 개편</a:t>
            </a:r>
          </a:p>
          <a:p>
            <a:pPr marL="214313" indent="-214313">
              <a:lnSpc>
                <a:spcPct val="130000"/>
              </a:lnSpc>
              <a:buFont typeface="Wingdings"/>
              <a:buChar char="§"/>
              <a:defRPr lang="ko-KR" altLang="en-US"/>
            </a:pPr>
            <a:r>
              <a:rPr lang="ko-KR" altLang="en-US" sz="1350" b="1">
                <a:solidFill>
                  <a:srgbClr val="FF0000"/>
                </a:solidFill>
                <a:latin typeface="+mn-ea"/>
              </a:rPr>
              <a:t>최신영화 빠른 보급 </a:t>
            </a:r>
            <a:r>
              <a:rPr lang="en-US" altLang="ko-KR" sz="1350">
                <a:latin typeface="+mn-ea"/>
              </a:rPr>
              <a:t>: </a:t>
            </a:r>
            <a:r>
              <a:rPr lang="ko-KR" altLang="en-US" sz="1350">
                <a:latin typeface="+mn-ea"/>
              </a:rPr>
              <a:t>영화 제작 후 즉시 소리책에 업로드 이용자 확대효과</a:t>
            </a:r>
          </a:p>
          <a:p>
            <a:pPr marL="214313" indent="-214313">
              <a:lnSpc>
                <a:spcPct val="130000"/>
              </a:lnSpc>
              <a:buFont typeface="Wingdings"/>
              <a:buChar char="§"/>
              <a:defRPr lang="ko-KR" altLang="en-US"/>
            </a:pPr>
            <a:r>
              <a:rPr lang="ko-KR" altLang="en-US" sz="1350">
                <a:latin typeface="+mn-ea"/>
              </a:rPr>
              <a:t>팟빵 열린회전문 팟캐스트로 화면해설영화 홍보(맛보기), 이동영화관</a:t>
            </a:r>
            <a:r>
              <a:rPr lang="en-US" altLang="ko-KR" sz="135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3842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/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생활지원팀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 사업 결과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AutoShape 35"/>
          <p:cNvSpPr>
            <a:spLocks noChangeArrowheads="1"/>
          </p:cNvSpPr>
          <p:nvPr/>
        </p:nvSpPr>
        <p:spPr bwMode="auto">
          <a:xfrm flipH="1" flipV="1">
            <a:off x="1763688" y="3717032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52750" y="164228"/>
            <a:ext cx="8902099" cy="6290109"/>
            <a:chOff x="352750" y="164228"/>
            <a:chExt cx="8902099" cy="6290109"/>
          </a:xfrm>
        </p:grpSpPr>
        <p:grpSp>
          <p:nvGrpSpPr>
            <p:cNvPr id="12290" name="Group 2"/>
            <p:cNvGrpSpPr>
              <a:grpSpLocks/>
            </p:cNvGrpSpPr>
            <p:nvPr/>
          </p:nvGrpSpPr>
          <p:grpSpPr bwMode="auto">
            <a:xfrm>
              <a:off x="352750" y="674518"/>
              <a:ext cx="8463162" cy="5779819"/>
              <a:chOff x="537" y="895"/>
              <a:chExt cx="4760" cy="2682"/>
            </a:xfrm>
          </p:grpSpPr>
          <p:sp>
            <p:nvSpPr>
              <p:cNvPr id="12291" name="Line 3"/>
              <p:cNvSpPr>
                <a:spLocks noChangeShapeType="1"/>
              </p:cNvSpPr>
              <p:nvPr/>
            </p:nvSpPr>
            <p:spPr bwMode="auto">
              <a:xfrm>
                <a:off x="716" y="3166"/>
                <a:ext cx="4401" cy="0"/>
              </a:xfrm>
              <a:prstGeom prst="line">
                <a:avLst/>
              </a:prstGeom>
              <a:noFill/>
              <a:ln w="25400">
                <a:solidFill>
                  <a:srgbClr val="066F0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2292" name="Line 4"/>
              <p:cNvSpPr>
                <a:spLocks noChangeShapeType="1"/>
              </p:cNvSpPr>
              <p:nvPr/>
            </p:nvSpPr>
            <p:spPr bwMode="auto">
              <a:xfrm>
                <a:off x="749" y="1312"/>
                <a:ext cx="4401" cy="0"/>
              </a:xfrm>
              <a:prstGeom prst="line">
                <a:avLst/>
              </a:prstGeom>
              <a:noFill/>
              <a:ln w="25400">
                <a:solidFill>
                  <a:srgbClr val="066F0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2293" name="Rectangle 5"/>
              <p:cNvSpPr>
                <a:spLocks noChangeArrowheads="1"/>
              </p:cNvSpPr>
              <p:nvPr/>
            </p:nvSpPr>
            <p:spPr bwMode="auto">
              <a:xfrm>
                <a:off x="537" y="901"/>
                <a:ext cx="4760" cy="2676"/>
              </a:xfrm>
              <a:prstGeom prst="rect">
                <a:avLst/>
              </a:prstGeom>
              <a:noFill/>
              <a:ln w="25400">
                <a:solidFill>
                  <a:srgbClr val="066F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CC9900">
                        <a:alpha val="50000"/>
                      </a:srgbClr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2296" name="Rectangle 8"/>
              <p:cNvSpPr>
                <a:spLocks noChangeArrowheads="1"/>
              </p:cNvSpPr>
              <p:nvPr/>
            </p:nvSpPr>
            <p:spPr bwMode="auto">
              <a:xfrm>
                <a:off x="1217" y="895"/>
                <a:ext cx="1901" cy="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ko-KR" altLang="en-US" b="1" dirty="0" smtClean="0"/>
                  <a:t>생활용구 </a:t>
                </a:r>
                <a:r>
                  <a:rPr lang="ko-KR" altLang="en-US" b="1" dirty="0"/>
                  <a:t>개발공모 사업</a:t>
                </a:r>
                <a:endParaRPr lang="en-US" altLang="ko-KR" b="1" dirty="0" smtClean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ko-KR" altLang="en-US" b="1" dirty="0" smtClean="0"/>
                  <a:t> 시각장애인용 </a:t>
                </a:r>
                <a:r>
                  <a:rPr lang="ko-KR" altLang="en-US" b="1" dirty="0"/>
                  <a:t>보드게임 </a:t>
                </a:r>
                <a:r>
                  <a:rPr lang="ko-KR" altLang="en-US" b="1" dirty="0" smtClean="0"/>
                  <a:t>개발</a:t>
                </a:r>
                <a:endParaRPr lang="en-US" altLang="ko-KR" b="1" dirty="0" smtClean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ko-KR" altLang="en-US" b="1" dirty="0" smtClean="0"/>
                  <a:t> 안테나지팡이 내구성 강화</a:t>
                </a:r>
                <a:endParaRPr lang="en-US" altLang="ko-KR" b="1" dirty="0" smtClean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ko-KR" altLang="en-US" b="1" dirty="0" smtClean="0"/>
                  <a:t> 욕구에 </a:t>
                </a:r>
                <a:r>
                  <a:rPr lang="ko-KR" altLang="en-US" b="1" dirty="0"/>
                  <a:t>의한 나무 </a:t>
                </a:r>
                <a:r>
                  <a:rPr lang="ko-KR" altLang="en-US" b="1" dirty="0" err="1"/>
                  <a:t>점필</a:t>
                </a:r>
                <a:r>
                  <a:rPr lang="ko-KR" altLang="en-US" b="1" dirty="0"/>
                  <a:t> </a:t>
                </a:r>
                <a:r>
                  <a:rPr lang="ko-KR" altLang="en-US" b="1" dirty="0" smtClean="0"/>
                  <a:t>제작 </a:t>
                </a:r>
                <a:endParaRPr lang="ko-KR" altLang="en-US" b="1" dirty="0"/>
              </a:p>
            </p:txBody>
          </p:sp>
        </p:grpSp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1184275" y="164228"/>
              <a:ext cx="34099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o-KR" altLang="en-US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ko-KR" altLang="en-US" sz="2800" b="1" dirty="0" smtClean="0">
                  <a:latin typeface="Times New Roman" pitchFamily="18" charset="0"/>
                </a:rPr>
                <a:t>중점 </a:t>
              </a:r>
              <a:r>
                <a:rPr kumimoji="0" lang="ko-KR" altLang="en-US" sz="2800" b="1" dirty="0" smtClean="0">
                  <a:latin typeface="Times New Roman" pitchFamily="18" charset="0"/>
                </a:rPr>
                <a:t>추진사업 평가</a:t>
              </a:r>
              <a:endParaRPr lang="ko-KR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5292080" y="652595"/>
              <a:ext cx="2821606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b="1" dirty="0" smtClean="0"/>
                <a:t>보류</a:t>
              </a:r>
              <a:endParaRPr lang="en-US" altLang="ko-KR" b="1" dirty="0" smtClean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b="1" dirty="0" smtClean="0"/>
                <a:t>쿼리도 외 </a:t>
              </a:r>
              <a:r>
                <a:rPr lang="en-US" altLang="ko-KR" b="1" dirty="0" smtClean="0"/>
                <a:t>3</a:t>
              </a:r>
              <a:r>
                <a:rPr lang="ko-KR" altLang="en-US" b="1" dirty="0" smtClean="0"/>
                <a:t>종 개발</a:t>
              </a:r>
              <a:endParaRPr lang="en-US" altLang="ko-KR" b="1" dirty="0" smtClean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b="1" dirty="0" err="1" smtClean="0"/>
                <a:t>스토퍼</a:t>
              </a:r>
              <a:r>
                <a:rPr lang="ko-KR" altLang="en-US" b="1" dirty="0" smtClean="0"/>
                <a:t> 위치 변경</a:t>
              </a:r>
              <a:endParaRPr lang="en-US" altLang="ko-KR" b="1" dirty="0" smtClean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b="1" dirty="0" smtClean="0"/>
                <a:t>나무 </a:t>
              </a:r>
              <a:r>
                <a:rPr lang="ko-KR" altLang="en-US" b="1" dirty="0" err="1"/>
                <a:t>점필</a:t>
              </a:r>
              <a:r>
                <a:rPr lang="ko-KR" altLang="en-US" b="1" dirty="0"/>
                <a:t> </a:t>
              </a:r>
              <a:r>
                <a:rPr lang="en-US" altLang="ko-KR" b="1" dirty="0"/>
                <a:t>500</a:t>
              </a:r>
              <a:r>
                <a:rPr lang="ko-KR" altLang="en-US" b="1" dirty="0"/>
                <a:t>개 </a:t>
              </a:r>
              <a:r>
                <a:rPr lang="ko-KR" altLang="en-US" b="1" dirty="0" smtClean="0"/>
                <a:t>제작 </a:t>
              </a:r>
              <a:endParaRPr lang="ko-KR" altLang="en-US" b="1" dirty="0"/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726981" y="2420888"/>
              <a:ext cx="7824869" cy="0"/>
            </a:xfrm>
            <a:prstGeom prst="line">
              <a:avLst/>
            </a:prstGeom>
            <a:noFill/>
            <a:ln w="25400">
              <a:solidFill>
                <a:srgbClr val="066F0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563870" y="2420888"/>
              <a:ext cx="3788217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ko-KR" altLang="en-US" b="1" dirty="0" smtClean="0"/>
                <a:t>생활용구 </a:t>
              </a:r>
              <a:r>
                <a:rPr lang="ko-KR" altLang="en-US" b="1" dirty="0"/>
                <a:t>수입 </a:t>
              </a:r>
              <a:r>
                <a:rPr lang="en-US" altLang="ko-KR" b="1" dirty="0"/>
                <a:t>(4</a:t>
              </a:r>
              <a:r>
                <a:rPr lang="ko-KR" altLang="en-US" b="1" dirty="0"/>
                <a:t>회</a:t>
              </a:r>
              <a:r>
                <a:rPr lang="en-US" altLang="ko-KR" b="1" dirty="0"/>
                <a:t>)</a:t>
              </a:r>
              <a:endParaRPr lang="ko-KR" altLang="en-US" b="1" dirty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ko-KR" altLang="en-US" b="1" dirty="0"/>
                <a:t> 금호 후원 안테나 지팡이 분배</a:t>
              </a:r>
              <a:endParaRPr lang="en-US" altLang="ko-KR" b="1" dirty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endParaRPr lang="en-US" altLang="ko-KR" b="1" dirty="0" smtClean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ko-KR" altLang="en-US" b="1" dirty="0" smtClean="0"/>
                <a:t>용구대여</a:t>
              </a:r>
              <a:r>
                <a:rPr lang="en-US" altLang="ko-KR" b="1" dirty="0"/>
                <a:t>, </a:t>
              </a:r>
              <a:r>
                <a:rPr lang="ko-KR" altLang="en-US" b="1" dirty="0"/>
                <a:t>구매대행 서비스 실시 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5292080" y="2420888"/>
              <a:ext cx="3781420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b="1" dirty="0" smtClean="0"/>
                <a:t>생활용구 </a:t>
              </a:r>
              <a:r>
                <a:rPr lang="ko-KR" altLang="en-US" b="1" dirty="0"/>
                <a:t>수입 </a:t>
              </a:r>
              <a:r>
                <a:rPr lang="en-US" altLang="ko-KR" b="1" dirty="0"/>
                <a:t>(2</a:t>
              </a:r>
              <a:r>
                <a:rPr lang="ko-KR" altLang="en-US" b="1" dirty="0"/>
                <a:t>회</a:t>
              </a:r>
              <a:r>
                <a:rPr lang="en-US" altLang="ko-KR" b="1" dirty="0"/>
                <a:t>) </a:t>
              </a:r>
              <a:r>
                <a:rPr lang="ko-KR" altLang="en-US" b="1" dirty="0"/>
                <a:t>실시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b="1" dirty="0"/>
                <a:t> 금호 후원 안테나 지팡이 분배</a:t>
              </a:r>
              <a:endParaRPr lang="en-US" altLang="ko-KR" b="1" dirty="0"/>
            </a:p>
            <a:p>
              <a:pPr>
                <a:lnSpc>
                  <a:spcPct val="150000"/>
                </a:lnSpc>
              </a:pPr>
              <a:r>
                <a:rPr lang="en-US" altLang="ko-KR" b="1" dirty="0"/>
                <a:t> </a:t>
              </a:r>
              <a:r>
                <a:rPr lang="en-US" altLang="ko-KR" b="1" dirty="0" smtClean="0"/>
                <a:t>     </a:t>
              </a:r>
              <a:r>
                <a:rPr lang="en-US" altLang="ko-KR" b="1" dirty="0"/>
                <a:t>-</a:t>
              </a:r>
              <a:r>
                <a:rPr lang="ko-KR" altLang="en-US" b="1" dirty="0"/>
                <a:t>서류 간소화로  편의 제공</a:t>
              </a:r>
              <a:endParaRPr lang="en-US" altLang="ko-KR" b="1" dirty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b="1" dirty="0"/>
                <a:t> </a:t>
              </a:r>
              <a:r>
                <a:rPr lang="ko-KR" altLang="en-US" b="1" dirty="0" smtClean="0"/>
                <a:t>바둑판 대여 </a:t>
              </a:r>
              <a:endParaRPr lang="ko-KR" altLang="en-US" b="1" dirty="0"/>
            </a:p>
          </p:txBody>
        </p:sp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729664" y="4175214"/>
              <a:ext cx="7824869" cy="0"/>
            </a:xfrm>
            <a:prstGeom prst="line">
              <a:avLst/>
            </a:prstGeom>
            <a:noFill/>
            <a:ln w="25400">
              <a:solidFill>
                <a:srgbClr val="066F0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1592045" y="5454081"/>
              <a:ext cx="2885726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ko-KR" altLang="en-US" b="1" dirty="0" smtClean="0"/>
                <a:t>맞춤서비스</a:t>
              </a:r>
              <a:r>
                <a:rPr lang="en-US" altLang="ko-KR" b="1" dirty="0" smtClean="0"/>
                <a:t>(</a:t>
              </a:r>
              <a:r>
                <a:rPr lang="ko-KR" altLang="en-US" b="1" dirty="0" smtClean="0"/>
                <a:t>방충</a:t>
              </a:r>
              <a:r>
                <a:rPr lang="en-US" altLang="ko-KR" b="1" dirty="0" smtClean="0"/>
                <a:t>, </a:t>
              </a:r>
              <a:r>
                <a:rPr lang="ko-KR" altLang="en-US" b="1" dirty="0" smtClean="0"/>
                <a:t>방풍</a:t>
              </a:r>
              <a:r>
                <a:rPr lang="en-US" altLang="ko-KR" b="1" dirty="0" smtClean="0"/>
                <a:t>)</a:t>
              </a:r>
              <a:endParaRPr lang="ko-KR" altLang="en-US" b="1" dirty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ko-KR" altLang="en-US" b="1" dirty="0"/>
                <a:t> </a:t>
              </a:r>
              <a:r>
                <a:rPr lang="ko-KR" altLang="en-US" b="1" dirty="0" smtClean="0"/>
                <a:t>방역사업</a:t>
              </a:r>
              <a:r>
                <a:rPr lang="en-US" altLang="ko-KR" b="1" dirty="0" smtClean="0"/>
                <a:t> </a:t>
              </a:r>
              <a:endParaRPr lang="ko-KR" altLang="en-US" b="1" dirty="0"/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5292080" y="5485085"/>
              <a:ext cx="3962768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b="1" dirty="0" smtClean="0"/>
                <a:t>40</a:t>
              </a:r>
              <a:r>
                <a:rPr lang="ko-KR" altLang="en-US" b="1" dirty="0" smtClean="0"/>
                <a:t>건의 맞춤 서비스 실시</a:t>
              </a:r>
              <a:endParaRPr lang="en-US" altLang="ko-KR" b="1" dirty="0" smtClean="0"/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b="1" dirty="0" smtClean="0"/>
                <a:t>방역사업</a:t>
              </a:r>
              <a:r>
                <a:rPr lang="en-US" altLang="ko-KR" b="1" dirty="0" smtClean="0"/>
                <a:t>- 5</a:t>
              </a:r>
              <a:r>
                <a:rPr lang="ko-KR" altLang="en-US" b="1" dirty="0" smtClean="0"/>
                <a:t>가구 실시</a:t>
              </a:r>
              <a:endParaRPr lang="en-US" altLang="ko-KR" b="1" dirty="0" smtClean="0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1561773" y="4139228"/>
              <a:ext cx="3175869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en-US" altLang="ko-KR" sz="2000" b="1" dirty="0"/>
                <a:t> </a:t>
              </a:r>
              <a:r>
                <a:rPr lang="ko-KR" altLang="en-US" b="1" dirty="0" smtClean="0"/>
                <a:t>직원 친절 대응 교육 실시</a:t>
              </a:r>
              <a:endParaRPr lang="en-US" altLang="ko-KR" b="1" dirty="0" smtClean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en-US" altLang="ko-KR" b="1" dirty="0" smtClean="0"/>
                <a:t> </a:t>
              </a:r>
              <a:r>
                <a:rPr lang="ko-KR" altLang="en-US" b="1" dirty="0" smtClean="0"/>
                <a:t>상품 문자서비스 실시</a:t>
              </a:r>
              <a:endParaRPr lang="en-US" altLang="ko-KR" b="1" dirty="0" smtClean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en-US" altLang="ko-KR" b="1" dirty="0" smtClean="0"/>
                <a:t> </a:t>
              </a:r>
              <a:r>
                <a:rPr lang="ko-KR" altLang="en-US" b="1" dirty="0" smtClean="0"/>
                <a:t>홍보의 다양화</a:t>
              </a:r>
              <a:endParaRPr lang="ko-KR" altLang="en-US" b="1" dirty="0"/>
            </a:p>
          </p:txBody>
        </p:sp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5292081" y="4233444"/>
              <a:ext cx="3962768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b="1" dirty="0" smtClean="0"/>
                <a:t>7/20 </a:t>
              </a:r>
              <a:r>
                <a:rPr lang="ko-KR" altLang="en-US" b="1" dirty="0" smtClean="0"/>
                <a:t>외부 교육 참가</a:t>
              </a:r>
              <a:endParaRPr lang="ko-KR" altLang="en-US" b="1" dirty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b="1" dirty="0"/>
                <a:t> </a:t>
              </a:r>
              <a:r>
                <a:rPr lang="ko-KR" altLang="en-US" b="1" dirty="0" smtClean="0"/>
                <a:t>매월 </a:t>
              </a:r>
              <a:r>
                <a:rPr lang="en-US" altLang="ko-KR" b="1" dirty="0" smtClean="0"/>
                <a:t>15</a:t>
              </a:r>
              <a:r>
                <a:rPr lang="ko-KR" altLang="en-US" b="1" dirty="0" smtClean="0"/>
                <a:t>일 정보 서비스 </a:t>
              </a:r>
              <a:r>
                <a:rPr lang="en-US" altLang="ko-KR" b="1" dirty="0" smtClean="0"/>
                <a:t>(</a:t>
              </a:r>
              <a:r>
                <a:rPr lang="ko-KR" altLang="en-US" b="1" dirty="0" smtClean="0"/>
                <a:t>월 </a:t>
              </a:r>
              <a:r>
                <a:rPr lang="en-US" altLang="ko-KR" b="1" dirty="0" smtClean="0"/>
                <a:t>65</a:t>
              </a:r>
              <a:r>
                <a:rPr lang="ko-KR" altLang="en-US" b="1" dirty="0" smtClean="0"/>
                <a:t>명</a:t>
              </a:r>
              <a:r>
                <a:rPr lang="en-US" altLang="ko-KR" b="1" dirty="0" smtClean="0"/>
                <a:t>)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b="1" dirty="0"/>
                <a:t> </a:t>
              </a:r>
              <a:r>
                <a:rPr lang="ko-KR" altLang="en-US" b="1" dirty="0" smtClean="0"/>
                <a:t>자료실 코너 분리</a:t>
              </a:r>
              <a:r>
                <a:rPr lang="en-US" altLang="ko-KR" b="1" dirty="0"/>
                <a:t>-</a:t>
              </a:r>
              <a:r>
                <a:rPr lang="ko-KR" altLang="en-US" b="1" dirty="0" smtClean="0"/>
                <a:t> 이용편의 중점</a:t>
              </a:r>
              <a:endParaRPr lang="en-US" altLang="ko-KR" b="1" dirty="0" smtClean="0"/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auto">
            <a:xfrm>
              <a:off x="410629" y="836712"/>
              <a:ext cx="1141190" cy="5534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80"/>
                </a:gs>
                <a:gs pos="100000">
                  <a:srgbClr val="008080">
                    <a:gamma/>
                    <a:tint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1409" tIns="45705" rIns="91409" bIns="45705" anchor="ctr"/>
            <a:lstStyle/>
            <a:p>
              <a:pPr algn="ctr"/>
              <a:r>
                <a:rPr kumimoji="0" lang="ko-KR" altLang="en-US" sz="2000" b="1" dirty="0" smtClean="0">
                  <a:solidFill>
                    <a:schemeClr val="bg1"/>
                  </a:solidFill>
                  <a:latin typeface="Times New Roman" pitchFamily="18" charset="0"/>
                </a:rPr>
                <a:t>개   발</a:t>
              </a:r>
              <a:endParaRPr kumimoji="0" lang="ko-KR" altLang="en-US" sz="20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8" name="AutoShape 6"/>
            <p:cNvSpPr>
              <a:spLocks noChangeArrowheads="1"/>
            </p:cNvSpPr>
            <p:nvPr/>
          </p:nvSpPr>
          <p:spPr bwMode="auto">
            <a:xfrm>
              <a:off x="422680" y="5693111"/>
              <a:ext cx="1139093" cy="5534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80"/>
                </a:gs>
                <a:gs pos="100000">
                  <a:srgbClr val="008080">
                    <a:gamma/>
                    <a:tint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1409" tIns="45705" rIns="91409" bIns="45705" anchor="ctr"/>
            <a:lstStyle/>
            <a:p>
              <a:pPr algn="ctr"/>
              <a:r>
                <a:rPr kumimoji="0" lang="ko-KR" altLang="en-US" sz="2000" b="1" dirty="0" smtClean="0">
                  <a:solidFill>
                    <a:schemeClr val="bg1"/>
                  </a:solidFill>
                  <a:latin typeface="Times New Roman" pitchFamily="18" charset="0"/>
                </a:rPr>
                <a:t>환경개선</a:t>
              </a:r>
              <a:endParaRPr kumimoji="0" lang="ko-KR" altLang="en-US" sz="20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>
              <a:off x="422679" y="4555003"/>
              <a:ext cx="1117091" cy="5534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80"/>
                </a:gs>
                <a:gs pos="100000">
                  <a:srgbClr val="008080">
                    <a:gamma/>
                    <a:tint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1409" tIns="45705" rIns="91409" bIns="45705" anchor="ctr"/>
            <a:lstStyle/>
            <a:p>
              <a:pPr algn="ctr"/>
              <a:r>
                <a:rPr kumimoji="0" lang="ko-KR" altLang="en-US" sz="2000" b="1" dirty="0" smtClean="0">
                  <a:solidFill>
                    <a:schemeClr val="bg1"/>
                  </a:solidFill>
                  <a:latin typeface="Times New Roman" pitchFamily="18" charset="0"/>
                </a:rPr>
                <a:t>이용자</a:t>
              </a:r>
              <a:endParaRPr kumimoji="0" lang="ko-KR" altLang="en-US" sz="20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422680" y="2924944"/>
              <a:ext cx="1139093" cy="5534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80"/>
                </a:gs>
                <a:gs pos="100000">
                  <a:srgbClr val="008080">
                    <a:gamma/>
                    <a:tint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1409" tIns="45705" rIns="91409" bIns="45705" anchor="ctr"/>
            <a:lstStyle/>
            <a:p>
              <a:pPr algn="ctr"/>
              <a:r>
                <a:rPr kumimoji="0" lang="ko-KR" altLang="en-US" sz="2000" b="1" dirty="0" smtClean="0">
                  <a:solidFill>
                    <a:schemeClr val="bg1"/>
                  </a:solidFill>
                  <a:latin typeface="Times New Roman" pitchFamily="18" charset="0"/>
                </a:rPr>
                <a:t>보   급</a:t>
              </a:r>
              <a:endParaRPr kumimoji="0" lang="ko-KR" altLang="en-US" sz="20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" name="AutoShape 6"/>
            <p:cNvSpPr>
              <a:spLocks noChangeArrowheads="1"/>
            </p:cNvSpPr>
            <p:nvPr/>
          </p:nvSpPr>
          <p:spPr bwMode="auto">
            <a:xfrm>
              <a:off x="422680" y="1655184"/>
              <a:ext cx="1141190" cy="5534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80"/>
                </a:gs>
                <a:gs pos="100000">
                  <a:srgbClr val="008080">
                    <a:gamma/>
                    <a:tint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1409" tIns="45705" rIns="91409" bIns="45705" anchor="ctr"/>
            <a:lstStyle/>
            <a:p>
              <a:pPr algn="ctr"/>
              <a:r>
                <a:rPr kumimoji="0" lang="ko-KR" altLang="en-US" sz="2000" b="1" dirty="0" smtClean="0">
                  <a:solidFill>
                    <a:schemeClr val="bg1"/>
                  </a:solidFill>
                  <a:latin typeface="Times New Roman" pitchFamily="18" charset="0"/>
                </a:rPr>
                <a:t>제   작</a:t>
              </a:r>
              <a:endParaRPr kumimoji="0" lang="ko-KR" altLang="en-US" sz="20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385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365444" y="911668"/>
            <a:ext cx="8496944" cy="5417716"/>
            <a:chOff x="537" y="885"/>
            <a:chExt cx="4779" cy="2692"/>
          </a:xfrm>
        </p:grpSpPr>
        <p:sp>
          <p:nvSpPr>
            <p:cNvPr id="12291" name="Line 3"/>
            <p:cNvSpPr>
              <a:spLocks noChangeShapeType="1"/>
            </p:cNvSpPr>
            <p:nvPr/>
          </p:nvSpPr>
          <p:spPr bwMode="auto">
            <a:xfrm>
              <a:off x="710" y="1752"/>
              <a:ext cx="4401" cy="0"/>
            </a:xfrm>
            <a:prstGeom prst="line">
              <a:avLst/>
            </a:prstGeom>
            <a:noFill/>
            <a:ln w="25400">
              <a:solidFill>
                <a:srgbClr val="066F0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2292" name="Line 4"/>
            <p:cNvSpPr>
              <a:spLocks noChangeShapeType="1"/>
            </p:cNvSpPr>
            <p:nvPr/>
          </p:nvSpPr>
          <p:spPr bwMode="auto">
            <a:xfrm>
              <a:off x="646" y="3255"/>
              <a:ext cx="4401" cy="0"/>
            </a:xfrm>
            <a:prstGeom prst="line">
              <a:avLst/>
            </a:prstGeom>
            <a:noFill/>
            <a:ln w="25400">
              <a:solidFill>
                <a:srgbClr val="066F0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537" y="901"/>
              <a:ext cx="4760" cy="2676"/>
            </a:xfrm>
            <a:prstGeom prst="rect">
              <a:avLst/>
            </a:prstGeom>
            <a:noFill/>
            <a:ln w="25400">
              <a:solidFill>
                <a:srgbClr val="066F0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9900">
                      <a:alpha val="5000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294" name="AutoShape 6"/>
            <p:cNvSpPr>
              <a:spLocks noChangeArrowheads="1"/>
            </p:cNvSpPr>
            <p:nvPr/>
          </p:nvSpPr>
          <p:spPr bwMode="auto">
            <a:xfrm>
              <a:off x="2169" y="1307"/>
              <a:ext cx="1523" cy="2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80"/>
                </a:gs>
                <a:gs pos="100000">
                  <a:srgbClr val="008080">
                    <a:gamma/>
                    <a:tint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1409" tIns="45705" rIns="91409" bIns="45705" anchor="ctr"/>
            <a:lstStyle/>
            <a:p>
              <a:pPr algn="ctr"/>
              <a:r>
                <a:rPr kumimoji="0" lang="en-US" altLang="ko-KR" sz="2000" b="1" dirty="0" smtClean="0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  <a:r>
                <a:rPr kumimoji="0" lang="ko-KR" altLang="en-US" sz="2000" b="1" dirty="0" smtClean="0">
                  <a:solidFill>
                    <a:schemeClr val="bg1"/>
                  </a:solidFill>
                  <a:latin typeface="Times New Roman" pitchFamily="18" charset="0"/>
                </a:rPr>
                <a:t>대 베스트 사업</a:t>
              </a:r>
              <a:endParaRPr kumimoji="0" lang="ko-KR" altLang="en-US" sz="20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2295" name="Rectangle 7"/>
            <p:cNvSpPr>
              <a:spLocks noChangeArrowheads="1"/>
            </p:cNvSpPr>
            <p:nvPr/>
          </p:nvSpPr>
          <p:spPr bwMode="auto">
            <a:xfrm>
              <a:off x="537" y="885"/>
              <a:ext cx="4779" cy="262"/>
            </a:xfrm>
            <a:prstGeom prst="rect">
              <a:avLst/>
            </a:prstGeom>
            <a:gradFill rotWithShape="1">
              <a:gsLst>
                <a:gs pos="0">
                  <a:srgbClr val="729A00"/>
                </a:gs>
                <a:gs pos="100000">
                  <a:srgbClr val="729A00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5400">
                  <a:solidFill>
                    <a:srgbClr val="CC99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9" tIns="45705" rIns="91409" bIns="45705" anchor="ctr"/>
            <a:lstStyle/>
            <a:p>
              <a:pPr algn="ctr"/>
              <a:endParaRPr kumimoji="0" lang="ko-KR" altLang="en-US" sz="2400" b="1" dirty="0">
                <a:latin typeface="Times New Roman" pitchFamily="18" charset="0"/>
              </a:endParaRPr>
            </a:p>
          </p:txBody>
        </p:sp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617" y="1839"/>
              <a:ext cx="248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Font typeface="Wingdings 3" pitchFamily="18" charset="2"/>
                <a:buChar char="â"/>
              </a:pPr>
              <a:endParaRPr lang="en-US" altLang="ko-KR" b="1" dirty="0" smtClean="0"/>
            </a:p>
            <a:p>
              <a:pPr>
                <a:lnSpc>
                  <a:spcPct val="150000"/>
                </a:lnSpc>
              </a:pPr>
              <a:endParaRPr lang="ko-KR" altLang="en-US" b="1" dirty="0"/>
            </a:p>
          </p:txBody>
        </p:sp>
      </p:grp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272710" y="287338"/>
            <a:ext cx="28777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ko-KR" altLang="en-US" sz="2800" b="1" dirty="0" smtClean="0">
                <a:latin typeface="Times New Roman" pitchFamily="18" charset="0"/>
              </a:rPr>
              <a:t>베스트 </a:t>
            </a:r>
            <a:r>
              <a:rPr kumimoji="0" lang="ko-KR" altLang="en-US" sz="2800" b="1" dirty="0">
                <a:latin typeface="Times New Roman" pitchFamily="18" charset="0"/>
              </a:rPr>
              <a:t>단위사업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064585" y="2883559"/>
            <a:ext cx="6038833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000" b="1" dirty="0" smtClean="0"/>
              <a:t>신상품 정보 문자서비스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월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회</a:t>
            </a:r>
            <a:r>
              <a:rPr lang="en-US" altLang="ko-KR" sz="2000" b="1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    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만족도가  좋아 월 </a:t>
            </a:r>
            <a:r>
              <a:rPr lang="en-US" altLang="ko-KR" sz="2000" b="1" dirty="0" smtClean="0"/>
              <a:t>2</a:t>
            </a:r>
            <a:r>
              <a:rPr lang="ko-KR" altLang="en-US" sz="2000" b="1" dirty="0" smtClean="0"/>
              <a:t>회 확대실시 예정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ko-KR" altLang="en-US" sz="2000" b="1" dirty="0" err="1" smtClean="0"/>
              <a:t>접이식</a:t>
            </a:r>
            <a:r>
              <a:rPr lang="ko-KR" altLang="en-US" sz="2000" b="1" dirty="0" smtClean="0"/>
              <a:t>  </a:t>
            </a:r>
            <a:r>
              <a:rPr lang="ko-KR" altLang="en-US" sz="2000" b="1" dirty="0" err="1" smtClean="0"/>
              <a:t>흰지팡이용</a:t>
            </a:r>
            <a:r>
              <a:rPr lang="ko-KR" altLang="en-US" sz="2000" b="1" dirty="0" smtClean="0"/>
              <a:t>  </a:t>
            </a:r>
            <a:r>
              <a:rPr lang="ko-KR" altLang="en-US" sz="2000" b="1" dirty="0" err="1" smtClean="0"/>
              <a:t>굴림팁</a:t>
            </a:r>
            <a:r>
              <a:rPr lang="ko-KR" altLang="en-US" sz="2000" b="1" dirty="0" smtClean="0"/>
              <a:t> 보급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en-US" altLang="ko-KR" sz="2000" b="1" dirty="0" smtClean="0"/>
              <a:t>     (</a:t>
            </a:r>
            <a:r>
              <a:rPr lang="ko-KR" altLang="en-US" sz="2000" b="1" dirty="0" smtClean="0"/>
              <a:t>보행 환경에 따른 자가 교체 가능</a:t>
            </a:r>
            <a:r>
              <a:rPr lang="en-US" altLang="ko-KR" sz="2000" b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/>
              <a:t>3.   </a:t>
            </a:r>
            <a:r>
              <a:rPr lang="ko-KR" altLang="en-US" sz="2000" b="1" dirty="0" smtClean="0"/>
              <a:t>저 배율 확대경의 보급 및 렌즈 측정 키트 대여 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 </a:t>
            </a:r>
            <a:endParaRPr lang="en-US" altLang="ko-KR" sz="2000" b="1" dirty="0"/>
          </a:p>
          <a:p>
            <a:pPr>
              <a:lnSpc>
                <a:spcPct val="150000"/>
              </a:lnSpc>
            </a:pPr>
            <a:endParaRPr lang="ko-KR" alt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7725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02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2017 </a:t>
            </a:r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재활자립팀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사업 운영 사항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9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3823005"/>
              </p:ext>
            </p:extLst>
          </p:nvPr>
        </p:nvGraphicFramePr>
        <p:xfrm>
          <a:off x="323528" y="1844824"/>
          <a:ext cx="8568952" cy="4536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7612"/>
                <a:gridCol w="4351340"/>
              </a:tblGrid>
              <a:tr h="1352820">
                <a:tc>
                  <a:txBody>
                    <a:bodyPr/>
                    <a:lstStyle/>
                    <a:p>
                      <a:pPr marL="342900" indent="-342900" latinLnBrk="1">
                        <a:buFont typeface="+mj-lt"/>
                        <a:buNone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초기 상담 창구 역할 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수행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신규 전산 등록자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: 106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(12/6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기준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내관 등록자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: 29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명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(27%)</a:t>
                      </a:r>
                    </a:p>
                    <a:p>
                      <a:pPr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종합사정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진단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): 19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명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(65%)</a:t>
                      </a:r>
                    </a:p>
                    <a:p>
                      <a:pPr latinLnBrk="1">
                        <a:buFontTx/>
                        <a:buChar char="-"/>
                      </a:pP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 자립지원계획회의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: 19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명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(100%)  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85015">
                <a:tc>
                  <a:txBody>
                    <a:bodyPr/>
                    <a:lstStyle/>
                    <a:p>
                      <a:pPr marL="342900" indent="-342900" latinLnBrk="1">
                        <a:buFont typeface="+mj-lt"/>
                        <a:buNone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맞춤식 방문보행지도 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대상자 신규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latinLnBrk="1">
                        <a:buFont typeface="+mj-lt"/>
                        <a:buNone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발굴 및 기존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 프로그램 운영 강화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buFontTx/>
                        <a:buChar char="-"/>
                      </a:pP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</a:rPr>
                        <a:t>맞춤식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 방문 보행지도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pPr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   실 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명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(110%), </a:t>
                      </a:r>
                    </a:p>
                    <a:p>
                      <a:pPr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연 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명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(81.5%)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진행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85015">
                <a:tc>
                  <a:txBody>
                    <a:bodyPr/>
                    <a:lstStyle/>
                    <a:p>
                      <a:pPr marL="342900" indent="-342900" latinLnBrk="1">
                        <a:buFont typeface="+mj-lt"/>
                        <a:buNone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점자집중훈련 점자훈련으로 통합 및 계약직 점자강사 투입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altLang="ko-KR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600" b="1" baseline="0" dirty="0" smtClean="0">
                          <a:solidFill>
                            <a:schemeClr val="tx1"/>
                          </a:solidFill>
                        </a:rPr>
                        <a:t>점자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프로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latinLnBrk="1">
                        <a:buFont typeface="+mj-lt"/>
                        <a:buNone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그램 기능 강화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buFontTx/>
                        <a:buChar char="-"/>
                      </a:pP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 수준별 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그룹 구분 진행 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buFontTx/>
                        <a:buChar char="-"/>
                      </a:pP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 정규직 점자교사 퇴사에 따른 기능향상   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buFontTx/>
                        <a:buNone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점자지도 축소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213653">
                <a:tc>
                  <a:txBody>
                    <a:bodyPr/>
                    <a:lstStyle/>
                    <a:p>
                      <a:pPr marL="342900" indent="-342900" latinLnBrk="1">
                        <a:buFont typeface="+mj-lt"/>
                        <a:buNone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강동구 권역별 이용자 및 사례관리 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latinLnBrk="1">
                        <a:buFont typeface="+mj-lt"/>
                        <a:buNone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대상자 관리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buFontTx/>
                        <a:buChar char="-"/>
                      </a:pP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 강동구 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개 권역 분리 관리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buFontTx/>
                        <a:buNone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  1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권역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천호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명일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성내동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  2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권역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고덕동외 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</a:rPr>
                        <a:t>개동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잠재적 사례대상 발굴 의미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직사각형 19"/>
          <p:cNvSpPr/>
          <p:nvPr/>
        </p:nvSpPr>
        <p:spPr>
          <a:xfrm>
            <a:off x="323528" y="1268760"/>
            <a:ext cx="4176464" cy="4885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중점 추진 방향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572000" y="1268760"/>
            <a:ext cx="4320480" cy="4885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추진결과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9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02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2017 </a:t>
            </a:r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재활자립팀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사업 운영 사항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9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5" name="직사각형 5"/>
          <p:cNvSpPr>
            <a:spLocks noChangeArrowheads="1"/>
          </p:cNvSpPr>
          <p:nvPr/>
        </p:nvSpPr>
        <p:spPr bwMode="auto">
          <a:xfrm>
            <a:off x="611560" y="2348880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400" spc="1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82955997"/>
              </p:ext>
            </p:extLst>
          </p:nvPr>
        </p:nvGraphicFramePr>
        <p:xfrm>
          <a:off x="323528" y="1844824"/>
          <a:ext cx="8568952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7612"/>
                <a:gridCol w="4351340"/>
              </a:tblGrid>
              <a:tr h="1331347">
                <a:tc>
                  <a:txBody>
                    <a:bodyPr/>
                    <a:lstStyle/>
                    <a:p>
                      <a:pPr marL="342900" indent="-342900" latinLnBrk="1">
                        <a:buFont typeface="+mj-lt"/>
                        <a:buNone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지역사회네트워크 협력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활동 강화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buFontTx/>
                        <a:buChar char="-"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 4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개 사례관리 및 가족지원 관련 네트워크</a:t>
                      </a:r>
                      <a:r>
                        <a:rPr lang="en-US" altLang="ko-KR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참여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단순참석→장소협조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기관 홍보 효과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,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재가시각장애인 가정방문 공동 추진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(9~10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월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9013">
                <a:tc>
                  <a:txBody>
                    <a:bodyPr/>
                    <a:lstStyle/>
                    <a:p>
                      <a:pPr marL="342900" indent="-342900" latinLnBrk="1">
                        <a:buFont typeface="+mj-lt"/>
                        <a:buNone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6. 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프로그램 욕구만족도 조사에 </a:t>
                      </a:r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latinLnBrk="1">
                        <a:buFont typeface="+mj-lt"/>
                        <a:buNone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의한 이용자들의 욕구 반영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pPr marL="342900" indent="-342900" latinLnBrk="1">
                        <a:buFont typeface="+mj-lt"/>
                        <a:buNone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개별 맞춤서비스 제공 강화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buFontTx/>
                        <a:buChar char="-"/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  재활과목 선택권 부여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개별화 진행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  (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개별선택을 통한 동기부여가 종합적 재활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방향으로 확대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latinLnBrk="1">
                        <a:buFontTx/>
                        <a:buChar char="-"/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 재가욕구조사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총 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142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명 중 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명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latinLnBrk="1">
                        <a:buFontTx/>
                        <a:buNone/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   조사 인원 대비  서비스참여율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68.5%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   * 2016: </a:t>
                      </a:r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53.6%</a:t>
                      </a:r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직사각형 19"/>
          <p:cNvSpPr/>
          <p:nvPr/>
        </p:nvSpPr>
        <p:spPr>
          <a:xfrm>
            <a:off x="323528" y="1268760"/>
            <a:ext cx="4176464" cy="4885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중점 추진 방향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572000" y="1268760"/>
            <a:ext cx="4320480" cy="4885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추진결과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3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76819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2017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재활자립팀 베스트운영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개 단위사업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67544" y="6741368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pSp>
        <p:nvGrpSpPr>
          <p:cNvPr id="2" name="그룹 30"/>
          <p:cNvGrpSpPr/>
          <p:nvPr/>
        </p:nvGrpSpPr>
        <p:grpSpPr>
          <a:xfrm>
            <a:off x="251520" y="1340768"/>
            <a:ext cx="2418467" cy="1013707"/>
            <a:chOff x="2267742" y="1052736"/>
            <a:chExt cx="2418467" cy="1158098"/>
          </a:xfrm>
        </p:grpSpPr>
        <p:sp>
          <p:nvSpPr>
            <p:cNvPr id="22" name="AutoShape 35"/>
            <p:cNvSpPr>
              <a:spLocks noChangeArrowheads="1"/>
            </p:cNvSpPr>
            <p:nvPr/>
          </p:nvSpPr>
          <p:spPr bwMode="auto">
            <a:xfrm flipH="1" flipV="1">
              <a:off x="2483765" y="2060848"/>
              <a:ext cx="1872209" cy="144016"/>
            </a:xfrm>
            <a:prstGeom prst="parallelogram">
              <a:avLst>
                <a:gd name="adj" fmla="val 229996"/>
              </a:avLst>
            </a:prstGeom>
            <a:gradFill rotWithShape="0">
              <a:gsLst>
                <a:gs pos="0">
                  <a:srgbClr val="00CCFF">
                    <a:gamma/>
                    <a:shade val="26275"/>
                    <a:invGamma/>
                  </a:srgbClr>
                </a:gs>
                <a:gs pos="100000">
                  <a:srgbClr val="00CC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23" name="Rectangle 38"/>
            <p:cNvSpPr>
              <a:spLocks noChangeArrowheads="1"/>
            </p:cNvSpPr>
            <p:nvPr/>
          </p:nvSpPr>
          <p:spPr bwMode="auto">
            <a:xfrm>
              <a:off x="2267742" y="1052736"/>
              <a:ext cx="2418467" cy="1158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0" lang="ko-KR" altLang="en-US" sz="2000" b="1" i="1" dirty="0" smtClean="0">
                  <a:latin typeface="Arial" charset="0"/>
                </a:rPr>
                <a:t>재활</a:t>
              </a:r>
              <a:endParaRPr kumimoji="0" lang="en-US" altLang="ko-KR" sz="2000" b="1" i="1" dirty="0" smtClean="0">
                <a:latin typeface="Arial" charset="0"/>
              </a:endParaRPr>
            </a:p>
            <a:p>
              <a:pPr algn="ctr"/>
              <a:r>
                <a:rPr kumimoji="0" lang="ko-KR" altLang="en-US" sz="2000" b="1" i="1" dirty="0" smtClean="0">
                  <a:latin typeface="Arial" charset="0"/>
                </a:rPr>
                <a:t>보행훈련</a:t>
              </a:r>
              <a:endParaRPr kumimoji="0" lang="en-US" altLang="ko-KR" sz="2000" b="1" i="1" dirty="0">
                <a:latin typeface="Arial" charset="0"/>
              </a:endParaRPr>
            </a:p>
          </p:txBody>
        </p:sp>
      </p:grpSp>
      <p:sp>
        <p:nvSpPr>
          <p:cNvPr id="13" name="Line 41"/>
          <p:cNvSpPr>
            <a:spLocks noChangeShapeType="1"/>
          </p:cNvSpPr>
          <p:nvPr/>
        </p:nvSpPr>
        <p:spPr bwMode="auto">
          <a:xfrm>
            <a:off x="467544" y="4797152"/>
            <a:ext cx="8496944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4" name="Line 42"/>
          <p:cNvSpPr>
            <a:spLocks noChangeShapeType="1"/>
          </p:cNvSpPr>
          <p:nvPr/>
        </p:nvSpPr>
        <p:spPr bwMode="auto">
          <a:xfrm flipV="1">
            <a:off x="467544" y="2780928"/>
            <a:ext cx="8496944" cy="952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2773064" y="1033263"/>
            <a:ext cx="5760640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lang="ko-KR" altLang="en-US" sz="1600" b="1" dirty="0">
                <a:latin typeface="Arial" charset="0"/>
              </a:rPr>
              <a:t>시각장애인 독립생활의  핵심사업</a:t>
            </a:r>
            <a:endParaRPr lang="en-US" altLang="ko-KR" sz="1600" b="1" dirty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lang="ko-KR" altLang="en-US" sz="1600" b="1" dirty="0">
                <a:latin typeface="Arial" charset="0"/>
              </a:rPr>
              <a:t>캠퍼스보행</a:t>
            </a:r>
            <a:r>
              <a:rPr lang="en-US" altLang="ko-KR" sz="1600" b="1" dirty="0">
                <a:latin typeface="Arial" charset="0"/>
              </a:rPr>
              <a:t>: </a:t>
            </a:r>
            <a:r>
              <a:rPr lang="ko-KR" altLang="en-US" sz="1600" b="1" dirty="0">
                <a:latin typeface="Arial" charset="0"/>
              </a:rPr>
              <a:t>특정대상</a:t>
            </a:r>
            <a:r>
              <a:rPr lang="en-US" altLang="ko-KR" sz="1600" b="1" dirty="0">
                <a:latin typeface="Arial" charset="0"/>
              </a:rPr>
              <a:t>, </a:t>
            </a:r>
            <a:r>
              <a:rPr lang="ko-KR" altLang="en-US" sz="1600" b="1" dirty="0">
                <a:latin typeface="Arial" charset="0"/>
              </a:rPr>
              <a:t>실제 필요부분 해소 </a:t>
            </a:r>
            <a:r>
              <a:rPr lang="en-US" altLang="ko-KR" sz="1600" b="1" dirty="0">
                <a:latin typeface="Arial" charset="0"/>
              </a:rPr>
              <a:t>(</a:t>
            </a:r>
            <a:r>
              <a:rPr lang="ko-KR" altLang="en-US" sz="1600" b="1" dirty="0" err="1">
                <a:latin typeface="Arial" charset="0"/>
              </a:rPr>
              <a:t>타기관</a:t>
            </a:r>
            <a:r>
              <a:rPr lang="ko-KR" altLang="en-US" sz="1600" b="1" dirty="0">
                <a:latin typeface="Arial" charset="0"/>
              </a:rPr>
              <a:t> 차별화</a:t>
            </a:r>
            <a:r>
              <a:rPr lang="en-US" altLang="ko-KR" sz="1600" b="1" dirty="0">
                <a:latin typeface="Arial" charset="0"/>
              </a:rPr>
              <a:t>)</a:t>
            </a: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ko-KR" altLang="en-US" sz="1600" b="1" dirty="0">
                <a:latin typeface="Arial" charset="0"/>
              </a:rPr>
              <a:t>   </a:t>
            </a:r>
            <a:r>
              <a:rPr lang="en-US" altLang="ko-KR" sz="1600" b="1" dirty="0">
                <a:latin typeface="Arial" charset="0"/>
              </a:rPr>
              <a:t>* </a:t>
            </a:r>
            <a:r>
              <a:rPr lang="ko-KR" altLang="en-US" sz="1600" b="1" dirty="0">
                <a:latin typeface="Arial" charset="0"/>
              </a:rPr>
              <a:t>시각장애대학생 자퇴이유</a:t>
            </a:r>
            <a:r>
              <a:rPr lang="en-US" altLang="ko-KR" sz="1600" b="1" dirty="0">
                <a:latin typeface="Arial" charset="0"/>
              </a:rPr>
              <a:t>: </a:t>
            </a:r>
            <a:r>
              <a:rPr lang="ko-KR" altLang="en-US" sz="1600" b="1" dirty="0">
                <a:latin typeface="Arial" charset="0"/>
              </a:rPr>
              <a:t>이동의 어려움</a:t>
            </a:r>
            <a:r>
              <a:rPr lang="en-US" altLang="ko-KR" sz="1600" b="1" dirty="0">
                <a:latin typeface="Arial" charset="0"/>
              </a:rPr>
              <a:t>, </a:t>
            </a:r>
            <a:r>
              <a:rPr lang="ko-KR" altLang="en-US" sz="1600" b="1" dirty="0">
                <a:latin typeface="Arial" charset="0"/>
              </a:rPr>
              <a:t>교재 부족</a:t>
            </a:r>
            <a:endParaRPr lang="en-US" altLang="ko-KR" sz="1600" b="1" dirty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lang="ko-KR" altLang="en-US" sz="1600" b="1" dirty="0">
                <a:latin typeface="Arial" charset="0"/>
              </a:rPr>
              <a:t>방문보행</a:t>
            </a:r>
            <a:r>
              <a:rPr lang="en-US" altLang="ko-KR" sz="1600" b="1" dirty="0">
                <a:latin typeface="Arial" charset="0"/>
              </a:rPr>
              <a:t>: </a:t>
            </a:r>
            <a:r>
              <a:rPr lang="ko-KR" altLang="en-US" sz="1600" b="1" dirty="0">
                <a:latin typeface="Arial" charset="0"/>
              </a:rPr>
              <a:t>찾아가는 서비스 의미</a:t>
            </a:r>
            <a:r>
              <a:rPr lang="en-US" altLang="ko-KR" sz="1600" b="1" dirty="0">
                <a:latin typeface="Arial" charset="0"/>
              </a:rPr>
              <a:t>(</a:t>
            </a:r>
            <a:r>
              <a:rPr lang="ko-KR" altLang="en-US" sz="1600" b="1" dirty="0" err="1">
                <a:latin typeface="Arial" charset="0"/>
              </a:rPr>
              <a:t>타기관과</a:t>
            </a:r>
            <a:r>
              <a:rPr lang="ko-KR" altLang="en-US" sz="1600" b="1" dirty="0">
                <a:latin typeface="Arial" charset="0"/>
              </a:rPr>
              <a:t> 차별화</a:t>
            </a:r>
            <a:r>
              <a:rPr lang="en-US" altLang="ko-KR" sz="1600" b="1" dirty="0">
                <a:latin typeface="Arial" charset="0"/>
              </a:rPr>
              <a:t>)</a:t>
            </a:r>
          </a:p>
          <a:p>
            <a:pPr marL="114300" indent="-114300" eaLnBrk="0" latinLnBrk="0" hangingPunct="0">
              <a:buFontTx/>
              <a:buChar char="•"/>
            </a:pPr>
            <a:endParaRPr kumimoji="0" lang="en-US" altLang="ko-KR" sz="1600" b="1" dirty="0">
              <a:latin typeface="Arial" charset="0"/>
            </a:endParaRPr>
          </a:p>
        </p:txBody>
      </p:sp>
      <p:grpSp>
        <p:nvGrpSpPr>
          <p:cNvPr id="5" name="그룹 34"/>
          <p:cNvGrpSpPr/>
          <p:nvPr/>
        </p:nvGrpSpPr>
        <p:grpSpPr>
          <a:xfrm>
            <a:off x="467545" y="3068960"/>
            <a:ext cx="1944214" cy="1013707"/>
            <a:chOff x="755577" y="2420888"/>
            <a:chExt cx="2318103" cy="1158098"/>
          </a:xfrm>
        </p:grpSpPr>
        <p:sp>
          <p:nvSpPr>
            <p:cNvPr id="20" name="Rectangle 36"/>
            <p:cNvSpPr>
              <a:spLocks noChangeArrowheads="1"/>
            </p:cNvSpPr>
            <p:nvPr/>
          </p:nvSpPr>
          <p:spPr bwMode="auto">
            <a:xfrm>
              <a:off x="755577" y="2420888"/>
              <a:ext cx="2232248" cy="1158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0" lang="ko-KR" altLang="en-US" sz="2000" b="1" i="1" dirty="0" smtClean="0">
                  <a:latin typeface="Arial" charset="0"/>
                </a:rPr>
                <a:t>재활</a:t>
              </a:r>
              <a:endParaRPr kumimoji="0" lang="en-US" altLang="ko-KR" sz="2000" b="1" i="1" dirty="0" smtClean="0">
                <a:latin typeface="Arial" charset="0"/>
              </a:endParaRPr>
            </a:p>
            <a:p>
              <a:pPr algn="ctr"/>
              <a:r>
                <a:rPr kumimoji="0" lang="ko-KR" altLang="en-US" sz="2000" b="1" i="1" dirty="0" smtClean="0">
                  <a:latin typeface="Arial" charset="0"/>
                </a:rPr>
                <a:t>점자훈련</a:t>
              </a:r>
              <a:endParaRPr kumimoji="0" lang="en-US" altLang="ko-KR" sz="2000" b="1" i="1" dirty="0">
                <a:latin typeface="Arial" charset="0"/>
              </a:endParaRPr>
            </a:p>
          </p:txBody>
        </p:sp>
        <p:sp>
          <p:nvSpPr>
            <p:cNvPr id="21" name="AutoShape 35"/>
            <p:cNvSpPr>
              <a:spLocks noChangeArrowheads="1"/>
            </p:cNvSpPr>
            <p:nvPr/>
          </p:nvSpPr>
          <p:spPr bwMode="auto">
            <a:xfrm flipH="1" flipV="1">
              <a:off x="827583" y="3408065"/>
              <a:ext cx="2246097" cy="164951"/>
            </a:xfrm>
            <a:prstGeom prst="parallelogram">
              <a:avLst>
                <a:gd name="adj" fmla="val 229996"/>
              </a:avLst>
            </a:prstGeom>
            <a:gradFill rotWithShape="0">
              <a:gsLst>
                <a:gs pos="0">
                  <a:srgbClr val="00CCFF">
                    <a:gamma/>
                    <a:shade val="26275"/>
                    <a:invGamma/>
                  </a:srgbClr>
                </a:gs>
                <a:gs pos="100000">
                  <a:srgbClr val="00CC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  <p:sp>
        <p:nvSpPr>
          <p:cNvPr id="19" name="AutoShape 35"/>
          <p:cNvSpPr>
            <a:spLocks noChangeArrowheads="1"/>
          </p:cNvSpPr>
          <p:nvPr/>
        </p:nvSpPr>
        <p:spPr bwMode="auto">
          <a:xfrm flipH="1" flipV="1">
            <a:off x="539552" y="6021288"/>
            <a:ext cx="1872209" cy="126060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2741995" y="3043012"/>
            <a:ext cx="5616624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kumimoji="0" lang="ko-KR" altLang="en-US" sz="1600" b="1" dirty="0" smtClean="0">
                <a:latin typeface="Arial" charset="0"/>
              </a:rPr>
              <a:t>시각장애인 의사소통 역량강화의 핵심사업</a:t>
            </a:r>
            <a:r>
              <a:rPr kumimoji="0" lang="en-US" altLang="ko-KR" sz="1600" b="1" dirty="0" smtClean="0">
                <a:latin typeface="Arial" charset="0"/>
              </a:rPr>
              <a:t>, </a:t>
            </a:r>
          </a:p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kumimoji="0" lang="ko-KR" altLang="en-US" sz="1600" b="1" dirty="0" smtClean="0">
                <a:latin typeface="Arial" charset="0"/>
              </a:rPr>
              <a:t>사회생활 및 지지체계 형성 효과</a:t>
            </a:r>
            <a:r>
              <a:rPr kumimoji="0" lang="en-US" altLang="ko-KR" sz="1600" b="1" dirty="0" smtClean="0">
                <a:latin typeface="Arial" charset="0"/>
              </a:rPr>
              <a:t>(</a:t>
            </a:r>
            <a:r>
              <a:rPr kumimoji="0" lang="ko-KR" altLang="en-US" sz="1600" b="1" dirty="0" smtClean="0">
                <a:latin typeface="Arial" charset="0"/>
              </a:rPr>
              <a:t>집단수업에 따른 관계형성</a:t>
            </a:r>
            <a:r>
              <a:rPr kumimoji="0" lang="en-US" altLang="ko-KR" sz="1600" b="1" dirty="0" smtClean="0">
                <a:latin typeface="Arial" charset="0"/>
              </a:rPr>
              <a:t>)</a:t>
            </a:r>
            <a:endParaRPr kumimoji="0" lang="en-US" altLang="ko-KR" sz="1600" b="1" dirty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kumimoji="0" lang="ko-KR" altLang="en-US" sz="1600" b="1" dirty="0" err="1" smtClean="0">
                <a:latin typeface="Arial" charset="0"/>
              </a:rPr>
              <a:t>타기관과</a:t>
            </a:r>
            <a:r>
              <a:rPr kumimoji="0" lang="ko-KR" altLang="en-US" sz="1600" b="1" dirty="0" smtClean="0">
                <a:latin typeface="Arial" charset="0"/>
              </a:rPr>
              <a:t> 구분되는 점은 교사의 </a:t>
            </a:r>
            <a:r>
              <a:rPr kumimoji="0" lang="ko-KR" altLang="en-US" sz="1600" b="1" dirty="0" err="1" smtClean="0">
                <a:latin typeface="Arial" charset="0"/>
              </a:rPr>
              <a:t>헌신성</a:t>
            </a: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467543" y="5129829"/>
            <a:ext cx="1872207" cy="1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ko-KR" altLang="en-US" sz="2000" b="1" i="1" dirty="0" smtClean="0">
                <a:latin typeface="Arial" charset="0"/>
              </a:rPr>
              <a:t>시각장애대학생</a:t>
            </a:r>
            <a:endParaRPr kumimoji="0" lang="en-US" altLang="ko-KR" sz="2000" b="1" i="1" dirty="0" smtClean="0">
              <a:latin typeface="Arial" charset="0"/>
            </a:endParaRPr>
          </a:p>
          <a:p>
            <a:pPr algn="ctr"/>
            <a:r>
              <a:rPr kumimoji="0" lang="ko-KR" altLang="en-US" sz="2000" b="1" i="1" dirty="0" smtClean="0">
                <a:latin typeface="Arial" charset="0"/>
              </a:rPr>
              <a:t>캠퍼스보행</a:t>
            </a:r>
            <a:endParaRPr kumimoji="0" lang="en-US" altLang="ko-KR" sz="2000" b="1" i="1" dirty="0">
              <a:latin typeface="Arial" charset="0"/>
            </a:endParaRPr>
          </a:p>
        </p:txBody>
      </p: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2741413" y="5049708"/>
            <a:ext cx="6208477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kumimoji="0" lang="en-US" altLang="ko-KR" sz="1600" b="1" dirty="0" smtClean="0">
                <a:latin typeface="Arial" charset="0"/>
              </a:rPr>
              <a:t>2006</a:t>
            </a:r>
            <a:r>
              <a:rPr kumimoji="0" lang="ko-KR" altLang="en-US" sz="1600" b="1" dirty="0" smtClean="0">
                <a:latin typeface="Arial" charset="0"/>
              </a:rPr>
              <a:t>년 이래 시각장애대학생의 보행</a:t>
            </a:r>
            <a:r>
              <a:rPr kumimoji="0" lang="en-US" altLang="ko-KR" sz="1600" b="1" dirty="0" smtClean="0">
                <a:latin typeface="Arial" charset="0"/>
              </a:rPr>
              <a:t>(</a:t>
            </a:r>
            <a:r>
              <a:rPr lang="ko-KR" altLang="en-US" sz="1600" b="1" dirty="0" smtClean="0">
                <a:latin typeface="Arial" charset="0"/>
              </a:rPr>
              <a:t>이동</a:t>
            </a:r>
            <a:r>
              <a:rPr lang="en-US" altLang="ko-KR" sz="1600" b="1" dirty="0" smtClean="0">
                <a:latin typeface="Arial" charset="0"/>
              </a:rPr>
              <a:t>)</a:t>
            </a:r>
            <a:r>
              <a:rPr kumimoji="0" lang="ko-KR" altLang="en-US" sz="1600" b="1" dirty="0" smtClean="0">
                <a:latin typeface="Arial" charset="0"/>
              </a:rPr>
              <a:t>문제에 개입한 사업 </a:t>
            </a:r>
            <a:endParaRPr kumimoji="0"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lang="ko-KR" altLang="en-US" sz="1600" b="1" dirty="0" smtClean="0">
                <a:latin typeface="Arial" charset="0"/>
              </a:rPr>
              <a:t>삼성안내견학교</a:t>
            </a:r>
            <a:r>
              <a:rPr lang="en-US" altLang="ko-KR" sz="1600" b="1" dirty="0" smtClean="0">
                <a:latin typeface="Arial" charset="0"/>
              </a:rPr>
              <a:t>(</a:t>
            </a:r>
            <a:r>
              <a:rPr lang="ko-KR" altLang="en-US" sz="1600" b="1" dirty="0" smtClean="0">
                <a:latin typeface="Arial" charset="0"/>
              </a:rPr>
              <a:t>삼성화재</a:t>
            </a:r>
            <a:r>
              <a:rPr lang="en-US" altLang="ko-KR" sz="1600" b="1" dirty="0" smtClean="0">
                <a:latin typeface="Arial" charset="0"/>
              </a:rPr>
              <a:t>)</a:t>
            </a:r>
            <a:r>
              <a:rPr lang="ko-KR" altLang="en-US" sz="1600" b="1" dirty="0" smtClean="0">
                <a:latin typeface="Arial" charset="0"/>
              </a:rPr>
              <a:t>의 예산지원과 </a:t>
            </a:r>
            <a:r>
              <a:rPr lang="en-US" altLang="ko-KR" sz="1600" b="1" dirty="0" smtClean="0">
                <a:latin typeface="Arial" charset="0"/>
              </a:rPr>
              <a:t>2006</a:t>
            </a:r>
            <a:r>
              <a:rPr lang="ko-KR" altLang="en-US" sz="1600" b="1" dirty="0" smtClean="0">
                <a:latin typeface="Arial" charset="0"/>
              </a:rPr>
              <a:t>년부터 현재까지 총 </a:t>
            </a:r>
            <a:r>
              <a:rPr lang="en-US" altLang="ko-KR" sz="1600" b="1" dirty="0" smtClean="0">
                <a:latin typeface="Arial" charset="0"/>
              </a:rPr>
              <a:t>154</a:t>
            </a:r>
            <a:r>
              <a:rPr lang="ko-KR" altLang="en-US" sz="1600" b="1" dirty="0" smtClean="0">
                <a:latin typeface="Arial" charset="0"/>
              </a:rPr>
              <a:t>개</a:t>
            </a:r>
            <a:r>
              <a:rPr lang="en-US" altLang="ko-KR" sz="1600" b="1" dirty="0" smtClean="0">
                <a:latin typeface="Arial" charset="0"/>
              </a:rPr>
              <a:t>(</a:t>
            </a:r>
            <a:r>
              <a:rPr lang="ko-KR" altLang="en-US" sz="1600" b="1" dirty="0" smtClean="0">
                <a:latin typeface="Arial" charset="0"/>
              </a:rPr>
              <a:t>한 해 평균 </a:t>
            </a:r>
            <a:r>
              <a:rPr lang="en-US" altLang="ko-KR" sz="1600" b="1" dirty="0" smtClean="0">
                <a:latin typeface="Arial" charset="0"/>
              </a:rPr>
              <a:t>13</a:t>
            </a:r>
            <a:r>
              <a:rPr lang="ko-KR" altLang="en-US" sz="1600" b="1" dirty="0" smtClean="0">
                <a:latin typeface="Arial" charset="0"/>
              </a:rPr>
              <a:t>개 대학</a:t>
            </a:r>
            <a:r>
              <a:rPr lang="en-US" altLang="ko-KR" sz="1600" b="1" dirty="0" smtClean="0">
                <a:latin typeface="Arial" charset="0"/>
              </a:rPr>
              <a:t>) </a:t>
            </a:r>
            <a:r>
              <a:rPr lang="ko-KR" altLang="en-US" sz="1600" b="1" dirty="0" smtClean="0">
                <a:latin typeface="Arial" charset="0"/>
              </a:rPr>
              <a:t>대학 시각장애대학생들에게 서비스를 제공한 사업</a:t>
            </a:r>
            <a:endParaRPr kumimoji="0" lang="en-US" altLang="ko-KR" sz="16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55563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2017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시각장애인 보행훈련사업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23528" y="5301208"/>
            <a:ext cx="2418467" cy="1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altLang="ko-KR" sz="2000" b="1" i="1" dirty="0" smtClean="0">
              <a:latin typeface="Arial" charset="0"/>
            </a:endParaRPr>
          </a:p>
          <a:p>
            <a:pPr algn="ctr"/>
            <a:endParaRPr kumimoji="0" lang="en-US" altLang="ko-KR" sz="1600" b="1" i="1" dirty="0">
              <a:latin typeface="Arial" charset="0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45095" y="1060680"/>
            <a:ext cx="8280920" cy="4770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eaLnBrk="0" latinLnBrk="0" hangingPunct="0">
              <a:lnSpc>
                <a:spcPct val="150000"/>
              </a:lnSpc>
              <a:buFontTx/>
              <a:buAutoNum type="arabicPeriod"/>
            </a:pPr>
            <a:r>
              <a:rPr kumimoji="0" lang="ko-KR" altLang="en-US" sz="1600" b="1" dirty="0" smtClean="0">
                <a:latin typeface="Arial" charset="0"/>
              </a:rPr>
              <a:t>목적</a:t>
            </a:r>
            <a:r>
              <a:rPr kumimoji="0"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/>
              <a:t>시각적인 제약이 있으나 과학적인 흰 지팡이 </a:t>
            </a:r>
            <a:r>
              <a:rPr lang="ko-KR" altLang="en-US" sz="1600" b="1" dirty="0" err="1"/>
              <a:t>보행법을</a:t>
            </a:r>
            <a:r>
              <a:rPr lang="ko-KR" altLang="en-US" sz="1600" b="1" dirty="0"/>
              <a:t> 이용하여 언제든지 </a:t>
            </a:r>
            <a:r>
              <a:rPr lang="ko-KR" altLang="en-US" sz="1600" b="1" dirty="0" smtClean="0"/>
              <a:t>       </a:t>
            </a:r>
            <a:endParaRPr lang="en-US" altLang="ko-KR" sz="1600" b="1" dirty="0" smtClean="0"/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 </a:t>
            </a:r>
            <a:r>
              <a:rPr lang="ko-KR" altLang="en-US" sz="1600" b="1" dirty="0" smtClean="0"/>
              <a:t>목적하는 </a:t>
            </a:r>
            <a:r>
              <a:rPr lang="ko-KR" altLang="en-US" sz="1600" b="1" dirty="0"/>
              <a:t>장소에 독립적으로 안전하고 효율적이며 보기 좋은 자세로 이동 할 수 </a:t>
            </a:r>
            <a:endParaRPr lang="en-US" altLang="ko-KR" sz="1600" b="1" dirty="0" smtClean="0"/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 </a:t>
            </a:r>
            <a:r>
              <a:rPr lang="ko-KR" altLang="en-US" sz="1600" b="1" dirty="0" smtClean="0"/>
              <a:t>있게 하는데 있다</a:t>
            </a:r>
            <a:r>
              <a:rPr lang="en-US" altLang="ko-KR" sz="1600" b="1" dirty="0"/>
              <a:t>.</a:t>
            </a:r>
            <a:endParaRPr lang="ko-KR" altLang="en-US" sz="1600" b="1" dirty="0"/>
          </a:p>
          <a:p>
            <a:pPr marL="342900" indent="-342900" eaLnBrk="0" latinLnBrk="0" hangingPunct="0">
              <a:lnSpc>
                <a:spcPct val="200000"/>
              </a:lnSpc>
              <a:buAutoNum type="arabicPeriod"/>
            </a:pPr>
            <a:r>
              <a:rPr lang="ko-KR" altLang="en-US" sz="1600" b="1" dirty="0" smtClean="0">
                <a:latin typeface="Arial" charset="0"/>
              </a:rPr>
              <a:t>목표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err="1" smtClean="0">
                <a:latin typeface="Arial" charset="0"/>
              </a:rPr>
              <a:t>실인원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12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>
                <a:latin typeface="Arial" charset="0"/>
              </a:rPr>
              <a:t>연인원 </a:t>
            </a:r>
            <a:r>
              <a:rPr lang="en-US" altLang="ko-KR" sz="1600" b="1" dirty="0" smtClean="0">
                <a:latin typeface="Arial" charset="0"/>
              </a:rPr>
              <a:t>240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 </a:t>
            </a:r>
            <a:endParaRPr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600" dirty="0" smtClean="0"/>
              <a:t>            </a:t>
            </a:r>
            <a:r>
              <a:rPr lang="ko-KR" altLang="en-US" sz="1600" b="1" dirty="0" smtClean="0"/>
              <a:t>다양한 </a:t>
            </a:r>
            <a:r>
              <a:rPr lang="ko-KR" altLang="en-US" sz="1600" b="1" dirty="0"/>
              <a:t>환경 조건 및 상황에서 시각장애인이 독립적으로 보행하는 데 필요한 </a:t>
            </a:r>
            <a:endParaRPr lang="en-US" altLang="ko-KR" sz="1600" b="1" dirty="0" smtClean="0"/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600" b="1" dirty="0" smtClean="0"/>
              <a:t>            개념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기술 및 방법 등에 관한 전반적인 훈련을 체계적으로 익혀 목표지점을 </a:t>
            </a:r>
            <a:endParaRPr lang="en-US" altLang="ko-KR" sz="1600" b="1" dirty="0" smtClean="0"/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 </a:t>
            </a:r>
            <a:r>
              <a:rPr lang="ko-KR" altLang="en-US" sz="1600" b="1" dirty="0" smtClean="0"/>
              <a:t>찾아갈 </a:t>
            </a:r>
            <a:r>
              <a:rPr lang="ko-KR" altLang="en-US" sz="1600" b="1" dirty="0"/>
              <a:t>수 </a:t>
            </a:r>
            <a:r>
              <a:rPr lang="ko-KR" altLang="en-US" sz="1600" b="1" dirty="0" smtClean="0"/>
              <a:t>있음</a:t>
            </a:r>
            <a:r>
              <a:rPr lang="en-US" altLang="ko-KR" sz="1600" b="1" dirty="0" smtClean="0"/>
              <a:t>.</a:t>
            </a:r>
            <a:endParaRPr lang="ko-KR" altLang="en-US" sz="1600" b="1" dirty="0"/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3. </a:t>
            </a:r>
            <a:r>
              <a:rPr lang="ko-KR" altLang="en-US" sz="1600" b="1" dirty="0" smtClean="0"/>
              <a:t>사업내용</a:t>
            </a:r>
            <a:endParaRPr lang="en-US" altLang="ko-KR" sz="1600" b="1" dirty="0" smtClean="0"/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1) </a:t>
            </a:r>
            <a:r>
              <a:rPr lang="ko-KR" altLang="en-US" sz="1600" b="1" dirty="0" smtClean="0"/>
              <a:t>프로그램 구성</a:t>
            </a:r>
            <a:endParaRPr lang="en-US" altLang="ko-KR" sz="1600" b="1" dirty="0" smtClean="0"/>
          </a:p>
          <a:p>
            <a:pPr eaLnBrk="0" latinLnBrk="0" hangingPunct="0">
              <a:lnSpc>
                <a:spcPct val="200000"/>
              </a:lnSpc>
            </a:pPr>
            <a:endParaRPr lang="ko-KR" altLang="en-US" sz="1600" dirty="0"/>
          </a:p>
          <a:p>
            <a:pPr eaLnBrk="0" latinLnBrk="0" hangingPunct="0">
              <a:lnSpc>
                <a:spcPct val="20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pSp>
        <p:nvGrpSpPr>
          <p:cNvPr id="2" name="그룹 4"/>
          <p:cNvGrpSpPr/>
          <p:nvPr/>
        </p:nvGrpSpPr>
        <p:grpSpPr>
          <a:xfrm>
            <a:off x="678216" y="5072659"/>
            <a:ext cx="7787565" cy="1470803"/>
            <a:chOff x="695382" y="5505608"/>
            <a:chExt cx="7787565" cy="792088"/>
          </a:xfrm>
        </p:grpSpPr>
        <p:grpSp>
          <p:nvGrpSpPr>
            <p:cNvPr id="5" name="그룹 16"/>
            <p:cNvGrpSpPr/>
            <p:nvPr/>
          </p:nvGrpSpPr>
          <p:grpSpPr>
            <a:xfrm>
              <a:off x="695382" y="5505608"/>
              <a:ext cx="2557959" cy="792088"/>
              <a:chOff x="467544" y="4221088"/>
              <a:chExt cx="3416983" cy="2414938"/>
            </a:xfrm>
          </p:grpSpPr>
          <p:sp>
            <p:nvSpPr>
              <p:cNvPr id="34" name="직사각형 33"/>
              <p:cNvSpPr/>
              <p:nvPr/>
            </p:nvSpPr>
            <p:spPr>
              <a:xfrm>
                <a:off x="467544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1:1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개별지도</a:t>
                </a:r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내관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467544" y="4221090"/>
                <a:ext cx="3416983" cy="7505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형태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그룹 15"/>
            <p:cNvGrpSpPr/>
            <p:nvPr/>
          </p:nvGrpSpPr>
          <p:grpSpPr>
            <a:xfrm>
              <a:off x="3310185" y="5505608"/>
              <a:ext cx="2557959" cy="792088"/>
              <a:chOff x="4211960" y="4221088"/>
              <a:chExt cx="3416983" cy="2414938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4211960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4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약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4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개월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주일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2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회 기준 </a:t>
                </a:r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오전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2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시간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오후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3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시간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4211960" y="4221088"/>
                <a:ext cx="3416983" cy="7505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시간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그룹 15"/>
            <p:cNvGrpSpPr/>
            <p:nvPr/>
          </p:nvGrpSpPr>
          <p:grpSpPr>
            <a:xfrm>
              <a:off x="5924988" y="5505608"/>
              <a:ext cx="2557959" cy="792088"/>
              <a:chOff x="4211960" y="4221088"/>
              <a:chExt cx="3416983" cy="2414938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4211960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4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보행이론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실내보행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주택가보행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대중교통훈련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번화가보행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4211960" y="4221088"/>
                <a:ext cx="3416983" cy="7505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내용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1176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39639D"/>
      </a:hlink>
      <a:folHlink>
        <a:srgbClr val="34343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3739</TotalTime>
  <Words>4678</Words>
  <Application>Microsoft Office PowerPoint</Application>
  <PresentationFormat>화면 슬라이드 쇼(4:3)</PresentationFormat>
  <Paragraphs>922</Paragraphs>
  <Slides>55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55</vt:i4>
      </vt:variant>
    </vt:vector>
  </HeadingPairs>
  <TitlesOfParts>
    <vt:vector size="73" baseType="lpstr">
      <vt:lpstr>굴림</vt:lpstr>
      <vt:lpstr>Arial</vt:lpstr>
      <vt:lpstr>HY울릉도B</vt:lpstr>
      <vt:lpstr>맑은 고딕</vt:lpstr>
      <vt:lpstr>나눔고딕 ExtraBold</vt:lpstr>
      <vt:lpstr>HY견고딕</vt:lpstr>
      <vt:lpstr>Wingdings</vt:lpstr>
      <vt:lpstr>MD개성체</vt:lpstr>
      <vt:lpstr>나눔스퀘어OTF Bold</vt:lpstr>
      <vt:lpstr>나눔스퀘어OTF ExtraBold</vt:lpstr>
      <vt:lpstr>나눔고딕</vt:lpstr>
      <vt:lpstr>HY울릉도M</vt:lpstr>
      <vt:lpstr>KoPub돋움체 Light</vt:lpstr>
      <vt:lpstr>Calibri</vt:lpstr>
      <vt:lpstr>HY헤드라인M</vt:lpstr>
      <vt:lpstr>Times New Roman</vt:lpstr>
      <vt:lpstr>Wingdings 3</vt:lpstr>
      <vt:lpstr>Office 테마</vt:lpstr>
      <vt:lpstr>2017년  한국시각장애인복지관 사업 결과</vt:lpstr>
      <vt:lpstr>재활자립팀 사업 결과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스포츠여가팀 사업 결과</vt:lpstr>
      <vt:lpstr>스포츠여가팀 BEST 운영 단위사업 </vt:lpstr>
      <vt:lpstr>건강멘토링 프로그램 개요</vt:lpstr>
      <vt:lpstr>건강멘토링 프로그램 운영과정</vt:lpstr>
      <vt:lpstr>건강멘토링 프로그램 운영결과</vt:lpstr>
      <vt:lpstr>건강멘토링 목표달성 평가</vt:lpstr>
      <vt:lpstr>건강멘토링 총평</vt:lpstr>
      <vt:lpstr>체능교실 프로그램 개요</vt:lpstr>
      <vt:lpstr>체능교실 프로그램 운영결과</vt:lpstr>
      <vt:lpstr>체능교실 목표달성 평가</vt:lpstr>
      <vt:lpstr>체능교실 총평</vt:lpstr>
      <vt:lpstr>건강걷기 프로그램 개요</vt:lpstr>
      <vt:lpstr>슬라이드 36</vt:lpstr>
      <vt:lpstr>건강걷기 프로그램 운영결과</vt:lpstr>
      <vt:lpstr>건강걷기 목표달성 평가</vt:lpstr>
      <vt:lpstr>건강걷기 총평</vt:lpstr>
      <vt:lpstr>평생교육팀 사업 결과</vt:lpstr>
      <vt:lpstr>슬라이드 41</vt:lpstr>
      <vt:lpstr>슬라이드 42</vt:lpstr>
      <vt:lpstr>정보문화팀 사업 결과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생활지원팀 사업 결과</vt:lpstr>
      <vt:lpstr>슬라이드 54</vt:lpstr>
      <vt:lpstr>슬라이드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문서의 제목 나눔고딕B, 54pt</dc:title>
  <dc:creator>네이버 한글캠페인</dc:creator>
  <cp:lastModifiedBy>한국시각장애인복지재단</cp:lastModifiedBy>
  <cp:revision>75</cp:revision>
  <cp:lastPrinted>2016-12-27T01:34:03Z</cp:lastPrinted>
  <dcterms:created xsi:type="dcterms:W3CDTF">2011-08-24T01:05:33Z</dcterms:created>
  <dcterms:modified xsi:type="dcterms:W3CDTF">2020-07-30T01:33:40Z</dcterms:modified>
</cp:coreProperties>
</file>